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notesMasterIdLst>
    <p:notesMasterId r:id="rId30"/>
  </p:notesMasterIdLst>
  <p:handoutMasterIdLst>
    <p:handoutMasterId r:id="rId31"/>
  </p:handoutMasterIdLst>
  <p:sldIdLst>
    <p:sldId id="775" r:id="rId2"/>
    <p:sldId id="776" r:id="rId3"/>
    <p:sldId id="777" r:id="rId4"/>
    <p:sldId id="778" r:id="rId5"/>
    <p:sldId id="779" r:id="rId6"/>
    <p:sldId id="780" r:id="rId7"/>
    <p:sldId id="781" r:id="rId8"/>
    <p:sldId id="782" r:id="rId9"/>
    <p:sldId id="783" r:id="rId10"/>
    <p:sldId id="784" r:id="rId11"/>
    <p:sldId id="785" r:id="rId12"/>
    <p:sldId id="788" r:id="rId13"/>
    <p:sldId id="789" r:id="rId14"/>
    <p:sldId id="825" r:id="rId15"/>
    <p:sldId id="826" r:id="rId16"/>
    <p:sldId id="827" r:id="rId17"/>
    <p:sldId id="828" r:id="rId18"/>
    <p:sldId id="829" r:id="rId19"/>
    <p:sldId id="835" r:id="rId20"/>
    <p:sldId id="836" r:id="rId21"/>
    <p:sldId id="837" r:id="rId22"/>
    <p:sldId id="838" r:id="rId23"/>
    <p:sldId id="839" r:id="rId24"/>
    <p:sldId id="840" r:id="rId25"/>
    <p:sldId id="841" r:id="rId26"/>
    <p:sldId id="842" r:id="rId27"/>
    <p:sldId id="848" r:id="rId28"/>
    <p:sldId id="677" r:id="rId2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ABDE0"/>
    <a:srgbClr val="175676"/>
    <a:srgbClr val="BA324F"/>
    <a:srgbClr val="6D326D"/>
    <a:srgbClr val="586F7C"/>
    <a:srgbClr val="2E1F27"/>
    <a:srgbClr val="840032"/>
    <a:srgbClr val="4AA3E0"/>
    <a:srgbClr val="FF66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8978" autoAdjust="0"/>
  </p:normalViewPr>
  <p:slideViewPr>
    <p:cSldViewPr snapToGrid="0">
      <p:cViewPr varScale="1">
        <p:scale>
          <a:sx n="99" d="100"/>
          <a:sy n="99" d="100"/>
        </p:scale>
        <p:origin x="852" y="84"/>
      </p:cViewPr>
      <p:guideLst>
        <p:guide orient="horz" pos="21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42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dsdsfsf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47D72AA-5B44-4AF9-9603-C7FE4BF66A9D}" type="datetimeFigureOut">
              <a:rPr lang="it-IT"/>
              <a:pPr>
                <a:defRPr/>
              </a:pPr>
              <a:t>10/03/2017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3175FED-6D57-49AF-B155-DCEF67A088FE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523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We report on the 3DNSITE system, a web-based client-server 3D visualization tool for </a:t>
            </a:r>
          </a:p>
          <a:p>
            <a:pPr lvl="0"/>
            <a:r>
              <a:rPr lang="en-US" noProof="0" dirty="0" smtClean="0"/>
              <a:t>streaming and visualizing large tridimensional hybrid data (</a:t>
            </a:r>
            <a:r>
              <a:rPr lang="en-US" noProof="0" dirty="0" err="1" smtClean="0"/>
              <a:t>georeferenced</a:t>
            </a:r>
            <a:r>
              <a:rPr lang="en-US" noProof="0" dirty="0" smtClean="0"/>
              <a:t> point </a:t>
            </a:r>
          </a:p>
          <a:p>
            <a:pPr lvl="0"/>
            <a:r>
              <a:rPr lang="en-US" noProof="0" dirty="0" smtClean="0"/>
              <a:t>clouds and photographs with associated viewpoints and camera parameters)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A95E51C-0D52-4B53-94C1-814EBC9CDDC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86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en-US" sz="10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altLang="en-US" smtClean="0">
                <a:latin typeface="Arial" pitchFamily="34" charset="0"/>
              </a:rPr>
              <a:t>Mobile development is nowadays very heterogeneous. There are many architectures, OS, Prog. Lang., 3D APIs, dev. Environments…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BC0BED-55BA-4044-B9E0-62711A537FD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58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altLang="it-IT" smtClean="0">
                <a:latin typeface="Arial" pitchFamily="34" charset="0"/>
              </a:rPr>
              <a:t>Access mobile platform API through framework (monetization -&gt; QtMonetisation)</a:t>
            </a:r>
          </a:p>
          <a:p>
            <a:endParaRPr altLang="it-IT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F1F36B-F5E6-4F64-B470-7F97E04DE59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327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348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altLang="en-US" smtClean="0">
                <a:latin typeface="Arial" pitchFamily="34" charset="0"/>
              </a:rPr>
              <a:t>The objective of this presentation is to unwrap the complexity and try to provide a brief overview on the available options and solutions in order to develop with minimal pain.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387D1B-DA3C-4321-BEBD-C49F475F33D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1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altLang="en-US" smtClean="0">
                <a:latin typeface="Arial" pitchFamily="34" charset="0"/>
              </a:rPr>
              <a:t>This will be the roadmap, which I will skip since it will remain mainly for quick reference.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B6642C-3658-409F-A349-08BE90896A6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39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altLang="it-IT" dirty="0" smtClean="0">
                <a:latin typeface="Arial" pitchFamily="34" charset="0"/>
              </a:rPr>
              <a:t>Most part </a:t>
            </a:r>
            <a:r>
              <a:rPr altLang="it-IT" dirty="0" err="1" smtClean="0">
                <a:latin typeface="Arial" pitchFamily="34" charset="0"/>
              </a:rPr>
              <a:t>linux</a:t>
            </a:r>
            <a:r>
              <a:rPr altLang="it-IT" dirty="0" smtClean="0">
                <a:latin typeface="Arial" pitchFamily="34" charset="0"/>
              </a:rPr>
              <a:t> based (Except Windows Phone)</a:t>
            </a:r>
          </a:p>
          <a:p>
            <a:r>
              <a:rPr altLang="it-IT" dirty="0" smtClean="0">
                <a:latin typeface="Arial" pitchFamily="34" charset="0"/>
              </a:rPr>
              <a:t>Some HTML5 framework (as OS API) – web based</a:t>
            </a:r>
          </a:p>
          <a:p>
            <a:r>
              <a:rPr lang="en-US" altLang="it-IT" dirty="0" smtClean="0">
                <a:latin typeface="Arial" pitchFamily="34" charset="0"/>
              </a:rPr>
              <a:t>Some </a:t>
            </a:r>
            <a:r>
              <a:rPr lang="en-US" altLang="it-IT" dirty="0" err="1" smtClean="0">
                <a:latin typeface="Arial" pitchFamily="34" charset="0"/>
              </a:rPr>
              <a:t>Qt</a:t>
            </a:r>
            <a:r>
              <a:rPr lang="en-US" altLang="it-IT" baseline="0" dirty="0" smtClean="0">
                <a:latin typeface="Arial" pitchFamily="34" charset="0"/>
              </a:rPr>
              <a:t> framework – Ubuntu Phone</a:t>
            </a:r>
            <a:endParaRPr altLang="it-IT" dirty="0" smtClean="0">
              <a:latin typeface="Arial" pitchFamily="34" charset="0"/>
            </a:endParaRPr>
          </a:p>
          <a:p>
            <a:r>
              <a:rPr altLang="it-IT" dirty="0" smtClean="0">
                <a:latin typeface="Arial" pitchFamily="34" charset="0"/>
              </a:rPr>
              <a:t>IOS – </a:t>
            </a:r>
            <a:r>
              <a:rPr altLang="it-IT" dirty="0" err="1" smtClean="0">
                <a:latin typeface="Arial" pitchFamily="34" charset="0"/>
              </a:rPr>
              <a:t>unix</a:t>
            </a:r>
            <a:r>
              <a:rPr altLang="it-IT" dirty="0" smtClean="0">
                <a:latin typeface="Arial" pitchFamily="34" charset="0"/>
              </a:rPr>
              <a:t> based COCOA framework</a:t>
            </a:r>
          </a:p>
          <a:p>
            <a:r>
              <a:rPr altLang="it-IT" dirty="0" smtClean="0">
                <a:latin typeface="Arial" pitchFamily="34" charset="0"/>
              </a:rPr>
              <a:t>Android – Java Virtual Machine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BDEB1E-43E3-400B-89ED-D3EAD76C0BC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8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altLang="en-US" smtClean="0">
                <a:latin typeface="Arial" pitchFamily="34" charset="0"/>
              </a:rPr>
              <a:t>WinPhone -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A1D55A-511D-4E70-BFBA-72E0F8EEEF17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836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altLang="en-US" smtClean="0">
                <a:latin typeface="Arial" pitchFamily="34" charset="0"/>
              </a:rPr>
              <a:t>http://techreport.com/review/25683/delving-deeper-into-amd-mantle-api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58DC04-A43B-4DD5-B076-145704423ED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77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5EC0C1-2505-4AF7-8732-A2458F35E7B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93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90B8B8-E440-45B1-8635-6F1E86F58FF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7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1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3C5820-A782-4DEA-833F-14E5E7AC0D6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17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-42044"/>
            <a:ext cx="9144000" cy="1628775"/>
          </a:xfrm>
          <a:prstGeom prst="rect">
            <a:avLst/>
          </a:prstGeom>
          <a:solidFill>
            <a:srgbClr val="4ABD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5" name="Immagine 13" descr="crs4-logo-white-gree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46063"/>
            <a:ext cx="3538538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10"/>
          <p:cNvSpPr txBox="1">
            <a:spLocks noChangeArrowheads="1"/>
          </p:cNvSpPr>
          <p:nvPr userDrawn="1"/>
        </p:nvSpPr>
        <p:spPr bwMode="auto">
          <a:xfrm>
            <a:off x="1249363" y="987425"/>
            <a:ext cx="23971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en-US" sz="1400" u="none" smtClean="0">
                <a:solidFill>
                  <a:srgbClr val="FFFFFF"/>
                </a:solidFill>
                <a:latin typeface="Verdana" pitchFamily="34" charset="0"/>
                <a:cs typeface="+mn-cs"/>
              </a:rPr>
              <a:t>Visual Computing Group</a:t>
            </a:r>
            <a:endParaRPr lang="it-IT" sz="1400" u="none" smtClean="0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0" name="Rettangolo 5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4ABDE0"/>
          </a:solidFill>
          <a:ln>
            <a:noFill/>
          </a:ln>
          <a:extLst/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it-IT" altLang="it-IT" sz="2400" u="none" smtClean="0">
              <a:solidFill>
                <a:srgbClr val="000000"/>
              </a:solidFill>
            </a:endParaRPr>
          </a:p>
        </p:txBody>
      </p:sp>
      <p:pic>
        <p:nvPicPr>
          <p:cNvPr id="12" name="Immagine 10" descr="crs4-logo-white-gree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6488113"/>
            <a:ext cx="10842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628800"/>
            <a:ext cx="8784976" cy="1143000"/>
          </a:xfrm>
        </p:spPr>
        <p:txBody>
          <a:bodyPr/>
          <a:lstStyle>
            <a:lvl1pPr algn="ctr">
              <a:defRPr sz="3600" baseline="0">
                <a:solidFill>
                  <a:srgbClr val="BA324F"/>
                </a:solidFill>
                <a:effectLst/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2780928"/>
            <a:ext cx="8799388" cy="3543672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tx2"/>
                </a:solidFill>
                <a:latin typeface="Geneva" charset="0"/>
                <a:ea typeface="Geneva" charset="0"/>
                <a:cs typeface="Geneva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sottotitolo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  <a:endParaRPr lang="en-US" noProof="0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 eaLnBrk="0" hangingPunct="0">
              <a:defRPr sz="1200" u="none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858C530-3EF6-467A-BBD3-EAABF64E0A80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800" y="77963"/>
            <a:ext cx="1333325" cy="1333325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83" y="6495257"/>
            <a:ext cx="333332" cy="33333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86" y="77963"/>
            <a:ext cx="2743513" cy="1391047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9" y="6465055"/>
            <a:ext cx="749298" cy="37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17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512" y="1484785"/>
            <a:ext cx="5112568" cy="4896544"/>
          </a:xfr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lipArt 3"/>
          <p:cNvSpPr>
            <a:spLocks noGrp="1"/>
          </p:cNvSpPr>
          <p:nvPr>
            <p:ph type="clipArt" sz="half" idx="2"/>
          </p:nvPr>
        </p:nvSpPr>
        <p:spPr>
          <a:xfrm>
            <a:off x="5436096" y="1484785"/>
            <a:ext cx="3528392" cy="4896544"/>
          </a:xfrm>
        </p:spPr>
        <p:txBody>
          <a:bodyPr/>
          <a:lstStyle>
            <a:lvl1pPr>
              <a:defRPr u="none"/>
            </a:lvl1pPr>
          </a:lstStyle>
          <a:p>
            <a:pPr lvl="0"/>
            <a:endParaRPr lang="en-US" noProof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>
            <a:lvl1pPr>
              <a:defRPr u="none"/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8FDBBAE4-304D-414C-8C19-A7740314F49A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213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immagine con riferime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512" y="1484785"/>
            <a:ext cx="5112568" cy="4896544"/>
          </a:xfr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>
            <a:lvl1pPr>
              <a:defRPr u="none"/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7" name="Segnaposto testo 3"/>
          <p:cNvSpPr>
            <a:spLocks noGrp="1"/>
          </p:cNvSpPr>
          <p:nvPr>
            <p:ph type="body" sz="half" idx="10"/>
          </p:nvPr>
        </p:nvSpPr>
        <p:spPr>
          <a:xfrm>
            <a:off x="5436096" y="5445224"/>
            <a:ext cx="3528392" cy="943000"/>
          </a:xfrm>
        </p:spPr>
        <p:txBody>
          <a:bodyPr/>
          <a:lstStyle>
            <a:lvl1pPr marL="0" indent="0" algn="ctr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9" name="Segnaposto contenuto 5"/>
          <p:cNvSpPr>
            <a:spLocks noGrp="1"/>
          </p:cNvSpPr>
          <p:nvPr>
            <p:ph sz="quarter" idx="4"/>
          </p:nvPr>
        </p:nvSpPr>
        <p:spPr>
          <a:xfrm>
            <a:off x="5436095" y="1484785"/>
            <a:ext cx="3528393" cy="3960440"/>
          </a:xfrm>
        </p:spPr>
        <p:txBody>
          <a:bodyPr/>
          <a:lstStyle>
            <a:lvl1pPr>
              <a:buNone/>
              <a:defRPr sz="2400" u="none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it-I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AA836182-B8FC-4D0D-B4CA-9792D958183E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424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>
                <a:solidFill>
                  <a:srgbClr val="BA324F"/>
                </a:solidFill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u="none" baseline="0"/>
            </a:lvl1pPr>
            <a:lvl2pPr>
              <a:defRPr u="none">
                <a:solidFill>
                  <a:srgbClr val="175676"/>
                </a:solidFill>
              </a:defRPr>
            </a:lvl2pPr>
            <a:lvl3pPr>
              <a:defRPr u="none" baseline="0">
                <a:solidFill>
                  <a:srgbClr val="175676"/>
                </a:solidFill>
              </a:defRPr>
            </a:lvl3pPr>
            <a:lvl4pPr>
              <a:defRPr u="none">
                <a:solidFill>
                  <a:srgbClr val="175676"/>
                </a:solidFill>
              </a:defRPr>
            </a:lvl4pPr>
            <a:lvl5pPr>
              <a:defRPr u="none">
                <a:solidFill>
                  <a:srgbClr val="175676"/>
                </a:solidFill>
              </a:defRPr>
            </a:lvl5pPr>
          </a:lstStyle>
          <a:p>
            <a:pPr lvl="0"/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</a:t>
            </a:r>
            <a:r>
              <a:rPr lang="en-US" noProof="0" dirty="0" err="1" smtClean="0"/>
              <a:t>stili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testo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</a:p>
          <a:p>
            <a:pPr lvl="1"/>
            <a:r>
              <a:rPr lang="en-US" noProof="0" dirty="0" err="1" smtClean="0"/>
              <a:t>Secondo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Terzo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3"/>
            <a:r>
              <a:rPr lang="en-US" noProof="0" dirty="0" smtClean="0"/>
              <a:t>Quarto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7014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708920"/>
            <a:ext cx="7772400" cy="1362075"/>
          </a:xfrm>
        </p:spPr>
        <p:txBody>
          <a:bodyPr anchor="t"/>
          <a:lstStyle>
            <a:lvl1pPr algn="l">
              <a:defRPr sz="3600" b="1" u="none" cap="all"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196752"/>
            <a:ext cx="7772400" cy="1500187"/>
          </a:xfrm>
        </p:spPr>
        <p:txBody>
          <a:bodyPr anchor="b"/>
          <a:lstStyle>
            <a:lvl1pPr marL="0" indent="0">
              <a:buNone/>
              <a:defRPr sz="2000" u="none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</a:t>
            </a:r>
            <a:r>
              <a:rPr lang="en-US" noProof="0" dirty="0" err="1" smtClean="0"/>
              <a:t>stili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testo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263FA5AF-18D2-49A6-A6F5-72FF9F3C9022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996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4248472" cy="4896544"/>
          </a:xfrm>
        </p:spPr>
        <p:txBody>
          <a:bodyPr/>
          <a:lstStyle>
            <a:lvl1pPr>
              <a:defRPr sz="2400" u="none"/>
            </a:lvl1pPr>
            <a:lvl2pPr>
              <a:defRPr sz="2000" u="none"/>
            </a:lvl2pPr>
            <a:lvl3pPr>
              <a:defRPr sz="1800" u="none"/>
            </a:lvl3pPr>
            <a:lvl4pPr>
              <a:defRPr sz="1600" u="none"/>
            </a:lvl4pPr>
            <a:lvl5pPr>
              <a:defRPr sz="1600" u="none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0" y="1484784"/>
            <a:ext cx="4392488" cy="4896544"/>
          </a:xfrm>
        </p:spPr>
        <p:txBody>
          <a:bodyPr/>
          <a:lstStyle>
            <a:lvl1pPr>
              <a:defRPr sz="2400" u="none"/>
            </a:lvl1pPr>
            <a:lvl2pPr>
              <a:defRPr sz="2000" u="none"/>
            </a:lvl2pPr>
            <a:lvl3pPr>
              <a:defRPr sz="1800" u="none"/>
            </a:lvl3pPr>
            <a:lvl4pPr>
              <a:defRPr sz="1600" u="none"/>
            </a:lvl4pPr>
            <a:lvl5pPr>
              <a:defRPr sz="16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B824C913-DA60-4E90-9636-382A26259AE4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967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176FF69B-07D0-40CB-92AD-4B61D5E5E95D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417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209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3286001" cy="958428"/>
          </a:xfrm>
        </p:spPr>
        <p:txBody>
          <a:bodyPr anchor="b"/>
          <a:lstStyle>
            <a:lvl1pPr algn="l">
              <a:defRPr sz="2000" b="1" u="none" baseline="0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476672"/>
            <a:ext cx="5389438" cy="5832648"/>
          </a:xfrm>
        </p:spPr>
        <p:txBody>
          <a:bodyPr/>
          <a:lstStyle>
            <a:lvl1pPr>
              <a:defRPr sz="2800" u="none"/>
            </a:lvl1pPr>
            <a:lvl2pPr>
              <a:defRPr sz="2400" u="none"/>
            </a:lvl2pPr>
            <a:lvl3pPr>
              <a:defRPr sz="2000" u="none"/>
            </a:lvl3pPr>
            <a:lvl4pPr>
              <a:defRPr sz="1800" u="none"/>
            </a:lvl4pPr>
            <a:lvl5pPr>
              <a:defRPr sz="1800" u="none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3286001" cy="4874220"/>
          </a:xfrm>
        </p:spPr>
        <p:txBody>
          <a:bodyPr/>
          <a:lstStyle>
            <a:lvl1pPr marL="0" indent="0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D3D0545D-3DE0-40F1-A7A3-1D47CC9AA08D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907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5373216"/>
            <a:ext cx="7128792" cy="422722"/>
          </a:xfrm>
        </p:spPr>
        <p:txBody>
          <a:bodyPr anchor="b"/>
          <a:lstStyle>
            <a:lvl1pPr algn="ctr">
              <a:defRPr sz="2000" b="1" u="none" baseline="0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31640" y="620688"/>
            <a:ext cx="6552728" cy="4752528"/>
          </a:xfrm>
        </p:spPr>
        <p:txBody>
          <a:bodyPr/>
          <a:lstStyle>
            <a:lvl1pPr marL="0" indent="0">
              <a:buNone/>
              <a:defRPr sz="3200" u="none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43608" y="5805264"/>
            <a:ext cx="7128792" cy="510952"/>
          </a:xfrm>
        </p:spPr>
        <p:txBody>
          <a:bodyPr/>
          <a:lstStyle>
            <a:lvl1pPr marL="0" indent="0" algn="ctr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72F3060C-58F3-49F4-9306-2096443CD9C7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387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43608" y="5805264"/>
            <a:ext cx="7128792" cy="510952"/>
          </a:xfrm>
        </p:spPr>
        <p:txBody>
          <a:bodyPr/>
          <a:lstStyle>
            <a:lvl1pPr marL="0" indent="0" algn="l">
              <a:buNone/>
              <a:defRPr sz="12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C450A173-25BB-42E5-903C-44DF96C9B5BA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347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ttangolo 5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4ABDE0"/>
          </a:solidFill>
          <a:ln>
            <a:noFill/>
          </a:ln>
          <a:extLst/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it-IT" altLang="it-IT" sz="2400" u="none" smtClean="0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476250"/>
            <a:ext cx="87852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here to change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484313"/>
            <a:ext cx="8785225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dirty="0" smtClean="0"/>
              <a:t>Click here to change styles</a:t>
            </a:r>
          </a:p>
          <a:p>
            <a:pPr lvl="1"/>
            <a:r>
              <a:rPr lang="en-US" altLang="it-IT" dirty="0" smtClean="0"/>
              <a:t>Second level</a:t>
            </a:r>
          </a:p>
          <a:p>
            <a:pPr lvl="2"/>
            <a:r>
              <a:rPr lang="en-US" altLang="it-IT" dirty="0" smtClean="0"/>
              <a:t>Third level</a:t>
            </a:r>
          </a:p>
          <a:p>
            <a:pPr lvl="3"/>
            <a:r>
              <a:rPr lang="en-US" altLang="it-IT" dirty="0" smtClean="0"/>
              <a:t>Fourth level</a:t>
            </a:r>
          </a:p>
          <a:p>
            <a:pPr lvl="4"/>
            <a:r>
              <a:rPr lang="en-US" altLang="it-IT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2462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629776C-41AE-4D9C-9400-074A64C323BB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  <p:sp>
        <p:nvSpPr>
          <p:cNvPr id="2" name="Rettangolo 6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solidFill>
            <a:srgbClr val="4ABDE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defRPr/>
            </a:pPr>
            <a:r>
              <a:rPr lang="en-US" altLang="it-IT" sz="1200" u="none" dirty="0" smtClean="0">
                <a:solidFill>
                  <a:srgbClr val="FFFFFF"/>
                </a:solidFill>
                <a:latin typeface="Verdana" pitchFamily="34" charset="0"/>
              </a:rPr>
              <a:t>Mobile Graphics Tutorial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mr-IN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–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it-IT" sz="1200" u="none" baseline="0" dirty="0" err="1" smtClean="0">
                <a:solidFill>
                  <a:srgbClr val="FFFFFF"/>
                </a:solidFill>
                <a:latin typeface="Verdana" pitchFamily="34" charset="0"/>
              </a:rPr>
              <a:t>EuroGraphics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2017</a:t>
            </a:r>
            <a:endParaRPr lang="it-IT" altLang="it-IT" sz="1200" u="none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13" name="Immagine 10" descr="crs4-logo-white-green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6488113"/>
            <a:ext cx="10842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83" y="6495257"/>
            <a:ext cx="333332" cy="333332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9" y="6465055"/>
            <a:ext cx="749298" cy="379918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-16933"/>
            <a:ext cx="2959100" cy="4931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effectLst/>
          <a:latin typeface="MS Reference Sans Serif" charset="0"/>
          <a:ea typeface="MS Reference Sans Serif" charset="0"/>
          <a:cs typeface="MS Reference Sans Serif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Font typeface="Times" pitchFamily="18" charset="0"/>
        <a:buChar char="•"/>
        <a:defRPr sz="2400" b="1">
          <a:solidFill>
            <a:schemeClr val="tx1"/>
          </a:solidFill>
          <a:latin typeface="Geneva" charset="0"/>
          <a:ea typeface="Geneva" charset="0"/>
          <a:cs typeface="Geneva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–"/>
        <a:defRPr sz="2000">
          <a:solidFill>
            <a:srgbClr val="175676"/>
          </a:solidFill>
          <a:latin typeface="Geneva" charset="0"/>
          <a:ea typeface="Geneva" charset="0"/>
          <a:cs typeface="Geneva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Font typeface="Times" pitchFamily="18" charset="0"/>
        <a:buChar char="•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–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»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Part 3</a:t>
            </a:r>
            <a:endParaRPr lang="it-IT" dirty="0"/>
          </a:p>
        </p:txBody>
      </p:sp>
      <p:sp>
        <p:nvSpPr>
          <p:cNvPr id="7171" name="Segnaposto contenuto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Graphics development for mobile systems</a:t>
            </a:r>
            <a:endParaRPr lang="it-IT" altLang="en-US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807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Operating Systems</a:t>
            </a:r>
            <a:endParaRPr lang="it-IT" altLang="en-US" smtClean="0"/>
          </a:p>
        </p:txBody>
      </p:sp>
      <p:sp>
        <p:nvSpPr>
          <p:cNvPr id="23555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2000" dirty="0" smtClean="0"/>
              <a:t>Android</a:t>
            </a:r>
          </a:p>
          <a:p>
            <a:pPr lvl="1"/>
            <a:r>
              <a:rPr lang="en-US" altLang="en-US" sz="1800" dirty="0" smtClean="0"/>
              <a:t>Development in Eclipse</a:t>
            </a:r>
          </a:p>
          <a:p>
            <a:pPr lvl="2"/>
            <a:r>
              <a:rPr lang="en-US" altLang="en-US" sz="1600" dirty="0" smtClean="0"/>
              <a:t>Java-based – integrated debugging (non-trivial for NDK)</a:t>
            </a:r>
          </a:p>
          <a:p>
            <a:pPr lvl="2"/>
            <a:r>
              <a:rPr lang="en-US" altLang="en-US" sz="1600" dirty="0" smtClean="0"/>
              <a:t>GCC / clang compilers</a:t>
            </a:r>
          </a:p>
          <a:p>
            <a:pPr lvl="1"/>
            <a:r>
              <a:rPr lang="en-US" altLang="en-US" sz="1800" dirty="0" smtClean="0"/>
              <a:t>Advantages</a:t>
            </a:r>
          </a:p>
          <a:p>
            <a:pPr lvl="2"/>
            <a:r>
              <a:rPr lang="en-US" altLang="en-US" sz="1600" dirty="0" smtClean="0"/>
              <a:t>Wide </a:t>
            </a:r>
            <a:r>
              <a:rPr lang="en-US" altLang="en-US" sz="1600" b="1" dirty="0" smtClean="0"/>
              <a:t>variety</a:t>
            </a:r>
            <a:r>
              <a:rPr lang="en-US" altLang="en-US" sz="1600" dirty="0" smtClean="0"/>
              <a:t> of hardware configurations (CPU/GPU)</a:t>
            </a:r>
          </a:p>
          <a:p>
            <a:pPr lvl="2"/>
            <a:r>
              <a:rPr lang="en-US" altLang="en-US" sz="1600" dirty="0" smtClean="0"/>
              <a:t>Java based + C++ as dynamic library (JNI or </a:t>
            </a:r>
            <a:r>
              <a:rPr lang="en-US" altLang="en-US" sz="1600" dirty="0" err="1" smtClean="0"/>
              <a:t>NDK+NativeActivity</a:t>
            </a:r>
            <a:r>
              <a:rPr lang="en-US" altLang="en-US" sz="1600" dirty="0" smtClean="0"/>
              <a:t>)</a:t>
            </a:r>
          </a:p>
          <a:p>
            <a:pPr lvl="2"/>
            <a:r>
              <a:rPr lang="en-US" altLang="en-US" sz="1600" dirty="0" smtClean="0"/>
              <a:t>Open source</a:t>
            </a:r>
          </a:p>
          <a:p>
            <a:pPr lvl="2"/>
            <a:r>
              <a:rPr lang="en-US" altLang="en-US" sz="1600" dirty="0" smtClean="0"/>
              <a:t>Toolchain provided for Windows/Linux/</a:t>
            </a:r>
            <a:r>
              <a:rPr lang="en-US" altLang="en-US" sz="1600" dirty="0" err="1" smtClean="0"/>
              <a:t>MacOS</a:t>
            </a:r>
            <a:r>
              <a:rPr lang="en-US" altLang="en-US" sz="1600" dirty="0" smtClean="0"/>
              <a:t> (GCC + Clang)	</a:t>
            </a:r>
          </a:p>
          <a:p>
            <a:pPr lvl="2"/>
            <a:r>
              <a:rPr lang="en-US" altLang="en-US" sz="1600" dirty="0" smtClean="0"/>
              <a:t>Faster </a:t>
            </a:r>
            <a:r>
              <a:rPr lang="en-US" altLang="en-US" sz="1600" b="1" dirty="0" smtClean="0"/>
              <a:t>access</a:t>
            </a:r>
            <a:r>
              <a:rPr lang="en-US" altLang="en-US" sz="1600" dirty="0" smtClean="0"/>
              <a:t> to new hardware / functionality!</a:t>
            </a:r>
          </a:p>
          <a:p>
            <a:pPr lvl="1"/>
            <a:r>
              <a:rPr lang="en-US" altLang="en-US" sz="1800" dirty="0" err="1" smtClean="0"/>
              <a:t>Inconvenients</a:t>
            </a:r>
            <a:endParaRPr lang="en-US" altLang="en-US" sz="1800" dirty="0" smtClean="0"/>
          </a:p>
          <a:p>
            <a:pPr lvl="2"/>
            <a:r>
              <a:rPr lang="en-US" altLang="en-US" sz="1600" b="1" dirty="0" smtClean="0"/>
              <a:t>Heterogeneous</a:t>
            </a:r>
            <a:r>
              <a:rPr lang="en-US" altLang="en-US" sz="1600" dirty="0" smtClean="0"/>
              <a:t> device base (hard to target all configurations)</a:t>
            </a:r>
          </a:p>
          <a:p>
            <a:pPr lvl="2"/>
            <a:r>
              <a:rPr lang="en-US" altLang="en-US" sz="1600" b="1" dirty="0" smtClean="0"/>
              <a:t>Not</a:t>
            </a:r>
            <a:r>
              <a:rPr lang="en-US" altLang="en-US" sz="1600" dirty="0" smtClean="0"/>
              <a:t> so </a:t>
            </a:r>
            <a:r>
              <a:rPr lang="en-US" altLang="en-US" sz="1600" b="1" dirty="0" smtClean="0"/>
              <a:t>integrated</a:t>
            </a:r>
            <a:r>
              <a:rPr lang="en-US" altLang="en-US" sz="1600" dirty="0" smtClean="0"/>
              <a:t> IDE -- ~mixed pieces</a:t>
            </a:r>
          </a:p>
          <a:p>
            <a:endParaRPr lang="en-US" altLang="en-US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08713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Operating Systems</a:t>
            </a:r>
            <a:endParaRPr lang="it-IT" altLang="en-US" smtClean="0"/>
          </a:p>
        </p:txBody>
      </p:sp>
      <p:sp>
        <p:nvSpPr>
          <p:cNvPr id="24579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2000" smtClean="0"/>
              <a:t>App development -- publishing</a:t>
            </a:r>
          </a:p>
          <a:p>
            <a:pPr lvl="1"/>
            <a:r>
              <a:rPr lang="en-US" altLang="en-US" sz="1800" smtClean="0"/>
              <a:t>WinPhone &amp; iOS requires less effort for distribution</a:t>
            </a:r>
          </a:p>
          <a:p>
            <a:pPr lvl="2"/>
            <a:r>
              <a:rPr lang="en-US" altLang="en-US" sz="1600" smtClean="0"/>
              <a:t>Easy to reach the whole user base</a:t>
            </a:r>
          </a:p>
          <a:p>
            <a:pPr lvl="1"/>
            <a:r>
              <a:rPr lang="en-US" altLang="en-US" sz="1800" smtClean="0"/>
              <a:t>Android has a wide variety of configuration that require tuning</a:t>
            </a:r>
          </a:p>
          <a:p>
            <a:pPr lvl="2"/>
            <a:r>
              <a:rPr lang="en-US" altLang="en-US" sz="1600" smtClean="0"/>
              <a:t>User base is typically reached in an incremental way (supporting more configs)</a:t>
            </a:r>
          </a:p>
          <a:p>
            <a:pPr lvl="2"/>
            <a:r>
              <a:rPr lang="en-US" altLang="en-US" sz="1600" smtClean="0"/>
              <a:t>Many HW configurations (CPU/GPU) give more options to explore </a:t>
            </a:r>
            <a:r>
              <a:rPr lang="en-US" altLang="en-US" sz="1600" smtClean="0">
                <a:sym typeface="Wingdings" pitchFamily="2" charset="2"/>
              </a:rPr>
              <a:t></a:t>
            </a:r>
            <a:endParaRPr lang="en-US" altLang="en-US" sz="1600" smtClean="0"/>
          </a:p>
          <a:p>
            <a:pPr lvl="1"/>
            <a:r>
              <a:rPr lang="en-US" altLang="en-US" sz="1800" smtClean="0"/>
              <a:t>WinPhone has not yet the same market share</a:t>
            </a:r>
          </a:p>
          <a:p>
            <a:pPr lvl="2"/>
            <a:r>
              <a:rPr lang="en-US" altLang="en-US" sz="1600" smtClean="0"/>
              <a:t>Variety of configurations</a:t>
            </a:r>
          </a:p>
          <a:p>
            <a:r>
              <a:rPr lang="en-US" altLang="en-US" sz="2000" smtClean="0"/>
              <a:t>Research</a:t>
            </a:r>
          </a:p>
          <a:p>
            <a:pPr lvl="1"/>
            <a:r>
              <a:rPr lang="en-US" altLang="en-US" sz="1800" smtClean="0"/>
              <a:t>A matter of taste ? Dev. Platform ?</a:t>
            </a:r>
          </a:p>
          <a:p>
            <a:pPr lvl="2"/>
            <a:r>
              <a:rPr lang="en-US" altLang="en-US" sz="1600" smtClean="0"/>
              <a:t>Linux </a:t>
            </a:r>
            <a:r>
              <a:rPr lang="en-US" altLang="en-US" sz="1600" smtClean="0">
                <a:sym typeface="Wingdings" pitchFamily="2" charset="2"/>
              </a:rPr>
              <a:t> Android (OpenGL support!)</a:t>
            </a:r>
          </a:p>
          <a:p>
            <a:pPr lvl="2"/>
            <a:r>
              <a:rPr lang="en-US" altLang="en-US" sz="1600" smtClean="0">
                <a:sym typeface="Wingdings" pitchFamily="2" charset="2"/>
              </a:rPr>
              <a:t>Mac  iOS (OpenGL support!)</a:t>
            </a:r>
          </a:p>
          <a:p>
            <a:pPr lvl="2"/>
            <a:r>
              <a:rPr lang="en-US" altLang="en-US" sz="1600" smtClean="0">
                <a:sym typeface="Wingdings" pitchFamily="2" charset="2"/>
              </a:rPr>
              <a:t>Windows  Windows Phone (OpenGL support?) / Android ?? </a:t>
            </a:r>
            <a:endParaRPr lang="en-US" altLang="en-US" sz="16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27322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Programming Languages</a:t>
            </a:r>
          </a:p>
        </p:txBody>
      </p:sp>
      <p:grpSp>
        <p:nvGrpSpPr>
          <p:cNvPr id="27651" name="Group 2"/>
          <p:cNvGrpSpPr>
            <a:grpSpLocks/>
          </p:cNvGrpSpPr>
          <p:nvPr/>
        </p:nvGrpSpPr>
        <p:grpSpPr bwMode="auto">
          <a:xfrm>
            <a:off x="715963" y="1931988"/>
            <a:ext cx="7918450" cy="4503733"/>
            <a:chOff x="715589" y="1931282"/>
            <a:chExt cx="7919353" cy="4504392"/>
          </a:xfrm>
        </p:grpSpPr>
        <p:pic>
          <p:nvPicPr>
            <p:cNvPr id="27653" name="Picture 6" descr="http://www.tops-int.com/blog/wp-content/uploads/2014/08/programming-language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589" y="1931282"/>
              <a:ext cx="7919353" cy="3295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4" name="Rectangle 1"/>
            <p:cNvSpPr>
              <a:spLocks noChangeArrowheads="1"/>
            </p:cNvSpPr>
            <p:nvPr/>
          </p:nvSpPr>
          <p:spPr bwMode="auto">
            <a:xfrm>
              <a:off x="715589" y="6158675"/>
              <a:ext cx="791935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it-IT" sz="1200" u="none" dirty="0"/>
                <a:t>http://www.tops-int.com/blog/which-programming-languages-are-used-for-web-desktop-and-mobile-apps/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902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Programming Languages</a:t>
            </a:r>
          </a:p>
        </p:txBody>
      </p:sp>
      <p:sp>
        <p:nvSpPr>
          <p:cNvPr id="28675" name="Segnaposto contenuto 6"/>
          <p:cNvSpPr>
            <a:spLocks noGrp="1"/>
          </p:cNvSpPr>
          <p:nvPr>
            <p:ph idx="4294967295"/>
          </p:nvPr>
        </p:nvSpPr>
        <p:spPr>
          <a:xfrm>
            <a:off x="0" y="1484313"/>
            <a:ext cx="8648700" cy="4897437"/>
          </a:xfrm>
        </p:spPr>
        <p:txBody>
          <a:bodyPr/>
          <a:lstStyle/>
          <a:p>
            <a:r>
              <a:rPr lang="en-US" altLang="en-US" sz="1800" smtClean="0"/>
              <a:t>C/C++</a:t>
            </a:r>
          </a:p>
          <a:p>
            <a:pPr lvl="1"/>
            <a:r>
              <a:rPr lang="en-US" altLang="en-US" sz="1600" smtClean="0"/>
              <a:t>Classic, performance, codebase, control</a:t>
            </a:r>
          </a:p>
          <a:p>
            <a:r>
              <a:rPr lang="en-US" altLang="en-US" sz="1800" smtClean="0"/>
              <a:t>Objective C</a:t>
            </a:r>
          </a:p>
          <a:p>
            <a:pPr lvl="1"/>
            <a:r>
              <a:rPr lang="en-US" altLang="en-US" sz="1600" smtClean="0"/>
              <a:t>Bit different style (message based), well-documented API for iOS, mainly COCOA/iOS</a:t>
            </a:r>
          </a:p>
          <a:p>
            <a:r>
              <a:rPr lang="en-US" altLang="en-US" sz="1800" smtClean="0"/>
              <a:t>Java</a:t>
            </a:r>
          </a:p>
          <a:p>
            <a:pPr lvl="1"/>
            <a:r>
              <a:rPr lang="en-US" altLang="en-US" sz="1600" smtClean="0"/>
              <a:t>Android is VM/JIT based, ~portability (API), well-known, extended, codebase</a:t>
            </a:r>
          </a:p>
          <a:p>
            <a:r>
              <a:rPr lang="en-US" altLang="en-US" sz="1800" smtClean="0"/>
              <a:t>C#</a:t>
            </a:r>
          </a:p>
          <a:p>
            <a:pPr lvl="1"/>
            <a:r>
              <a:rPr lang="en-US" altLang="en-US" sz="1600" smtClean="0"/>
              <a:t>VM based, ~Java evolution, MONO (Win, Android, iOS)</a:t>
            </a:r>
          </a:p>
          <a:p>
            <a:r>
              <a:rPr lang="en-US" altLang="en-US" sz="1800" smtClean="0"/>
              <a:t>Swift</a:t>
            </a:r>
          </a:p>
          <a:p>
            <a:pPr lvl="1"/>
            <a:r>
              <a:rPr lang="en-US" altLang="en-US" sz="1600" smtClean="0"/>
              <a:t>Apple new language, simplicity, performance, easy, LLVM-based compilers</a:t>
            </a:r>
          </a:p>
          <a:p>
            <a:r>
              <a:rPr lang="en-US" altLang="en-US" sz="1800" smtClean="0"/>
              <a:t>HTML5/JS</a:t>
            </a:r>
          </a:p>
          <a:p>
            <a:pPr lvl="1"/>
            <a:r>
              <a:rPr lang="en-US" altLang="en-US" sz="1600" smtClean="0"/>
              <a:t>Web technologies, extended, compatibility</a:t>
            </a:r>
          </a:p>
          <a:p>
            <a:r>
              <a:rPr lang="en-US" altLang="en-US" sz="1800" smtClean="0"/>
              <a:t>Perl, Python, Ruby, D, GO (Google), Hack (facebook), …</a:t>
            </a:r>
          </a:p>
          <a:p>
            <a:pPr lvl="1"/>
            <a:r>
              <a:rPr lang="en-US" altLang="en-US" sz="1600" smtClean="0"/>
              <a:t>More options, not so popular ?</a:t>
            </a:r>
          </a:p>
          <a:p>
            <a:pPr lvl="1"/>
            <a:endParaRPr lang="en-US" altLang="en-US" sz="16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6112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3D APIs</a:t>
            </a:r>
          </a:p>
        </p:txBody>
      </p:sp>
      <p:pic>
        <p:nvPicPr>
          <p:cNvPr id="69635" name="Picture 6" descr="http://imagenes.es.sftcdn.net/es/scrn/14000/14892/opengl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776288"/>
            <a:ext cx="26257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AutoShape 8" descr="https://developer.apple.com/assets/elements/icons/128x128/met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69637" name="AutoShape 10" descr="https://developer.apple.com/assets/elements/icons/128x128/metal.pn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pic>
        <p:nvPicPr>
          <p:cNvPr id="553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08" y="1936702"/>
            <a:ext cx="1727287" cy="172728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9" name="Picture 13" descr="http://cdn4.wccftech.com/wp-content/uploads/2013/12/AMD-Mantle-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13" y="4176713"/>
            <a:ext cx="1854200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0" name="Picture 17" descr="http://www.tuxjournal.net/wp-content/uploads/2013/02/OpenGL_ES_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75" y="3027363"/>
            <a:ext cx="28575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1" name="Picture 19" descr="https://upload.wikimedia.org/wikipedia/commons/3/39/WebGL_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13" y="2159000"/>
            <a:ext cx="188595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2" name="Picture 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213" y="569913"/>
            <a:ext cx="1066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43" name="Picture 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3132138"/>
            <a:ext cx="2662238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44" name="Picture 2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502150"/>
            <a:ext cx="18383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008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3D APIs</a:t>
            </a:r>
            <a:endParaRPr lang="en-US" dirty="0"/>
          </a:p>
        </p:txBody>
      </p:sp>
      <p:pic>
        <p:nvPicPr>
          <p:cNvPr id="70659" name="Picture 2" descr="http://elchapuzasinformatico.com/wp-content/uploads/2015/03/vulkan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381125"/>
            <a:ext cx="8602663" cy="483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0" name="TextBox 4"/>
          <p:cNvSpPr txBox="1">
            <a:spLocks noChangeArrowheads="1"/>
          </p:cNvSpPr>
          <p:nvPr/>
        </p:nvSpPr>
        <p:spPr bwMode="auto">
          <a:xfrm>
            <a:off x="776288" y="5448300"/>
            <a:ext cx="14160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it-IT" sz="2800" b="1" u="none">
                <a:solidFill>
                  <a:srgbClr val="003399"/>
                </a:solidFill>
              </a:rPr>
              <a:t>Mantle</a:t>
            </a:r>
          </a:p>
        </p:txBody>
      </p:sp>
      <p:sp>
        <p:nvSpPr>
          <p:cNvPr id="70661" name="TextBox 6"/>
          <p:cNvSpPr txBox="1">
            <a:spLocks noChangeArrowheads="1"/>
          </p:cNvSpPr>
          <p:nvPr/>
        </p:nvSpPr>
        <p:spPr bwMode="auto">
          <a:xfrm>
            <a:off x="2466975" y="5448300"/>
            <a:ext cx="181768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it-IT" sz="2800" b="1" u="none">
                <a:solidFill>
                  <a:srgbClr val="003399"/>
                </a:solidFill>
              </a:rPr>
              <a:t>Direct3D</a:t>
            </a:r>
          </a:p>
        </p:txBody>
      </p:sp>
      <p:sp>
        <p:nvSpPr>
          <p:cNvPr id="70662" name="TextBox 7"/>
          <p:cNvSpPr txBox="1">
            <a:spLocks noChangeArrowheads="1"/>
          </p:cNvSpPr>
          <p:nvPr/>
        </p:nvSpPr>
        <p:spPr bwMode="auto">
          <a:xfrm>
            <a:off x="4386263" y="5448300"/>
            <a:ext cx="14160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it-IT" sz="2800" b="1" u="none">
                <a:solidFill>
                  <a:srgbClr val="003399"/>
                </a:solidFill>
              </a:rPr>
              <a:t>Metal</a:t>
            </a:r>
          </a:p>
        </p:txBody>
      </p:sp>
      <p:sp>
        <p:nvSpPr>
          <p:cNvPr id="70663" name="TextBox 8"/>
          <p:cNvSpPr txBox="1">
            <a:spLocks noChangeArrowheads="1"/>
          </p:cNvSpPr>
          <p:nvPr/>
        </p:nvSpPr>
        <p:spPr bwMode="auto">
          <a:xfrm>
            <a:off x="6038850" y="4611688"/>
            <a:ext cx="2744788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it-IT" sz="2800" b="1" u="none" dirty="0">
                <a:solidFill>
                  <a:srgbClr val="003399"/>
                </a:solidFill>
              </a:rPr>
              <a:t>OpenGL Next</a:t>
            </a:r>
          </a:p>
          <a:p>
            <a:pPr algn="ctr" eaLnBrk="1" hangingPunct="1"/>
            <a:r>
              <a:rPr lang="en-US" altLang="it-IT" sz="2800" b="1" u="none" dirty="0">
                <a:solidFill>
                  <a:srgbClr val="003399"/>
                </a:solidFill>
              </a:rPr>
              <a:t> 5.0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578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ttangolo 3"/>
          <p:cNvSpPr>
            <a:spLocks noChangeArrowheads="1"/>
          </p:cNvSpPr>
          <p:nvPr/>
        </p:nvSpPr>
        <p:spPr bwMode="auto">
          <a:xfrm>
            <a:off x="5643563" y="3055938"/>
            <a:ext cx="2409825" cy="4159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57348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053388" cy="4897437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Direct 3D</a:t>
            </a:r>
          </a:p>
          <a:p>
            <a:pPr lvl="1">
              <a:defRPr/>
            </a:pPr>
            <a:r>
              <a:rPr lang="en-US" altLang="en-US" dirty="0" smtClean="0"/>
              <a:t>3D API from M$ for Win OS (XBOX)</a:t>
            </a:r>
          </a:p>
          <a:p>
            <a:pPr lvl="1">
              <a:defRPr/>
            </a:pPr>
            <a:r>
              <a:rPr lang="en-US" altLang="en-US" dirty="0" smtClean="0"/>
              <a:t>ANGLE library provides GL support on top of D3D</a:t>
            </a:r>
          </a:p>
          <a:p>
            <a:pPr>
              <a:defRPr/>
            </a:pPr>
            <a:r>
              <a:rPr lang="en-US" altLang="en-US" dirty="0" smtClean="0"/>
              <a:t>Mantle</a:t>
            </a:r>
          </a:p>
          <a:p>
            <a:pPr lvl="1">
              <a:defRPr/>
            </a:pPr>
            <a:r>
              <a:rPr lang="en-US" altLang="en-US" dirty="0" smtClean="0"/>
              <a:t>AMD 3D API with Low-level access </a:t>
            </a:r>
            <a:r>
              <a:rPr lang="en-US" altLang="en-US" dirty="0" smtClean="0">
                <a:sym typeface="Wingdings" pitchFamily="2" charset="2"/>
              </a:rPr>
              <a:t> </a:t>
            </a:r>
            <a:r>
              <a:rPr lang="en-US" altLang="en-US" b="1" dirty="0" smtClean="0">
                <a:sym typeface="Wingdings" pitchFamily="2" charset="2"/>
              </a:rPr>
              <a:t>D3D12 | GL_NG</a:t>
            </a:r>
            <a:endParaRPr lang="en-US" altLang="en-US" b="1" dirty="0" smtClean="0"/>
          </a:p>
          <a:p>
            <a:pPr>
              <a:defRPr/>
            </a:pPr>
            <a:r>
              <a:rPr lang="en-US" altLang="en-US" dirty="0" smtClean="0"/>
              <a:t>Metal</a:t>
            </a:r>
          </a:p>
          <a:p>
            <a:pPr lvl="1">
              <a:defRPr/>
            </a:pPr>
            <a:r>
              <a:rPr lang="en-US" altLang="en-US" dirty="0" smtClean="0"/>
              <a:t>Apple 3D API with low-level access</a:t>
            </a:r>
          </a:p>
          <a:p>
            <a:pPr>
              <a:defRPr/>
            </a:pPr>
            <a:r>
              <a:rPr lang="en-US" altLang="en-US" dirty="0" smtClean="0"/>
              <a:t>OpenGL Desktop/ES/</a:t>
            </a:r>
            <a:r>
              <a:rPr lang="en-US" altLang="en-US" dirty="0" err="1" smtClean="0"/>
              <a:t>WebGL</a:t>
            </a:r>
            <a:endParaRPr lang="en-US" altLang="en-US" dirty="0" smtClean="0"/>
          </a:p>
          <a:p>
            <a:pPr lvl="1">
              <a:defRPr/>
            </a:pPr>
            <a:r>
              <a:rPr lang="en-US" altLang="en-US" dirty="0" smtClean="0"/>
              <a:t>GL for embedded systems, now in version 3.0</a:t>
            </a:r>
          </a:p>
          <a:p>
            <a:pPr lvl="2">
              <a:defRPr/>
            </a:pPr>
            <a:r>
              <a:rPr lang="en-US" altLang="en-US" dirty="0" smtClean="0"/>
              <a:t>GLES3.1 ~ GL4.4 (GL_NG/</a:t>
            </a:r>
            <a:r>
              <a:rPr lang="en-US" altLang="en-US" dirty="0" err="1" smtClean="0"/>
              <a:t>Vulkan</a:t>
            </a:r>
            <a:r>
              <a:rPr lang="en-US" altLang="en-US" dirty="0" smtClean="0"/>
              <a:t> is coming…)</a:t>
            </a:r>
          </a:p>
          <a:p>
            <a:pPr marL="0" indent="0">
              <a:buFont typeface="Times" pitchFamily="18" charset="0"/>
              <a:buNone/>
              <a:defRPr/>
            </a:pPr>
            <a:endParaRPr lang="en-US" altLang="en-US" dirty="0" smtClean="0"/>
          </a:p>
        </p:txBody>
      </p:sp>
      <p:sp>
        <p:nvSpPr>
          <p:cNvPr id="57347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3D APIs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612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3D APIs</a:t>
            </a:r>
          </a:p>
        </p:txBody>
      </p:sp>
      <p:sp>
        <p:nvSpPr>
          <p:cNvPr id="72707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2000" dirty="0" smtClean="0"/>
              <a:t>Direct 3D</a:t>
            </a:r>
          </a:p>
          <a:p>
            <a:pPr lvl="1"/>
            <a:r>
              <a:rPr lang="en-US" altLang="en-US" sz="1800" dirty="0" smtClean="0"/>
              <a:t>Games on Windows (mostly) / XBOX</a:t>
            </a:r>
          </a:p>
          <a:p>
            <a:pPr lvl="1"/>
            <a:r>
              <a:rPr lang="en-US" altLang="en-US" sz="1800" dirty="0" smtClean="0"/>
              <a:t>Define 3D functionality state-of-the-art</a:t>
            </a:r>
          </a:p>
          <a:p>
            <a:pPr lvl="2"/>
            <a:r>
              <a:rPr lang="en-US" altLang="en-US" sz="1600" dirty="0" smtClean="0"/>
              <a:t>OpenGL typically following</a:t>
            </a:r>
          </a:p>
          <a:p>
            <a:pPr lvl="2"/>
            <a:r>
              <a:rPr lang="en-US" altLang="en-US" sz="1600" dirty="0" smtClean="0"/>
              <a:t>3D graphic cards highly collaborative</a:t>
            </a:r>
          </a:p>
          <a:p>
            <a:pPr lvl="2"/>
            <a:r>
              <a:rPr lang="en-US" altLang="en-US" sz="1600" dirty="0" smtClean="0"/>
              <a:t>Multithread programming</a:t>
            </a:r>
          </a:p>
          <a:p>
            <a:pPr lvl="1"/>
            <a:r>
              <a:rPr lang="en-US" altLang="en-US" sz="1800" dirty="0" smtClean="0"/>
              <a:t>Proprietary – closed source – </a:t>
            </a:r>
            <a:r>
              <a:rPr lang="en-US" altLang="en-US" sz="1800" b="1" dirty="0" smtClean="0"/>
              <a:t>M$</a:t>
            </a:r>
          </a:p>
          <a:p>
            <a:pPr lvl="1"/>
            <a:r>
              <a:rPr lang="en-US" altLang="en-US" sz="1800" b="1" dirty="0" smtClean="0"/>
              <a:t>Tested &amp; stable – good support + tools</a:t>
            </a:r>
          </a:p>
          <a:p>
            <a:endParaRPr lang="en-US" altLang="en-US" sz="2000" dirty="0" smtClean="0"/>
          </a:p>
          <a:p>
            <a:r>
              <a:rPr lang="en-US" altLang="en-US" sz="2000" dirty="0" smtClean="0"/>
              <a:t>Metal</a:t>
            </a:r>
          </a:p>
          <a:p>
            <a:pPr lvl="1"/>
            <a:r>
              <a:rPr lang="en-US" altLang="en-US" sz="1800" dirty="0" smtClean="0"/>
              <a:t>Apple 3D API with low-level access</a:t>
            </a:r>
          </a:p>
          <a:p>
            <a:pPr lvl="1"/>
            <a:r>
              <a:rPr lang="en-US" altLang="en-US" sz="1800" dirty="0" smtClean="0"/>
              <a:t>Much in the way of </a:t>
            </a:r>
            <a:r>
              <a:rPr lang="en-US" altLang="en-US" sz="1800" b="1" dirty="0" smtClean="0"/>
              <a:t>Mantle?</a:t>
            </a:r>
          </a:p>
          <a:p>
            <a:pPr lvl="2"/>
            <a:r>
              <a:rPr lang="en-US" altLang="en-US" sz="1600" dirty="0" smtClean="0"/>
              <a:t>buffer &amp; image, command buffers, sync…</a:t>
            </a:r>
          </a:p>
          <a:p>
            <a:pPr lvl="1"/>
            <a:r>
              <a:rPr lang="en-US" altLang="en-US" b="1" dirty="0" smtClean="0"/>
              <a:t>Lean &amp; mean </a:t>
            </a:r>
            <a:r>
              <a:rPr lang="en-US" altLang="en-US" b="1" dirty="0" smtClean="0">
                <a:sym typeface="Wingdings" pitchFamily="2" charset="2"/>
              </a:rPr>
              <a:t> simple + ~flexible</a:t>
            </a:r>
            <a:endParaRPr lang="en-US" altLang="en-US" b="1" dirty="0" smtClean="0"/>
          </a:p>
          <a:p>
            <a:endParaRPr lang="en-US" altLang="en-US" sz="2000" dirty="0" smtClean="0"/>
          </a:p>
        </p:txBody>
      </p:sp>
      <p:sp>
        <p:nvSpPr>
          <p:cNvPr id="72708" name="Rettangolo 3"/>
          <p:cNvSpPr>
            <a:spLocks noChangeArrowheads="1"/>
          </p:cNvSpPr>
          <p:nvPr/>
        </p:nvSpPr>
        <p:spPr bwMode="auto">
          <a:xfrm>
            <a:off x="6267450" y="2560638"/>
            <a:ext cx="2627313" cy="8810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altLang="en-US" sz="2400" b="1" u="none"/>
              <a:t>Win &amp;</a:t>
            </a:r>
          </a:p>
          <a:p>
            <a:pPr algn="ctr" eaLnBrk="0" hangingPunct="0"/>
            <a:r>
              <a:rPr lang="en-US" altLang="en-US" sz="2400" b="1" u="none"/>
              <a:t>Game research</a:t>
            </a:r>
          </a:p>
        </p:txBody>
      </p:sp>
      <p:sp>
        <p:nvSpPr>
          <p:cNvPr id="72709" name="Rettangolo 4"/>
          <p:cNvSpPr>
            <a:spLocks noChangeArrowheads="1"/>
          </p:cNvSpPr>
          <p:nvPr/>
        </p:nvSpPr>
        <p:spPr bwMode="auto">
          <a:xfrm>
            <a:off x="6267450" y="4827588"/>
            <a:ext cx="2627313" cy="8810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altLang="en-US" sz="2400" b="1" u="none"/>
              <a:t>Mac/iOS future 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17</a:t>
            </a:fld>
            <a:endParaRPr lang="it-IT" dirty="0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698875"/>
            <a:ext cx="1128713" cy="1128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201" y="1290022"/>
            <a:ext cx="1325562" cy="127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24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3D APIs</a:t>
            </a:r>
          </a:p>
        </p:txBody>
      </p:sp>
      <p:sp>
        <p:nvSpPr>
          <p:cNvPr id="73731" name="Segnaposto contenuto 2"/>
          <p:cNvSpPr>
            <a:spLocks noGrp="1"/>
          </p:cNvSpPr>
          <p:nvPr>
            <p:ph idx="4294967295"/>
          </p:nvPr>
        </p:nvSpPr>
        <p:spPr>
          <a:xfrm>
            <a:off x="0" y="1384300"/>
            <a:ext cx="8785225" cy="4897438"/>
          </a:xfrm>
        </p:spPr>
        <p:txBody>
          <a:bodyPr/>
          <a:lstStyle/>
          <a:p>
            <a:r>
              <a:rPr lang="en-US" altLang="en-US" sz="2000" smtClean="0"/>
              <a:t>Mantle</a:t>
            </a:r>
          </a:p>
          <a:p>
            <a:pPr lvl="1"/>
            <a:r>
              <a:rPr lang="en-US" altLang="en-US" sz="1800" smtClean="0"/>
              <a:t>AMD effort – </a:t>
            </a:r>
            <a:r>
              <a:rPr lang="en-US" altLang="en-US" sz="1800" b="1" smtClean="0"/>
              <a:t>low level – direct access </a:t>
            </a:r>
            <a:r>
              <a:rPr lang="en-US" altLang="en-US" sz="1800" smtClean="0"/>
              <a:t>– 3D API</a:t>
            </a:r>
          </a:p>
          <a:p>
            <a:pPr lvl="1"/>
            <a:r>
              <a:rPr lang="en-US" altLang="en-US" sz="1800" smtClean="0"/>
              <a:t>Direct control of memory (CPU/GPU) – multithreading done well</a:t>
            </a:r>
          </a:p>
          <a:p>
            <a:pPr lvl="2"/>
            <a:r>
              <a:rPr lang="en-US" altLang="en-US" sz="1600" smtClean="0"/>
              <a:t>User-required synchronization</a:t>
            </a:r>
          </a:p>
          <a:p>
            <a:pPr lvl="1"/>
            <a:r>
              <a:rPr lang="en-US" altLang="en-US" sz="1800" b="1" smtClean="0"/>
              <a:t>API calls per frame &lt;3k </a:t>
            </a:r>
            <a:r>
              <a:rPr lang="en-US" altLang="en-US" sz="1800" b="1" smtClean="0">
                <a:sym typeface="Wingdings" pitchFamily="2" charset="2"/>
              </a:rPr>
              <a:t> 100K</a:t>
            </a:r>
          </a:p>
          <a:p>
            <a:pPr lvl="1"/>
            <a:r>
              <a:rPr lang="en-US" altLang="en-US" sz="1800" smtClean="0">
                <a:sym typeface="Wingdings" pitchFamily="2" charset="2"/>
              </a:rPr>
              <a:t>Resources: buffer &amp; image </a:t>
            </a:r>
          </a:p>
          <a:p>
            <a:pPr lvl="1"/>
            <a:r>
              <a:rPr lang="en-US" altLang="en-US" sz="1800" smtClean="0">
                <a:sym typeface="Wingdings" pitchFamily="2" charset="2"/>
              </a:rPr>
              <a:t>Simplified driver  maintenance (vendors)</a:t>
            </a:r>
          </a:p>
          <a:p>
            <a:pPr lvl="2"/>
            <a:r>
              <a:rPr lang="en-US" altLang="en-US" sz="1600" smtClean="0">
                <a:sym typeface="Wingdings" pitchFamily="2" charset="2"/>
              </a:rPr>
              <a:t>High level API/Framework/Engines will be developed </a:t>
            </a:r>
          </a:p>
          <a:p>
            <a:pPr lvl="1"/>
            <a:r>
              <a:rPr lang="en-US" altLang="en-US" sz="1800" smtClean="0">
                <a:sym typeface="Wingdings" pitchFamily="2" charset="2"/>
              </a:rPr>
              <a:t>Pipeline state</a:t>
            </a:r>
          </a:p>
          <a:p>
            <a:pPr lvl="2"/>
            <a:r>
              <a:rPr lang="en-US" altLang="en-US" sz="1600" smtClean="0">
                <a:sym typeface="Wingdings" pitchFamily="2" charset="2"/>
              </a:rPr>
              <a:t>shaders + targets (depth/color…) + resources + geometry</a:t>
            </a:r>
          </a:p>
          <a:p>
            <a:pPr lvl="1"/>
            <a:r>
              <a:rPr lang="en-US" altLang="en-US" sz="1800" b="1" smtClean="0">
                <a:sym typeface="Wingdings" pitchFamily="2" charset="2"/>
              </a:rPr>
              <a:t>Command queues + synchronization</a:t>
            </a:r>
          </a:p>
          <a:p>
            <a:pPr lvl="2"/>
            <a:r>
              <a:rPr lang="en-US" altLang="en-US" sz="1600" smtClean="0">
                <a:sym typeface="Wingdings" pitchFamily="2" charset="2"/>
              </a:rPr>
              <a:t>Compute / Draw / DMA(mem. Copy)</a:t>
            </a:r>
          </a:p>
          <a:p>
            <a:pPr lvl="1"/>
            <a:r>
              <a:rPr lang="en-US" altLang="en-US" sz="1800" smtClean="0"/>
              <a:t>Bindless – shaders can refer to state resources</a:t>
            </a:r>
          </a:p>
          <a:p>
            <a:pPr lvl="1"/>
            <a:r>
              <a:rPr lang="en-US" altLang="en-US" sz="1800" b="1" smtClean="0"/>
              <a:t>OpenGL NEXT seems to move into ‘Mantle direction’</a:t>
            </a:r>
          </a:p>
          <a:p>
            <a:pPr lvl="1"/>
            <a:r>
              <a:rPr lang="en-US" altLang="en-US" sz="1800" b="1" smtClean="0"/>
              <a:t>Direct 3D 12 already pursuing low-level access</a:t>
            </a:r>
          </a:p>
          <a:p>
            <a:endParaRPr lang="en-US" altLang="en-US" smtClean="0"/>
          </a:p>
        </p:txBody>
      </p:sp>
      <p:sp>
        <p:nvSpPr>
          <p:cNvPr id="73732" name="Rectangle 1"/>
          <p:cNvSpPr>
            <a:spLocks noChangeArrowheads="1"/>
          </p:cNvSpPr>
          <p:nvPr/>
        </p:nvSpPr>
        <p:spPr bwMode="auto">
          <a:xfrm>
            <a:off x="588963" y="5548313"/>
            <a:ext cx="7302500" cy="7397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it-IT" altLang="it-IT" sz="2400" u="none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18</a:t>
            </a:fld>
            <a:endParaRPr lang="it-IT" dirty="0"/>
          </a:p>
        </p:txBody>
      </p:sp>
      <p:pic>
        <p:nvPicPr>
          <p:cNvPr id="73735" name="Picture 7" descr="http://www.amd.com/PublishingImages/graphics/illustrations/210px/mantle-co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82600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4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3D APIs</a:t>
            </a:r>
          </a:p>
        </p:txBody>
      </p:sp>
      <p:sp>
        <p:nvSpPr>
          <p:cNvPr id="79875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pPr lvl="1"/>
            <a:endParaRPr lang="en-US" altLang="en-US" b="1" dirty="0" smtClean="0"/>
          </a:p>
          <a:p>
            <a:r>
              <a:rPr lang="en-US" altLang="en-US" dirty="0" smtClean="0"/>
              <a:t>OpenGL (Desktop/ES/</a:t>
            </a:r>
            <a:r>
              <a:rPr lang="en-US" altLang="en-US" dirty="0" err="1" smtClean="0"/>
              <a:t>WebGL</a:t>
            </a:r>
            <a:r>
              <a:rPr lang="en-US" altLang="en-US" dirty="0" smtClean="0"/>
              <a:t>)</a:t>
            </a:r>
          </a:p>
          <a:p>
            <a:pPr lvl="1"/>
            <a:r>
              <a:rPr lang="en-US" altLang="en-US" dirty="0" smtClean="0"/>
              <a:t>Open / research / cross-platform</a:t>
            </a:r>
          </a:p>
          <a:p>
            <a:pPr lvl="1"/>
            <a:r>
              <a:rPr lang="en-US" altLang="en-US" dirty="0" smtClean="0"/>
              <a:t>Lagging in front of D3D </a:t>
            </a:r>
            <a:r>
              <a:rPr lang="en-US" altLang="en-US" dirty="0" smtClean="0">
                <a:sym typeface="Wingdings" pitchFamily="2" charset="2"/>
              </a:rPr>
              <a:t> Legacy support </a:t>
            </a:r>
          </a:p>
          <a:p>
            <a:pPr lvl="2"/>
            <a:r>
              <a:rPr lang="en-US" altLang="en-US" dirty="0" smtClean="0">
                <a:sym typeface="Wingdings" pitchFamily="2" charset="2"/>
              </a:rPr>
              <a:t>No more </a:t>
            </a:r>
            <a:r>
              <a:rPr lang="en-US" altLang="en-US" b="1" dirty="0" smtClean="0">
                <a:sym typeface="Wingdings" pitchFamily="2" charset="2"/>
              </a:rPr>
              <a:t>FIXED PIPELINE (1992)</a:t>
            </a:r>
            <a:r>
              <a:rPr lang="en-US" altLang="en-US" dirty="0" smtClean="0">
                <a:sym typeface="Wingdings" pitchFamily="2" charset="2"/>
              </a:rPr>
              <a:t>!! -- scientific visualization…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GLSL (2003)…GL 3.1(2009) </a:t>
            </a:r>
            <a:r>
              <a:rPr lang="en-US" altLang="en-US" dirty="0" smtClean="0">
                <a:sym typeface="Wingdings" pitchFamily="2" charset="2"/>
              </a:rPr>
              <a:t> deprecation/no fixed pipeline</a:t>
            </a:r>
          </a:p>
          <a:p>
            <a:pPr lvl="2"/>
            <a:r>
              <a:rPr lang="en-US" altLang="en-US" dirty="0" smtClean="0">
                <a:sym typeface="Wingdings" pitchFamily="2" charset="2"/>
              </a:rPr>
              <a:t>Compatibility profile  legacy again…(till GL 4)</a:t>
            </a:r>
          </a:p>
          <a:p>
            <a:pPr lvl="2"/>
            <a:r>
              <a:rPr lang="en-US" altLang="en-US" dirty="0" smtClean="0"/>
              <a:t>Core profile</a:t>
            </a:r>
          </a:p>
          <a:p>
            <a:pPr lvl="3"/>
            <a:r>
              <a:rPr lang="en-US" altLang="en-US" dirty="0" smtClean="0"/>
              <a:t>GLSL </a:t>
            </a:r>
            <a:r>
              <a:rPr lang="en-US" altLang="en-US" dirty="0" smtClean="0">
                <a:sym typeface="Wingdings" pitchFamily="2" charset="2"/>
              </a:rPr>
              <a:t> </a:t>
            </a:r>
            <a:r>
              <a:rPr lang="en-US" altLang="en-US" dirty="0" err="1" smtClean="0">
                <a:sym typeface="Wingdings" pitchFamily="2" charset="2"/>
              </a:rPr>
              <a:t>shader</a:t>
            </a:r>
            <a:r>
              <a:rPr lang="en-US" altLang="en-US" dirty="0" smtClean="0">
                <a:sym typeface="Wingdings" pitchFamily="2" charset="2"/>
              </a:rPr>
              <a:t> required</a:t>
            </a:r>
          </a:p>
          <a:p>
            <a:pPr lvl="3"/>
            <a:r>
              <a:rPr lang="en-US" altLang="en-US" dirty="0" smtClean="0">
                <a:sym typeface="Wingdings" pitchFamily="2" charset="2"/>
              </a:rPr>
              <a:t>VAO</a:t>
            </a:r>
          </a:p>
          <a:p>
            <a:pPr lvl="4"/>
            <a:r>
              <a:rPr lang="en-US" altLang="en-US" dirty="0" smtClean="0">
                <a:sym typeface="Wingdings" pitchFamily="2" charset="2"/>
              </a:rPr>
              <a:t>group of VBO</a:t>
            </a:r>
          </a:p>
          <a:p>
            <a:pPr lvl="4"/>
            <a:r>
              <a:rPr lang="en-US" altLang="en-US" dirty="0" smtClean="0">
                <a:sym typeface="Wingdings" pitchFamily="2" charset="2"/>
              </a:rPr>
              <a:t>we need a base VAO for using VBO!</a:t>
            </a:r>
          </a:p>
          <a:p>
            <a:pPr lvl="3"/>
            <a:r>
              <a:rPr lang="en-US" altLang="en-US" dirty="0" smtClean="0">
                <a:sym typeface="Wingdings" pitchFamily="2" charset="2"/>
              </a:rPr>
              <a:t>Simplifying  VBO + GLSL only!</a:t>
            </a:r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19</a:t>
            </a:fld>
            <a:endParaRPr lang="it-IT" dirty="0"/>
          </a:p>
        </p:txBody>
      </p:sp>
      <p:pic>
        <p:nvPicPr>
          <p:cNvPr id="79878" name="Picture 6" descr="http://www.theinquirer.net/IMG/397/285397/opengl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481013"/>
            <a:ext cx="3248729" cy="182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83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Mobile Graphics</a:t>
            </a:r>
          </a:p>
        </p:txBody>
      </p:sp>
      <p:grpSp>
        <p:nvGrpSpPr>
          <p:cNvPr id="15363" name="Gruppo 10"/>
          <p:cNvGrpSpPr>
            <a:grpSpLocks/>
          </p:cNvGrpSpPr>
          <p:nvPr/>
        </p:nvGrpSpPr>
        <p:grpSpPr bwMode="auto">
          <a:xfrm>
            <a:off x="1228725" y="2092325"/>
            <a:ext cx="6611938" cy="4051300"/>
            <a:chOff x="1317519" y="2122202"/>
            <a:chExt cx="6611815" cy="4051496"/>
          </a:xfrm>
        </p:grpSpPr>
        <p:sp>
          <p:nvSpPr>
            <p:cNvPr id="4" name="Nuvola 3"/>
            <p:cNvSpPr/>
            <p:nvPr/>
          </p:nvSpPr>
          <p:spPr bwMode="auto">
            <a:xfrm>
              <a:off x="1317519" y="2122202"/>
              <a:ext cx="6611815" cy="4051496"/>
            </a:xfrm>
            <a:prstGeom prst="cloud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>
                <a:defRPr/>
              </a:pPr>
              <a:endParaRPr lang="en-US" sz="3600" b="1" u="none" dirty="0">
                <a:solidFill>
                  <a:srgbClr val="016701"/>
                </a:solidFill>
                <a:latin typeface="Arial" charset="0"/>
                <a:ea typeface="ＭＳ Ｐゴシック" pitchFamily="32" charset="-128"/>
                <a:cs typeface="+mn-cs"/>
              </a:endParaRPr>
            </a:p>
          </p:txBody>
        </p:sp>
        <p:sp>
          <p:nvSpPr>
            <p:cNvPr id="15367" name="Rettangolo 4"/>
            <p:cNvSpPr>
              <a:spLocks noChangeArrowheads="1"/>
            </p:cNvSpPr>
            <p:nvPr/>
          </p:nvSpPr>
          <p:spPr bwMode="auto">
            <a:xfrm>
              <a:off x="5722722" y="2835691"/>
              <a:ext cx="77777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3200" b="1" u="none">
                  <a:solidFill>
                    <a:srgbClr val="016701"/>
                  </a:solidFill>
                </a:rPr>
                <a:t>OS</a:t>
              </a:r>
            </a:p>
          </p:txBody>
        </p:sp>
        <p:sp>
          <p:nvSpPr>
            <p:cNvPr id="15368" name="Rettangolo 5"/>
            <p:cNvSpPr>
              <a:spLocks noChangeArrowheads="1"/>
            </p:cNvSpPr>
            <p:nvPr/>
          </p:nvSpPr>
          <p:spPr bwMode="auto">
            <a:xfrm>
              <a:off x="4963719" y="3855562"/>
              <a:ext cx="252986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3200" b="1" u="none" dirty="0">
                  <a:solidFill>
                    <a:srgbClr val="016701"/>
                  </a:solidFill>
                </a:rPr>
                <a:t>architecture</a:t>
              </a:r>
            </a:p>
          </p:txBody>
        </p:sp>
        <p:sp>
          <p:nvSpPr>
            <p:cNvPr id="15369" name="Rettangolo 6"/>
            <p:cNvSpPr>
              <a:spLocks noChangeArrowheads="1"/>
            </p:cNvSpPr>
            <p:nvPr/>
          </p:nvSpPr>
          <p:spPr bwMode="auto">
            <a:xfrm>
              <a:off x="2353036" y="3179271"/>
              <a:ext cx="2828018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3200" b="1" u="none">
                  <a:solidFill>
                    <a:srgbClr val="016701"/>
                  </a:solidFill>
                </a:rPr>
                <a:t>programming</a:t>
              </a:r>
            </a:p>
            <a:p>
              <a:pPr eaLnBrk="0" hangingPunct="0"/>
              <a:r>
                <a:rPr lang="en-US" altLang="en-US" sz="3200" b="1" u="none">
                  <a:solidFill>
                    <a:srgbClr val="016701"/>
                  </a:solidFill>
                </a:rPr>
                <a:t>languages</a:t>
              </a:r>
            </a:p>
          </p:txBody>
        </p:sp>
        <p:sp>
          <p:nvSpPr>
            <p:cNvPr id="15370" name="Rettangolo 7"/>
            <p:cNvSpPr>
              <a:spLocks noChangeArrowheads="1"/>
            </p:cNvSpPr>
            <p:nvPr/>
          </p:nvSpPr>
          <p:spPr bwMode="auto">
            <a:xfrm>
              <a:off x="2047535" y="4346070"/>
              <a:ext cx="171951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3200" b="1" u="none">
                  <a:solidFill>
                    <a:srgbClr val="016701"/>
                  </a:solidFill>
                </a:rPr>
                <a:t>3D APIs</a:t>
              </a:r>
            </a:p>
          </p:txBody>
        </p:sp>
        <p:sp>
          <p:nvSpPr>
            <p:cNvPr id="15371" name="Rettangolo 8"/>
            <p:cNvSpPr>
              <a:spLocks noChangeArrowheads="1"/>
            </p:cNvSpPr>
            <p:nvPr/>
          </p:nvSpPr>
          <p:spPr bwMode="auto">
            <a:xfrm>
              <a:off x="3866945" y="4839607"/>
              <a:ext cx="109677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3200" b="1" u="none">
                  <a:solidFill>
                    <a:srgbClr val="016701"/>
                  </a:solidFill>
                </a:rPr>
                <a:t>IDEs</a:t>
              </a:r>
            </a:p>
          </p:txBody>
        </p:sp>
      </p:grpSp>
      <p:sp>
        <p:nvSpPr>
          <p:cNvPr id="15364" name="Rettangolo 9"/>
          <p:cNvSpPr>
            <a:spLocks noChangeArrowheads="1"/>
          </p:cNvSpPr>
          <p:nvPr/>
        </p:nvSpPr>
        <p:spPr bwMode="auto">
          <a:xfrm>
            <a:off x="2903538" y="1330325"/>
            <a:ext cx="3262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3600" b="1" u="none"/>
              <a:t>Heterogeneity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071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3D APIs</a:t>
            </a:r>
          </a:p>
        </p:txBody>
      </p:sp>
      <p:sp>
        <p:nvSpPr>
          <p:cNvPr id="67587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pPr lvl="1"/>
            <a:r>
              <a:rPr lang="en-US" altLang="en-US" dirty="0" smtClean="0"/>
              <a:t>OpenGL ES 1.1</a:t>
            </a:r>
          </a:p>
          <a:p>
            <a:pPr lvl="2"/>
            <a:r>
              <a:rPr lang="en-US" altLang="en-US" dirty="0" smtClean="0"/>
              <a:t>Fixed pipeline – no </a:t>
            </a:r>
            <a:r>
              <a:rPr lang="en-US" altLang="en-US" dirty="0" err="1" smtClean="0"/>
              <a:t>glBegin</a:t>
            </a:r>
            <a:r>
              <a:rPr lang="en-US" altLang="en-US" dirty="0" smtClean="0"/>
              <a:t>/End – no GL_POLYGON -- VBO</a:t>
            </a:r>
          </a:p>
          <a:p>
            <a:pPr lvl="1"/>
            <a:r>
              <a:rPr lang="en-US" altLang="en-US" dirty="0" smtClean="0"/>
              <a:t>OpenGL ES 2 (OpenGL 1.5 + GLSL) ~ GL4.1</a:t>
            </a:r>
          </a:p>
          <a:p>
            <a:pPr lvl="2"/>
            <a:r>
              <a:rPr lang="en-US" altLang="en-US" dirty="0" smtClean="0"/>
              <a:t>No fixed pipeline (</a:t>
            </a:r>
            <a:r>
              <a:rPr lang="en-US" altLang="en-US" dirty="0" err="1" smtClean="0"/>
              <a:t>shaders</a:t>
            </a:r>
            <a:r>
              <a:rPr lang="en-US" altLang="en-US" dirty="0" smtClean="0"/>
              <a:t> mandatory), ETC1 texture compress..</a:t>
            </a:r>
          </a:p>
          <a:p>
            <a:pPr lvl="1"/>
            <a:r>
              <a:rPr lang="en-US" altLang="en-US" dirty="0" smtClean="0"/>
              <a:t>OpenGL ES 3 ~ GL4.3</a:t>
            </a:r>
          </a:p>
          <a:p>
            <a:pPr lvl="2"/>
            <a:r>
              <a:rPr lang="en-US" altLang="en-US" dirty="0" smtClean="0"/>
              <a:t>Occlusion queries + geometry instancing</a:t>
            </a:r>
          </a:p>
          <a:p>
            <a:pPr lvl="2"/>
            <a:r>
              <a:rPr lang="en-US" altLang="en-US" dirty="0" smtClean="0"/>
              <a:t>32bit integer/float in GLSL</a:t>
            </a:r>
          </a:p>
          <a:p>
            <a:pPr lvl="2"/>
            <a:r>
              <a:rPr lang="en-US" altLang="en-US" dirty="0" smtClean="0"/>
              <a:t>Core 3D textures, depth textures, ETC2/EAC, many formats…</a:t>
            </a:r>
          </a:p>
          <a:p>
            <a:pPr lvl="2"/>
            <a:r>
              <a:rPr lang="en-US" altLang="en-US" dirty="0" smtClean="0"/>
              <a:t>Uniform Buffer Objects (packed </a:t>
            </a:r>
            <a:r>
              <a:rPr lang="en-US" altLang="en-US" dirty="0" err="1" smtClean="0"/>
              <a:t>shader</a:t>
            </a:r>
            <a:r>
              <a:rPr lang="en-US" altLang="en-US" dirty="0" smtClean="0"/>
              <a:t> parameters)</a:t>
            </a:r>
          </a:p>
          <a:p>
            <a:pPr lvl="1"/>
            <a:r>
              <a:rPr lang="en-US" altLang="en-US" dirty="0" smtClean="0"/>
              <a:t>OpenGL ES 3.2 ~ GL4.5</a:t>
            </a:r>
          </a:p>
          <a:p>
            <a:pPr lvl="2"/>
            <a:r>
              <a:rPr lang="en-US" altLang="en-US" dirty="0" smtClean="0"/>
              <a:t>Compute </a:t>
            </a:r>
            <a:r>
              <a:rPr lang="en-US" altLang="en-US" dirty="0" err="1" smtClean="0"/>
              <a:t>shaders</a:t>
            </a:r>
            <a:r>
              <a:rPr lang="en-US" altLang="en-US" dirty="0" smtClean="0"/>
              <a:t> (atomics, load/store)</a:t>
            </a:r>
          </a:p>
          <a:p>
            <a:pPr lvl="2"/>
            <a:r>
              <a:rPr lang="en-US" altLang="en-US" dirty="0" smtClean="0"/>
              <a:t>Separate </a:t>
            </a:r>
            <a:r>
              <a:rPr lang="en-US" altLang="en-US" dirty="0" err="1" smtClean="0"/>
              <a:t>shader</a:t>
            </a:r>
            <a:r>
              <a:rPr lang="en-US" altLang="en-US" dirty="0" smtClean="0"/>
              <a:t> objects (reuse)</a:t>
            </a:r>
          </a:p>
          <a:p>
            <a:pPr lvl="2"/>
            <a:r>
              <a:rPr lang="en-US" altLang="en-US" dirty="0" smtClean="0"/>
              <a:t>Indirect draw (</a:t>
            </a:r>
            <a:r>
              <a:rPr lang="en-US" altLang="en-US" dirty="0" err="1" smtClean="0"/>
              <a:t>shader</a:t>
            </a:r>
            <a:r>
              <a:rPr lang="en-US" altLang="en-US" dirty="0" smtClean="0"/>
              <a:t> culling…)</a:t>
            </a:r>
          </a:p>
          <a:p>
            <a:pPr lvl="2"/>
            <a:r>
              <a:rPr lang="en-US" altLang="en-US" dirty="0" smtClean="0"/>
              <a:t>NO geometry/tessellation</a:t>
            </a:r>
          </a:p>
          <a:p>
            <a:pPr lvl="2"/>
            <a:endParaRPr lang="en-US" altLang="en-US" dirty="0" smtClean="0"/>
          </a:p>
          <a:p>
            <a:pPr lvl="1"/>
            <a:endParaRPr lang="en-US" altLang="en-US" dirty="0" smtClean="0"/>
          </a:p>
          <a:p>
            <a:pPr lvl="1"/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20</a:t>
            </a:fld>
            <a:endParaRPr lang="it-IT" dirty="0"/>
          </a:p>
        </p:txBody>
      </p:sp>
      <p:sp>
        <p:nvSpPr>
          <p:cNvPr id="3" name="Rectangle 2"/>
          <p:cNvSpPr/>
          <p:nvPr/>
        </p:nvSpPr>
        <p:spPr bwMode="auto">
          <a:xfrm>
            <a:off x="419100" y="4597400"/>
            <a:ext cx="5537200" cy="17145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969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3D APIs</a:t>
            </a:r>
          </a:p>
        </p:txBody>
      </p:sp>
      <p:sp>
        <p:nvSpPr>
          <p:cNvPr id="80899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pPr lvl="1"/>
            <a:endParaRPr lang="en-US" altLang="en-US" b="1" dirty="0" smtClean="0"/>
          </a:p>
          <a:p>
            <a:r>
              <a:rPr lang="en-US" altLang="en-US" dirty="0" smtClean="0"/>
              <a:t>OpenGL 4.5 ~ GLES 3.2</a:t>
            </a:r>
          </a:p>
          <a:p>
            <a:pPr lvl="1"/>
            <a:r>
              <a:rPr lang="en-US" altLang="en-US" dirty="0" smtClean="0"/>
              <a:t>ES3.1 is subset of 4.4 </a:t>
            </a:r>
            <a:r>
              <a:rPr lang="en-US" altLang="en-US" dirty="0" smtClean="0">
                <a:sym typeface="Wingdings" pitchFamily="2" charset="2"/>
              </a:rPr>
              <a:t> direct map!</a:t>
            </a:r>
          </a:p>
          <a:p>
            <a:pPr lvl="1"/>
            <a:r>
              <a:rPr lang="en-US" altLang="en-US" dirty="0" smtClean="0">
                <a:sym typeface="Wingdings" pitchFamily="2" charset="2"/>
              </a:rPr>
              <a:t>ES2.0/ES3.0 mostly like 3.3/4.3</a:t>
            </a:r>
          </a:p>
          <a:p>
            <a:pPr lvl="2"/>
            <a:r>
              <a:rPr lang="en-US" altLang="en-US" dirty="0" smtClean="0">
                <a:sym typeface="Wingdings" pitchFamily="2" charset="2"/>
              </a:rPr>
              <a:t>Removed 1D textures (2D with H=1)</a:t>
            </a:r>
          </a:p>
          <a:p>
            <a:pPr lvl="2"/>
            <a:r>
              <a:rPr lang="en-US" altLang="en-US" dirty="0" smtClean="0">
                <a:sym typeface="Wingdings" pitchFamily="2" charset="2"/>
              </a:rPr>
              <a:t>Removed lots of texture formats (float coming in 3.0)</a:t>
            </a:r>
          </a:p>
          <a:p>
            <a:pPr lvl="2"/>
            <a:r>
              <a:rPr lang="en-US" altLang="en-US" dirty="0" smtClean="0">
                <a:sym typeface="Wingdings" pitchFamily="2" charset="2"/>
              </a:rPr>
              <a:t>No GEOMETRY/TESSELLATION</a:t>
            </a:r>
          </a:p>
          <a:p>
            <a:pPr lvl="1"/>
            <a:r>
              <a:rPr lang="en-US" altLang="en-US" dirty="0" smtClean="0">
                <a:sym typeface="Wingdings" pitchFamily="2" charset="2"/>
              </a:rPr>
              <a:t>Recall compressed texture formats (ETC2/EAC…)</a:t>
            </a:r>
          </a:p>
          <a:p>
            <a:pPr lvl="1"/>
            <a:r>
              <a:rPr lang="en-US" altLang="en-US" dirty="0" smtClean="0">
                <a:sym typeface="Wingdings" pitchFamily="2" charset="2"/>
              </a:rPr>
              <a:t>GLSL for ES provides “precision” qualifier (</a:t>
            </a:r>
            <a:r>
              <a:rPr lang="en-US" altLang="en-US" dirty="0" err="1" smtClean="0">
                <a:sym typeface="Wingdings" pitchFamily="2" charset="2"/>
              </a:rPr>
              <a:t>lowp</a:t>
            </a:r>
            <a:r>
              <a:rPr lang="en-US" altLang="en-US" dirty="0" smtClean="0">
                <a:sym typeface="Wingdings" pitchFamily="2" charset="2"/>
              </a:rPr>
              <a:t>/</a:t>
            </a:r>
            <a:r>
              <a:rPr lang="en-US" altLang="en-US" dirty="0" err="1" smtClean="0">
                <a:sym typeface="Wingdings" pitchFamily="2" charset="2"/>
              </a:rPr>
              <a:t>medp</a:t>
            </a:r>
            <a:r>
              <a:rPr lang="en-US" altLang="en-US" dirty="0" smtClean="0">
                <a:sym typeface="Wingdings" pitchFamily="2" charset="2"/>
              </a:rPr>
              <a:t>/</a:t>
            </a:r>
            <a:r>
              <a:rPr lang="en-US" altLang="en-US" dirty="0" err="1" smtClean="0">
                <a:sym typeface="Wingdings" pitchFamily="2" charset="2"/>
              </a:rPr>
              <a:t>highp</a:t>
            </a:r>
            <a:r>
              <a:rPr lang="en-US" altLang="en-US" dirty="0" smtClean="0">
                <a:sym typeface="Wingdings" pitchFamily="2" charset="2"/>
              </a:rPr>
              <a:t>)</a:t>
            </a:r>
          </a:p>
          <a:p>
            <a:pPr lvl="1"/>
            <a:r>
              <a:rPr lang="en-US" altLang="en-US" dirty="0" smtClean="0">
                <a:sym typeface="Wingdings" pitchFamily="2" charset="2"/>
              </a:rPr>
              <a:t>When possible  try to go with smallest subset (ES2/3/3.1)</a:t>
            </a:r>
          </a:p>
          <a:p>
            <a:pPr lvl="2"/>
            <a:r>
              <a:rPr lang="en-US" altLang="en-US" dirty="0" smtClean="0">
                <a:sym typeface="Wingdings" pitchFamily="2" charset="2"/>
              </a:rPr>
              <a:t>ES3.1 is already quite complete  -- should converge at some point!</a:t>
            </a:r>
          </a:p>
          <a:p>
            <a:pPr lvl="4"/>
            <a:r>
              <a:rPr lang="en-US" altLang="en-US" dirty="0" smtClean="0">
                <a:sym typeface="Wingdings" pitchFamily="2" charset="2"/>
              </a:rPr>
              <a:t>OpenGL NEXT ? </a:t>
            </a:r>
            <a:r>
              <a:rPr lang="en-US" altLang="en-US" b="1" dirty="0" smtClean="0">
                <a:solidFill>
                  <a:srgbClr val="FF0000"/>
                </a:solidFill>
                <a:sym typeface="Wingdings" pitchFamily="2" charset="2"/>
              </a:rPr>
              <a:t>Probably not  </a:t>
            </a:r>
            <a:r>
              <a:rPr lang="en-US" altLang="en-US" b="1" dirty="0" err="1" smtClean="0">
                <a:solidFill>
                  <a:srgbClr val="FF0000"/>
                </a:solidFill>
                <a:sym typeface="Wingdings" pitchFamily="2" charset="2"/>
              </a:rPr>
              <a:t>Vulkan</a:t>
            </a:r>
            <a:r>
              <a:rPr lang="en-US" alt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endParaRPr lang="en-US" altLang="en-US" b="1" dirty="0" smtClean="0">
              <a:solidFill>
                <a:srgbClr val="FF0000"/>
              </a:solidFill>
            </a:endParaRPr>
          </a:p>
          <a:p>
            <a:endParaRPr lang="en-US" altLang="en-US" dirty="0" smtClean="0"/>
          </a:p>
        </p:txBody>
      </p:sp>
      <p:sp>
        <p:nvSpPr>
          <p:cNvPr id="80900" name="CasellaDiTesto 1"/>
          <p:cNvSpPr txBox="1">
            <a:spLocks noChangeArrowheads="1"/>
          </p:cNvSpPr>
          <p:nvPr/>
        </p:nvSpPr>
        <p:spPr bwMode="auto">
          <a:xfrm>
            <a:off x="5802313" y="1147763"/>
            <a:ext cx="3341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u="none"/>
              <a:t>No glBegin/glEnd</a:t>
            </a:r>
          </a:p>
          <a:p>
            <a:pPr eaLnBrk="1" hangingPunct="1"/>
            <a:r>
              <a:rPr lang="en-US" altLang="en-US" u="none"/>
              <a:t>GLSL is mandatory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800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3D APIs</a:t>
            </a:r>
          </a:p>
        </p:txBody>
      </p:sp>
      <p:sp>
        <p:nvSpPr>
          <p:cNvPr id="81923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2000" dirty="0" smtClean="0"/>
              <a:t>GPGPU</a:t>
            </a:r>
          </a:p>
          <a:p>
            <a:pPr lvl="1"/>
            <a:r>
              <a:rPr lang="en-US" altLang="en-US" sz="1800" dirty="0" err="1" smtClean="0"/>
              <a:t>OpenCL</a:t>
            </a:r>
            <a:endParaRPr lang="en-US" altLang="en-US" sz="1800" dirty="0" smtClean="0"/>
          </a:p>
          <a:p>
            <a:pPr lvl="2"/>
            <a:r>
              <a:rPr lang="en-US" altLang="en-US" sz="1600" dirty="0" smtClean="0"/>
              <a:t>On Android it is not much loved</a:t>
            </a:r>
          </a:p>
          <a:p>
            <a:pPr lvl="3"/>
            <a:r>
              <a:rPr lang="en-US" altLang="en-US" sz="1600" dirty="0" smtClean="0"/>
              <a:t>Use GPU vendor SDK provided libs </a:t>
            </a:r>
            <a:r>
              <a:rPr lang="en-US" altLang="en-US" sz="1600" dirty="0" smtClean="0">
                <a:sym typeface="Wingdings" pitchFamily="2" charset="2"/>
              </a:rPr>
              <a:t></a:t>
            </a:r>
          </a:p>
          <a:p>
            <a:pPr lvl="2"/>
            <a:r>
              <a:rPr lang="en-US" altLang="en-US" sz="1600" dirty="0" smtClean="0">
                <a:sym typeface="Wingdings" pitchFamily="2" charset="2"/>
              </a:rPr>
              <a:t>On </a:t>
            </a:r>
            <a:r>
              <a:rPr lang="en-US" altLang="en-US" sz="1600" dirty="0" err="1" smtClean="0">
                <a:sym typeface="Wingdings" pitchFamily="2" charset="2"/>
              </a:rPr>
              <a:t>iOS</a:t>
            </a:r>
            <a:r>
              <a:rPr lang="en-US" altLang="en-US" sz="1600" dirty="0" smtClean="0">
                <a:sym typeface="Wingdings" pitchFamily="2" charset="2"/>
              </a:rPr>
              <a:t> is only accepted for system apps</a:t>
            </a:r>
          </a:p>
          <a:p>
            <a:pPr lvl="3"/>
            <a:r>
              <a:rPr lang="en-US" altLang="en-US" sz="1600" dirty="0" smtClean="0">
                <a:sym typeface="Wingdings" pitchFamily="2" charset="2"/>
              </a:rPr>
              <a:t>Use old-school GPGPU (fragment </a:t>
            </a:r>
            <a:r>
              <a:rPr lang="en-US" altLang="en-US" sz="1600" dirty="0" err="1" smtClean="0">
                <a:sym typeface="Wingdings" pitchFamily="2" charset="2"/>
              </a:rPr>
              <a:t>shader</a:t>
            </a:r>
            <a:r>
              <a:rPr lang="en-US" altLang="en-US" sz="1600" dirty="0" smtClean="0">
                <a:sym typeface="Wingdings" pitchFamily="2" charset="2"/>
              </a:rPr>
              <a:t> -&gt; </a:t>
            </a:r>
            <a:r>
              <a:rPr lang="en-US" altLang="en-US" sz="1600" dirty="0" err="1" smtClean="0">
                <a:sym typeface="Wingdings" pitchFamily="2" charset="2"/>
              </a:rPr>
              <a:t>FrameBuffer</a:t>
            </a:r>
            <a:r>
              <a:rPr lang="en-US" altLang="en-US" sz="1600" dirty="0" smtClean="0">
                <a:sym typeface="Wingdings" pitchFamily="2" charset="2"/>
              </a:rPr>
              <a:t>)</a:t>
            </a:r>
          </a:p>
          <a:p>
            <a:pPr lvl="2"/>
            <a:endParaRPr lang="en-US" altLang="en-US" sz="1600" dirty="0" smtClean="0">
              <a:sym typeface="Wingdings" pitchFamily="2" charset="2"/>
            </a:endParaRPr>
          </a:p>
          <a:p>
            <a:pPr lvl="1"/>
            <a:r>
              <a:rPr lang="en-US" altLang="en-US" sz="1800" dirty="0" err="1" smtClean="0"/>
              <a:t>RenderScript</a:t>
            </a:r>
            <a:endParaRPr lang="en-US" altLang="en-US" sz="1800" dirty="0" smtClean="0"/>
          </a:p>
          <a:p>
            <a:pPr lvl="2"/>
            <a:r>
              <a:rPr lang="en-US" altLang="en-US" sz="1600" dirty="0" smtClean="0"/>
              <a:t>Google solution for processing using GPU…</a:t>
            </a:r>
          </a:p>
          <a:p>
            <a:pPr lvl="2"/>
            <a:r>
              <a:rPr lang="en-US" altLang="en-US" sz="1600" dirty="0" smtClean="0"/>
              <a:t>Too niche! ~ Android</a:t>
            </a:r>
          </a:p>
          <a:p>
            <a:pPr lvl="1"/>
            <a:endParaRPr lang="en-US" altLang="en-US" sz="1800" dirty="0" smtClean="0"/>
          </a:p>
          <a:p>
            <a:pPr lvl="1"/>
            <a:r>
              <a:rPr lang="en-US" altLang="en-US" sz="1800" dirty="0" smtClean="0"/>
              <a:t>Compute </a:t>
            </a:r>
            <a:r>
              <a:rPr lang="en-US" altLang="en-US" sz="1800" dirty="0" err="1" smtClean="0"/>
              <a:t>shaders</a:t>
            </a:r>
            <a:endParaRPr lang="en-US" altLang="en-US" sz="1800" dirty="0" smtClean="0"/>
          </a:p>
          <a:p>
            <a:pPr lvl="2"/>
            <a:r>
              <a:rPr lang="en-US" altLang="en-US" sz="1600" dirty="0" smtClean="0"/>
              <a:t>GLES 3.2!!! </a:t>
            </a:r>
            <a:r>
              <a:rPr lang="en-US" altLang="en-US" sz="1600" b="1" dirty="0" smtClean="0"/>
              <a:t>General solution</a:t>
            </a:r>
            <a:r>
              <a:rPr lang="en-US" altLang="en-US" sz="1600" dirty="0" smtClean="0"/>
              <a:t>!!</a:t>
            </a:r>
          </a:p>
          <a:p>
            <a:pPr lvl="2"/>
            <a:endParaRPr lang="en-US" altLang="en-US" sz="1600" dirty="0" smtClean="0"/>
          </a:p>
          <a:p>
            <a:pPr lvl="1"/>
            <a:r>
              <a:rPr lang="en-US" altLang="en-US" sz="1800" dirty="0" err="1" smtClean="0"/>
              <a:t>DirectCompute</a:t>
            </a:r>
            <a:r>
              <a:rPr lang="en-US" altLang="en-US" sz="1800" dirty="0" smtClean="0"/>
              <a:t> on D3D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22</a:t>
            </a:fld>
            <a:endParaRPr lang="it-IT" dirty="0"/>
          </a:p>
        </p:txBody>
      </p:sp>
      <p:sp>
        <p:nvSpPr>
          <p:cNvPr id="7" name="Rectangle 6"/>
          <p:cNvSpPr/>
          <p:nvPr/>
        </p:nvSpPr>
        <p:spPr bwMode="auto">
          <a:xfrm>
            <a:off x="419100" y="4838700"/>
            <a:ext cx="4394200" cy="8255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22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Cross-development</a:t>
            </a:r>
          </a:p>
        </p:txBody>
      </p:sp>
      <p:grpSp>
        <p:nvGrpSpPr>
          <p:cNvPr id="82947" name="Group 2"/>
          <p:cNvGrpSpPr>
            <a:grpSpLocks/>
          </p:cNvGrpSpPr>
          <p:nvPr/>
        </p:nvGrpSpPr>
        <p:grpSpPr bwMode="auto">
          <a:xfrm>
            <a:off x="1044575" y="1465263"/>
            <a:ext cx="7059613" cy="4810125"/>
            <a:chOff x="1044921" y="1464623"/>
            <a:chExt cx="7059418" cy="4811309"/>
          </a:xfrm>
        </p:grpSpPr>
        <p:pic>
          <p:nvPicPr>
            <p:cNvPr id="82949" name="Picture 6" descr="http://appian.com/assets/sites/2/2012/05/Mobile-Choice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922" y="1464623"/>
              <a:ext cx="7059417" cy="4565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1044921" y="6021869"/>
              <a:ext cx="7059418" cy="2540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u="none" dirty="0">
                  <a:latin typeface="Arial" charset="0"/>
                  <a:cs typeface="Arial" charset="0"/>
                </a:rPr>
                <a:t>http://www.appian.com/blog/enterprise-mobility-2/are-mobile-platform-choices-limiting-enterprise-process-innovation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35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Cross-development</a:t>
            </a:r>
          </a:p>
        </p:txBody>
      </p:sp>
      <p:sp>
        <p:nvSpPr>
          <p:cNvPr id="83971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1800" dirty="0" smtClean="0"/>
              <a:t>C++</a:t>
            </a:r>
          </a:p>
          <a:p>
            <a:pPr lvl="1"/>
            <a:r>
              <a:rPr lang="en-US" altLang="en-US" sz="1600" dirty="0" err="1" smtClean="0"/>
              <a:t>QtCreator</a:t>
            </a:r>
            <a:r>
              <a:rPr lang="en-US" altLang="en-US" sz="1600" dirty="0" smtClean="0"/>
              <a:t> – </a:t>
            </a:r>
            <a:r>
              <a:rPr lang="en-US" altLang="en-US" sz="1600" dirty="0" err="1" smtClean="0"/>
              <a:t>Qt</a:t>
            </a:r>
            <a:r>
              <a:rPr lang="en-US" altLang="en-US" sz="1600" dirty="0" smtClean="0"/>
              <a:t> &gt; 5.4 				– free non-commercial / GPL</a:t>
            </a:r>
          </a:p>
          <a:p>
            <a:pPr lvl="1"/>
            <a:r>
              <a:rPr lang="en-US" altLang="en-US" sz="1600" dirty="0" smtClean="0"/>
              <a:t>Marmalade				                – free license</a:t>
            </a:r>
          </a:p>
          <a:p>
            <a:pPr lvl="1"/>
            <a:r>
              <a:rPr lang="en-US" altLang="en-US" sz="1600" dirty="0" smtClean="0"/>
              <a:t>Cocos-2dx					-- free</a:t>
            </a:r>
          </a:p>
          <a:p>
            <a:r>
              <a:rPr lang="en-US" altLang="en-US" sz="1800" dirty="0" smtClean="0"/>
              <a:t>C#</a:t>
            </a:r>
          </a:p>
          <a:p>
            <a:pPr lvl="1"/>
            <a:r>
              <a:rPr lang="en-US" altLang="en-US" sz="1600" dirty="0" err="1" smtClean="0"/>
              <a:t>Xamarin</a:t>
            </a:r>
            <a:r>
              <a:rPr lang="en-US" altLang="en-US" sz="1600" dirty="0" smtClean="0"/>
              <a:t> 					– free basic license</a:t>
            </a:r>
          </a:p>
          <a:p>
            <a:pPr lvl="1"/>
            <a:r>
              <a:rPr lang="en-US" altLang="en-US" sz="1600" dirty="0" smtClean="0"/>
              <a:t>Mono for Android, </a:t>
            </a:r>
            <a:r>
              <a:rPr lang="en-US" altLang="en-US" sz="1600" dirty="0" err="1" smtClean="0"/>
              <a:t>Monotouch</a:t>
            </a:r>
            <a:r>
              <a:rPr lang="en-US" altLang="en-US" sz="1600" dirty="0" smtClean="0"/>
              <a:t> for iOS</a:t>
            </a:r>
          </a:p>
          <a:p>
            <a:r>
              <a:rPr lang="en-US" altLang="en-US" sz="1800" dirty="0" smtClean="0"/>
              <a:t>HTML5/JS</a:t>
            </a:r>
          </a:p>
          <a:p>
            <a:pPr lvl="1"/>
            <a:r>
              <a:rPr lang="en-US" altLang="en-US" sz="1600" dirty="0" err="1" smtClean="0"/>
              <a:t>Appcelerator</a:t>
            </a:r>
            <a:r>
              <a:rPr lang="en-US" altLang="en-US" sz="1600" dirty="0" smtClean="0"/>
              <a:t> / Titanium			– free dev. license </a:t>
            </a:r>
          </a:p>
          <a:p>
            <a:pPr lvl="1"/>
            <a:r>
              <a:rPr lang="en-US" altLang="en-US" sz="1600" dirty="0" err="1" smtClean="0"/>
              <a:t>PhoneGap</a:t>
            </a:r>
            <a:r>
              <a:rPr lang="en-US" altLang="en-US" sz="1600" dirty="0" smtClean="0"/>
              <a:t>  / Cordova ~ browser view </a:t>
            </a:r>
            <a:r>
              <a:rPr lang="en-US" altLang="en-US" sz="1600" dirty="0" smtClean="0">
                <a:sym typeface="Wingdings" pitchFamily="2" charset="2"/>
              </a:rPr>
              <a:t> 	                -- free</a:t>
            </a:r>
            <a:endParaRPr lang="en-US" altLang="en-US" sz="1600" dirty="0" smtClean="0"/>
          </a:p>
          <a:p>
            <a:r>
              <a:rPr lang="en-US" altLang="en-US" sz="1800" dirty="0" smtClean="0"/>
              <a:t>COCOA/Objective-C</a:t>
            </a:r>
          </a:p>
          <a:p>
            <a:pPr lvl="1"/>
            <a:r>
              <a:rPr lang="en-US" altLang="en-US" sz="1600" dirty="0" smtClean="0"/>
              <a:t>Marmalade – Juice				-- free license</a:t>
            </a:r>
          </a:p>
          <a:p>
            <a:r>
              <a:rPr lang="en-US" altLang="en-US" sz="1800" dirty="0" smtClean="0"/>
              <a:t>Ruby</a:t>
            </a:r>
          </a:p>
          <a:p>
            <a:pPr lvl="1"/>
            <a:r>
              <a:rPr lang="en-US" altLang="en-US" sz="1600" dirty="0" err="1" smtClean="0"/>
              <a:t>RhoMobile</a:t>
            </a:r>
            <a:r>
              <a:rPr lang="en-US" altLang="en-US" sz="1600" dirty="0" smtClean="0"/>
              <a:t>					-- free license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7234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Cross-development</a:t>
            </a:r>
          </a:p>
        </p:txBody>
      </p:sp>
      <p:sp>
        <p:nvSpPr>
          <p:cNvPr id="84995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1800" dirty="0" smtClean="0"/>
              <a:t>C++</a:t>
            </a:r>
          </a:p>
          <a:p>
            <a:pPr lvl="1"/>
            <a:r>
              <a:rPr lang="en-US" altLang="en-US" sz="1600" b="1" dirty="0" err="1" smtClean="0"/>
              <a:t>QtCreator</a:t>
            </a:r>
            <a:endParaRPr lang="en-US" altLang="en-US" sz="1600" dirty="0" smtClean="0"/>
          </a:p>
          <a:p>
            <a:pPr lvl="1"/>
            <a:r>
              <a:rPr lang="en-US" altLang="en-US" sz="1600" dirty="0" smtClean="0"/>
              <a:t>Marmalade</a:t>
            </a:r>
          </a:p>
          <a:p>
            <a:pPr lvl="1"/>
            <a:r>
              <a:rPr lang="en-US" altLang="en-US" sz="1600" dirty="0" smtClean="0"/>
              <a:t>Cocos-2dx</a:t>
            </a:r>
          </a:p>
          <a:p>
            <a:r>
              <a:rPr lang="en-US" altLang="en-US" sz="1800" dirty="0" smtClean="0"/>
              <a:t>C#</a:t>
            </a:r>
          </a:p>
          <a:p>
            <a:pPr lvl="1"/>
            <a:r>
              <a:rPr lang="en-US" altLang="en-US" sz="1600" dirty="0" err="1" smtClean="0"/>
              <a:t>Xamarin</a:t>
            </a:r>
            <a:endParaRPr lang="en-US" altLang="en-US" sz="1600" dirty="0" smtClean="0"/>
          </a:p>
          <a:p>
            <a:pPr lvl="1"/>
            <a:r>
              <a:rPr lang="en-US" altLang="en-US" sz="1600" dirty="0" smtClean="0"/>
              <a:t>Mono for Android, </a:t>
            </a:r>
            <a:r>
              <a:rPr lang="en-US" altLang="en-US" sz="1600" dirty="0" err="1" smtClean="0"/>
              <a:t>Monotouch</a:t>
            </a:r>
            <a:r>
              <a:rPr lang="en-US" altLang="en-US" sz="1600" dirty="0" smtClean="0"/>
              <a:t> for </a:t>
            </a:r>
            <a:r>
              <a:rPr lang="en-US" altLang="en-US" sz="1600" dirty="0" err="1" smtClean="0"/>
              <a:t>iOS</a:t>
            </a:r>
            <a:endParaRPr lang="en-US" altLang="en-US" sz="1600" dirty="0" smtClean="0"/>
          </a:p>
          <a:p>
            <a:r>
              <a:rPr lang="en-US" altLang="en-US" sz="1800" dirty="0" smtClean="0"/>
              <a:t>HTML5/JS</a:t>
            </a:r>
          </a:p>
          <a:p>
            <a:pPr lvl="1"/>
            <a:r>
              <a:rPr lang="en-US" altLang="en-US" sz="1600" dirty="0" err="1" smtClean="0"/>
              <a:t>Appcelerator</a:t>
            </a:r>
            <a:endParaRPr lang="en-US" altLang="en-US" sz="1600" dirty="0" smtClean="0"/>
          </a:p>
          <a:p>
            <a:pPr lvl="1"/>
            <a:r>
              <a:rPr lang="en-US" altLang="en-US" sz="1600" dirty="0" err="1" smtClean="0"/>
              <a:t>PhoneGap</a:t>
            </a:r>
            <a:r>
              <a:rPr lang="en-US" altLang="en-US" sz="1600" dirty="0" smtClean="0"/>
              <a:t>  / Cordova ~ browser view </a:t>
            </a:r>
            <a:r>
              <a:rPr lang="en-US" altLang="en-US" sz="1600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altLang="en-US" sz="1600" dirty="0" smtClean="0">
                <a:sym typeface="Wingdings" pitchFamily="2" charset="2"/>
              </a:rPr>
              <a:t>Intel XDK (on top of Cordova)</a:t>
            </a:r>
            <a:endParaRPr lang="en-US" altLang="en-US" sz="1600" dirty="0" smtClean="0"/>
          </a:p>
          <a:p>
            <a:pPr lvl="1"/>
            <a:r>
              <a:rPr lang="en-US" altLang="en-US" sz="1600" dirty="0" smtClean="0"/>
              <a:t>Titanium</a:t>
            </a:r>
          </a:p>
          <a:p>
            <a:r>
              <a:rPr lang="en-US" altLang="en-US" sz="1800" dirty="0" smtClean="0"/>
              <a:t>COCOA/Objective-C</a:t>
            </a:r>
          </a:p>
          <a:p>
            <a:pPr lvl="1"/>
            <a:r>
              <a:rPr lang="en-US" altLang="en-US" sz="1600" dirty="0" smtClean="0"/>
              <a:t>Marmalade – Juice</a:t>
            </a:r>
          </a:p>
          <a:p>
            <a:r>
              <a:rPr lang="en-US" altLang="en-US" sz="1800" dirty="0" smtClean="0"/>
              <a:t>Ruby</a:t>
            </a:r>
          </a:p>
          <a:p>
            <a:pPr lvl="1"/>
            <a:r>
              <a:rPr lang="en-US" altLang="en-US" sz="1600" dirty="0" smtClean="0"/>
              <a:t>Rho</a:t>
            </a:r>
          </a:p>
        </p:txBody>
      </p:sp>
      <p:sp>
        <p:nvSpPr>
          <p:cNvPr id="84996" name="Rettangolo 4"/>
          <p:cNvSpPr>
            <a:spLocks noChangeArrowheads="1"/>
          </p:cNvSpPr>
          <p:nvPr/>
        </p:nvSpPr>
        <p:spPr bwMode="auto">
          <a:xfrm>
            <a:off x="4240213" y="5494338"/>
            <a:ext cx="45720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altLang="en-US" sz="2400" b="1" u="none"/>
              <a:t>Many options – no size fits all</a:t>
            </a:r>
          </a:p>
        </p:txBody>
      </p:sp>
      <p:sp>
        <p:nvSpPr>
          <p:cNvPr id="84997" name="Rettangolo 5"/>
          <p:cNvSpPr>
            <a:spLocks noChangeArrowheads="1"/>
          </p:cNvSpPr>
          <p:nvPr/>
        </p:nvSpPr>
        <p:spPr bwMode="auto">
          <a:xfrm>
            <a:off x="5559425" y="1895475"/>
            <a:ext cx="3178175" cy="8810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r>
              <a:rPr lang="en-US" altLang="en-US" sz="2400" b="1" u="none"/>
              <a:t>Platform API access through framework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25</a:t>
            </a:fld>
            <a:endParaRPr lang="it-IT" dirty="0"/>
          </a:p>
        </p:txBody>
      </p:sp>
      <p:sp>
        <p:nvSpPr>
          <p:cNvPr id="8" name="Rectangle 7"/>
          <p:cNvSpPr/>
          <p:nvPr/>
        </p:nvSpPr>
        <p:spPr bwMode="auto">
          <a:xfrm>
            <a:off x="22225" y="1504156"/>
            <a:ext cx="5537200" cy="120094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61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Cross-development</a:t>
            </a:r>
          </a:p>
        </p:txBody>
      </p:sp>
      <p:sp>
        <p:nvSpPr>
          <p:cNvPr id="86019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1800" dirty="0" smtClean="0"/>
              <a:t>C++ use case: </a:t>
            </a:r>
            <a:r>
              <a:rPr lang="en-US" altLang="en-US" sz="1800" dirty="0" err="1" smtClean="0"/>
              <a:t>QtCreator</a:t>
            </a:r>
            <a:endParaRPr lang="en-US" altLang="en-US" sz="1800" dirty="0" smtClean="0"/>
          </a:p>
          <a:p>
            <a:pPr lvl="1"/>
            <a:r>
              <a:rPr lang="en-US" altLang="en-US" sz="1800" dirty="0" err="1" smtClean="0"/>
              <a:t>Qt</a:t>
            </a:r>
            <a:r>
              <a:rPr lang="en-US" altLang="en-US" sz="1800" dirty="0" smtClean="0"/>
              <a:t> (~supports android, </a:t>
            </a:r>
            <a:r>
              <a:rPr lang="en-US" altLang="en-US" sz="1800" dirty="0" err="1" smtClean="0"/>
              <a:t>iOS</a:t>
            </a:r>
            <a:r>
              <a:rPr lang="en-US" altLang="en-US" sz="1800" dirty="0" smtClean="0"/>
              <a:t>, windows phone, </a:t>
            </a:r>
            <a:r>
              <a:rPr lang="en-US" altLang="en-US" sz="1800" dirty="0" err="1" smtClean="0"/>
              <a:t>linux</a:t>
            </a:r>
            <a:r>
              <a:rPr lang="en-US" altLang="en-US" sz="1800" dirty="0" smtClean="0"/>
              <a:t>, windows, mac)</a:t>
            </a:r>
          </a:p>
          <a:p>
            <a:pPr lvl="1"/>
            <a:r>
              <a:rPr lang="en-US" altLang="en-US" sz="1800" dirty="0" smtClean="0"/>
              <a:t>Provides API abstraction for UI, in-app purchases, ~touch input</a:t>
            </a:r>
          </a:p>
          <a:p>
            <a:pPr lvl="1"/>
            <a:r>
              <a:rPr lang="en-US" altLang="en-US" sz="1800" dirty="0" smtClean="0"/>
              <a:t>HOWTO (i.e. android):</a:t>
            </a:r>
          </a:p>
          <a:p>
            <a:pPr lvl="2"/>
            <a:r>
              <a:rPr lang="en-US" altLang="en-US" sz="1600" dirty="0" smtClean="0"/>
              <a:t>Android SDK</a:t>
            </a:r>
          </a:p>
          <a:p>
            <a:pPr lvl="2"/>
            <a:r>
              <a:rPr lang="en-US" altLang="en-US" sz="1600" dirty="0" smtClean="0"/>
              <a:t>Android  NDK (native C++ support, </a:t>
            </a:r>
            <a:r>
              <a:rPr lang="en-US" altLang="en-US" sz="1600" dirty="0" err="1" smtClean="0"/>
              <a:t>toolchain</a:t>
            </a:r>
            <a:r>
              <a:rPr lang="en-US" altLang="en-US" sz="1600" dirty="0" smtClean="0"/>
              <a:t>, libraries, GL, CL…)</a:t>
            </a:r>
          </a:p>
          <a:p>
            <a:pPr lvl="2"/>
            <a:r>
              <a:rPr lang="en-US" altLang="en-US" sz="1600" dirty="0" smtClean="0"/>
              <a:t>Point environment variables ANDROID_SDK, ANDROID_NDK to folders</a:t>
            </a:r>
          </a:p>
          <a:p>
            <a:pPr lvl="2"/>
            <a:r>
              <a:rPr lang="en-US" altLang="en-US" sz="1600" dirty="0" smtClean="0"/>
              <a:t>Create new android project</a:t>
            </a:r>
          </a:p>
          <a:p>
            <a:pPr lvl="2"/>
            <a:r>
              <a:rPr lang="en-US" altLang="en-US" sz="1600" dirty="0" smtClean="0"/>
              <a:t>Play!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Notes:</a:t>
            </a:r>
          </a:p>
          <a:p>
            <a:pPr lvl="2"/>
            <a:r>
              <a:rPr lang="en-US" altLang="en-US" dirty="0" smtClean="0"/>
              <a:t>Go for </a:t>
            </a:r>
            <a:r>
              <a:rPr lang="en-US" altLang="en-US" dirty="0" err="1" smtClean="0"/>
              <a:t>Qt</a:t>
            </a:r>
            <a:r>
              <a:rPr lang="en-US" altLang="en-US" dirty="0" smtClean="0"/>
              <a:t> &gt; 5.4 (touch events were tricky in previous versions)</a:t>
            </a:r>
          </a:p>
          <a:p>
            <a:pPr lvl="2"/>
            <a:r>
              <a:rPr lang="en-US" dirty="0" smtClean="0"/>
              <a:t>Use </a:t>
            </a:r>
            <a:r>
              <a:rPr lang="en-US" dirty="0" err="1" smtClean="0"/>
              <a:t>QOpenGLWidget</a:t>
            </a:r>
            <a:r>
              <a:rPr lang="en-US" dirty="0" smtClean="0"/>
              <a:t> instead of </a:t>
            </a:r>
            <a:r>
              <a:rPr lang="en-US" dirty="0" err="1" smtClean="0"/>
              <a:t>QGLWidget</a:t>
            </a:r>
            <a:endParaRPr lang="en-US" dirty="0" smtClean="0"/>
          </a:p>
          <a:p>
            <a:pPr lvl="2"/>
            <a:r>
              <a:rPr lang="en-US" altLang="en-US" dirty="0" smtClean="0"/>
              <a:t>Enable touch events on each widget:</a:t>
            </a:r>
          </a:p>
          <a:p>
            <a:pPr lvl="3"/>
            <a:r>
              <a:rPr lang="en-US" altLang="en-US" dirty="0" err="1" smtClean="0"/>
              <a:t>QWidget</a:t>
            </a:r>
            <a:r>
              <a:rPr lang="en-US" altLang="en-US" dirty="0" smtClean="0"/>
              <a:t>::</a:t>
            </a:r>
            <a:r>
              <a:rPr lang="en-US" altLang="en-US" dirty="0" err="1" smtClean="0"/>
              <a:t>setAttribute</a:t>
            </a:r>
            <a:r>
              <a:rPr lang="en-US" altLang="en-US" dirty="0" smtClean="0"/>
              <a:t>(</a:t>
            </a:r>
            <a:r>
              <a:rPr lang="en-US" altLang="en-US" dirty="0" err="1" smtClean="0"/>
              <a:t>Qt</a:t>
            </a:r>
            <a:r>
              <a:rPr lang="en-US" altLang="en-US" dirty="0" smtClean="0"/>
              <a:t>::</a:t>
            </a:r>
            <a:r>
              <a:rPr lang="en-US" altLang="en-US" dirty="0" err="1" smtClean="0"/>
              <a:t>WA_AcceptTouchEvents</a:t>
            </a:r>
            <a:r>
              <a:rPr lang="en-US" altLang="en-US" dirty="0" smtClean="0"/>
              <a:t>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26</a:t>
            </a:fld>
            <a:endParaRPr lang="it-IT" dirty="0"/>
          </a:p>
        </p:txBody>
      </p:sp>
      <p:sp>
        <p:nvSpPr>
          <p:cNvPr id="6" name="Rectangle 5"/>
          <p:cNvSpPr/>
          <p:nvPr/>
        </p:nvSpPr>
        <p:spPr bwMode="auto">
          <a:xfrm>
            <a:off x="444500" y="1790700"/>
            <a:ext cx="8255000" cy="3937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271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Mobile Graphics – Development</a:t>
            </a:r>
          </a:p>
        </p:txBody>
      </p:sp>
      <p:sp>
        <p:nvSpPr>
          <p:cNvPr id="89091" name="Segnaposto contenuto 2"/>
          <p:cNvSpPr>
            <a:spLocks noGrp="1"/>
          </p:cNvSpPr>
          <p:nvPr>
            <p:ph idx="4294967295"/>
          </p:nvPr>
        </p:nvSpPr>
        <p:spPr>
          <a:xfrm>
            <a:off x="358775" y="1484313"/>
            <a:ext cx="8785225" cy="4897437"/>
          </a:xfrm>
        </p:spPr>
        <p:txBody>
          <a:bodyPr/>
          <a:lstStyle/>
          <a:p>
            <a:r>
              <a:rPr lang="en-US" altLang="en-US" sz="1800" dirty="0" smtClean="0"/>
              <a:t>Conclusions</a:t>
            </a:r>
          </a:p>
          <a:p>
            <a:pPr lvl="1"/>
            <a:r>
              <a:rPr lang="en-US" altLang="en-US" sz="1600" dirty="0" smtClean="0"/>
              <a:t>1) </a:t>
            </a:r>
            <a:r>
              <a:rPr lang="en-US" altLang="en-US" sz="1600" b="1" dirty="0" smtClean="0">
                <a:sym typeface="Wingdings" pitchFamily="2" charset="2"/>
              </a:rPr>
              <a:t>Native + platform UI …</a:t>
            </a:r>
          </a:p>
          <a:p>
            <a:pPr lvl="2"/>
            <a:r>
              <a:rPr lang="en-US" altLang="en-US" sz="1400" dirty="0" smtClean="0">
                <a:sym typeface="Wingdings" pitchFamily="2" charset="2"/>
              </a:rPr>
              <a:t>C++ [any language]  LLVM compiler  target platform</a:t>
            </a:r>
          </a:p>
          <a:p>
            <a:pPr lvl="2"/>
            <a:r>
              <a:rPr lang="en-US" altLang="en-US" sz="1400" dirty="0" smtClean="0">
                <a:sym typeface="Wingdings" pitchFamily="2" charset="2"/>
              </a:rPr>
              <a:t>Platform Framework </a:t>
            </a:r>
            <a:r>
              <a:rPr lang="en-US" altLang="en-US" sz="1400" b="1" dirty="0" smtClean="0">
                <a:sym typeface="Wingdings" pitchFamily="2" charset="2"/>
              </a:rPr>
              <a:t>front-end </a:t>
            </a:r>
            <a:r>
              <a:rPr lang="en-US" altLang="en-US" sz="1400" dirty="0" smtClean="0">
                <a:sym typeface="Wingdings" pitchFamily="2" charset="2"/>
              </a:rPr>
              <a:t> </a:t>
            </a:r>
            <a:r>
              <a:rPr lang="en-US" altLang="en-US" sz="1400" b="1" dirty="0" smtClean="0">
                <a:sym typeface="Wingdings" pitchFamily="2" charset="2"/>
              </a:rPr>
              <a:t>1 for each platform</a:t>
            </a:r>
          </a:p>
          <a:p>
            <a:pPr lvl="2"/>
            <a:r>
              <a:rPr lang="en-US" altLang="en-US" sz="1400" b="1" dirty="0" smtClean="0">
                <a:sym typeface="Wingdings" pitchFamily="2" charset="2"/>
              </a:rPr>
              <a:t>Performance + flexibility</a:t>
            </a:r>
          </a:p>
          <a:p>
            <a:pPr lvl="2"/>
            <a:r>
              <a:rPr lang="en-US" altLang="en-US" sz="1400" dirty="0" smtClean="0">
                <a:sym typeface="Wingdings" pitchFamily="2" charset="2"/>
              </a:rPr>
              <a:t>Call native code from platform code (JNI, Object C, …)</a:t>
            </a:r>
          </a:p>
          <a:p>
            <a:pPr lvl="2"/>
            <a:endParaRPr lang="en-US" altLang="en-US" sz="1400" dirty="0" smtClean="0">
              <a:sym typeface="Wingdings" pitchFamily="2" charset="2"/>
            </a:endParaRPr>
          </a:p>
          <a:p>
            <a:pPr lvl="1"/>
            <a:r>
              <a:rPr lang="en-US" altLang="en-US" sz="1600" dirty="0" smtClean="0">
                <a:sym typeface="Wingdings" pitchFamily="2" charset="2"/>
              </a:rPr>
              <a:t>2) </a:t>
            </a:r>
            <a:r>
              <a:rPr lang="en-US" altLang="en-US" sz="1600" b="1" dirty="0" smtClean="0">
                <a:sym typeface="Wingdings" pitchFamily="2" charset="2"/>
              </a:rPr>
              <a:t>Native through framework …</a:t>
            </a:r>
          </a:p>
          <a:p>
            <a:pPr lvl="2"/>
            <a:r>
              <a:rPr lang="en-US" altLang="en-US" sz="1400" dirty="0" err="1" smtClean="0">
                <a:sym typeface="Wingdings" pitchFamily="2" charset="2"/>
              </a:rPr>
              <a:t>Qt</a:t>
            </a:r>
            <a:r>
              <a:rPr lang="en-US" altLang="en-US" sz="1400" dirty="0" smtClean="0">
                <a:sym typeface="Wingdings" pitchFamily="2" charset="2"/>
              </a:rPr>
              <a:t> | Marmalade …</a:t>
            </a:r>
          </a:p>
          <a:p>
            <a:pPr lvl="2"/>
            <a:r>
              <a:rPr lang="en-US" altLang="en-US" sz="1400" dirty="0" smtClean="0">
                <a:sym typeface="Wingdings" pitchFamily="2" charset="2"/>
              </a:rPr>
              <a:t>C++ code uses framework API</a:t>
            </a:r>
          </a:p>
          <a:p>
            <a:pPr lvl="3"/>
            <a:r>
              <a:rPr lang="en-US" altLang="en-US" sz="1400" b="1" dirty="0" smtClean="0">
                <a:sym typeface="Wingdings" pitchFamily="2" charset="2"/>
              </a:rPr>
              <a:t>Framework </a:t>
            </a:r>
            <a:r>
              <a:rPr lang="en-US" altLang="en-US" sz="1400" dirty="0" smtClean="0">
                <a:sym typeface="Wingdings" pitchFamily="2" charset="2"/>
              </a:rPr>
              <a:t>API </a:t>
            </a:r>
            <a:r>
              <a:rPr lang="en-US" altLang="en-US" sz="1400" b="1" dirty="0" smtClean="0">
                <a:sym typeface="Wingdings" pitchFamily="2" charset="2"/>
              </a:rPr>
              <a:t>abstracts platform </a:t>
            </a:r>
            <a:r>
              <a:rPr lang="en-US" altLang="en-US" sz="1400" dirty="0" smtClean="0">
                <a:sym typeface="Wingdings" pitchFamily="2" charset="2"/>
              </a:rPr>
              <a:t>API [N platforms]</a:t>
            </a:r>
          </a:p>
          <a:p>
            <a:pPr lvl="3"/>
            <a:r>
              <a:rPr lang="en-US" altLang="en-US" sz="1400" b="1" dirty="0" smtClean="0">
                <a:sym typeface="Wingdings" pitchFamily="2" charset="2"/>
              </a:rPr>
              <a:t>BUT </a:t>
            </a:r>
            <a:r>
              <a:rPr lang="en-US" altLang="en-US" sz="1400" dirty="0" smtClean="0">
                <a:sym typeface="Wingdings" pitchFamily="2" charset="2"/>
              </a:rPr>
              <a:t>less flexible integration ?</a:t>
            </a:r>
          </a:p>
          <a:p>
            <a:pPr lvl="3"/>
            <a:endParaRPr lang="en-US" altLang="en-US" sz="1400" dirty="0" smtClean="0">
              <a:sym typeface="Wingdings" pitchFamily="2" charset="2"/>
            </a:endParaRPr>
          </a:p>
          <a:p>
            <a:pPr lvl="1"/>
            <a:r>
              <a:rPr lang="en-US" altLang="en-US" sz="1600" dirty="0" smtClean="0">
                <a:sym typeface="Wingdings" pitchFamily="2" charset="2"/>
              </a:rPr>
              <a:t>3) </a:t>
            </a:r>
            <a:r>
              <a:rPr lang="en-US" altLang="en-US" sz="1600" b="1" dirty="0" smtClean="0">
                <a:sym typeface="Wingdings" pitchFamily="2" charset="2"/>
              </a:rPr>
              <a:t>Go web  HTML5/JS …</a:t>
            </a:r>
          </a:p>
          <a:p>
            <a:pPr lvl="2"/>
            <a:r>
              <a:rPr lang="en-US" altLang="en-US" sz="1400" dirty="0" smtClean="0">
                <a:sym typeface="Wingdings" pitchFamily="2" charset="2"/>
              </a:rPr>
              <a:t>Rewrite or Use </a:t>
            </a:r>
            <a:r>
              <a:rPr lang="en-US" altLang="en-US" sz="1400" dirty="0" err="1" smtClean="0">
                <a:sym typeface="Wingdings" pitchFamily="2" charset="2"/>
              </a:rPr>
              <a:t>Emscripten</a:t>
            </a:r>
            <a:r>
              <a:rPr lang="en-US" altLang="en-US" sz="1400" dirty="0" smtClean="0">
                <a:sym typeface="Wingdings" pitchFamily="2" charset="2"/>
              </a:rPr>
              <a:t>  JS code + </a:t>
            </a:r>
            <a:r>
              <a:rPr lang="en-US" altLang="en-US" sz="1400" dirty="0" err="1" smtClean="0">
                <a:sym typeface="Wingdings" pitchFamily="2" charset="2"/>
              </a:rPr>
              <a:t>WebGL</a:t>
            </a:r>
            <a:endParaRPr lang="en-US" altLang="en-US" sz="1400" dirty="0" smtClean="0">
              <a:sym typeface="Wingdings" pitchFamily="2" charset="2"/>
            </a:endParaRPr>
          </a:p>
          <a:p>
            <a:pPr lvl="2"/>
            <a:r>
              <a:rPr lang="en-US" altLang="en-US" sz="1400" dirty="0" smtClean="0">
                <a:sym typeface="Wingdings" pitchFamily="2" charset="2"/>
              </a:rPr>
              <a:t>~</a:t>
            </a:r>
            <a:r>
              <a:rPr lang="en-US" altLang="en-US" sz="1400" b="1" dirty="0" smtClean="0">
                <a:sym typeface="Wingdings" pitchFamily="2" charset="2"/>
              </a:rPr>
              <a:t>Free portability </a:t>
            </a:r>
            <a:r>
              <a:rPr lang="en-US" altLang="en-US" sz="1400" dirty="0" smtClean="0">
                <a:sym typeface="Wingdings" pitchFamily="2" charset="2"/>
              </a:rPr>
              <a:t>(chrome / </a:t>
            </a:r>
            <a:r>
              <a:rPr lang="en-US" altLang="en-US" sz="1400" dirty="0" err="1" smtClean="0">
                <a:sym typeface="Wingdings" pitchFamily="2" charset="2"/>
              </a:rPr>
              <a:t>firefox</a:t>
            </a:r>
            <a:r>
              <a:rPr lang="en-US" altLang="en-US" sz="1400" dirty="0" smtClean="0">
                <a:sym typeface="Wingdings" pitchFamily="2" charset="2"/>
              </a:rPr>
              <a:t> / IE … ?)</a:t>
            </a:r>
          </a:p>
          <a:p>
            <a:pPr lvl="2"/>
            <a:r>
              <a:rPr lang="en-US" altLang="en-US" sz="1400" b="1" dirty="0" smtClean="0">
                <a:sym typeface="Wingdings" pitchFamily="2" charset="2"/>
              </a:rPr>
              <a:t>BUT </a:t>
            </a:r>
            <a:r>
              <a:rPr lang="en-US" altLang="en-US" sz="1400" dirty="0" smtClean="0">
                <a:sym typeface="Wingdings" pitchFamily="2" charset="2"/>
              </a:rPr>
              <a:t>performance is 0.5X at most with asm.js</a:t>
            </a:r>
            <a:endParaRPr lang="en-US" altLang="en-US" sz="1400" b="1" dirty="0" smtClean="0">
              <a:sym typeface="Wingdings" pitchFamily="2" charset="2"/>
            </a:endParaRPr>
          </a:p>
          <a:p>
            <a:pPr lvl="1"/>
            <a:endParaRPr lang="en-US" altLang="en-US" sz="1600" dirty="0" smtClean="0"/>
          </a:p>
          <a:p>
            <a:pPr lvl="1"/>
            <a:endParaRPr lang="en-US" altLang="en-US" sz="16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8288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>
                <a:ea typeface="ＭＳ Ｐゴシック" pitchFamily="34" charset="-128"/>
              </a:rPr>
              <a:t>Questions and contacts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16038"/>
            <a:ext cx="8785225" cy="5065712"/>
          </a:xfrm>
        </p:spPr>
        <p:txBody>
          <a:bodyPr/>
          <a:lstStyle/>
          <a:p>
            <a:pPr>
              <a:defRPr/>
            </a:pPr>
            <a:endParaRPr lang="es-ES" sz="1000" dirty="0" smtClean="0">
              <a:ea typeface="+mn-ea"/>
            </a:endParaRPr>
          </a:p>
          <a:p>
            <a:pPr marL="0" indent="0">
              <a:buNone/>
              <a:defRPr/>
            </a:pPr>
            <a:endParaRPr lang="es-ES" sz="2000" dirty="0" smtClean="0">
              <a:ea typeface="+mn-ea"/>
            </a:endParaRPr>
          </a:p>
          <a:p>
            <a:pPr>
              <a:defRPr/>
            </a:pPr>
            <a:endParaRPr lang="it-IT" sz="2000" dirty="0" smtClean="0">
              <a:ea typeface="+mn-ea"/>
            </a:endParaRPr>
          </a:p>
        </p:txBody>
      </p:sp>
      <p:pic>
        <p:nvPicPr>
          <p:cNvPr id="62469" name="Picture 8" descr="http://images.all-free-download.com/images/graphiclarge/thank_you_inscription_05_hd_pictures_1709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305050"/>
            <a:ext cx="4048125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5250636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Mobile Graphics</a:t>
            </a:r>
          </a:p>
        </p:txBody>
      </p:sp>
      <p:grpSp>
        <p:nvGrpSpPr>
          <p:cNvPr id="16387" name="Gruppo 11"/>
          <p:cNvGrpSpPr>
            <a:grpSpLocks/>
          </p:cNvGrpSpPr>
          <p:nvPr/>
        </p:nvGrpSpPr>
        <p:grpSpPr bwMode="auto">
          <a:xfrm>
            <a:off x="1186279" y="2171697"/>
            <a:ext cx="7583487" cy="3457575"/>
            <a:chOff x="362056" y="2095981"/>
            <a:chExt cx="7582301" cy="3456645"/>
          </a:xfrm>
        </p:grpSpPr>
        <p:sp>
          <p:nvSpPr>
            <p:cNvPr id="16390" name="Freccia a destra 2"/>
            <p:cNvSpPr>
              <a:spLocks noChangeArrowheads="1"/>
            </p:cNvSpPr>
            <p:nvPr/>
          </p:nvSpPr>
          <p:spPr bwMode="auto">
            <a:xfrm rot="1555783">
              <a:off x="362056" y="2095981"/>
              <a:ext cx="7582301" cy="3456645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en-US" altLang="en-US" sz="2000" b="1">
                <a:solidFill>
                  <a:srgbClr val="016701"/>
                </a:solidFill>
              </a:endParaRPr>
            </a:p>
          </p:txBody>
        </p:sp>
        <p:sp>
          <p:nvSpPr>
            <p:cNvPr id="16391" name="Rettangolo 4"/>
            <p:cNvSpPr>
              <a:spLocks noChangeArrowheads="1"/>
            </p:cNvSpPr>
            <p:nvPr/>
          </p:nvSpPr>
          <p:spPr bwMode="auto">
            <a:xfrm>
              <a:off x="928236" y="2371315"/>
              <a:ext cx="70243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800" b="1" u="none">
                  <a:solidFill>
                    <a:srgbClr val="016701"/>
                  </a:solidFill>
                </a:rPr>
                <a:t>OS</a:t>
              </a:r>
            </a:p>
          </p:txBody>
        </p:sp>
        <p:sp>
          <p:nvSpPr>
            <p:cNvPr id="16393" name="Rettangolo 6"/>
            <p:cNvSpPr>
              <a:spLocks noChangeArrowheads="1"/>
            </p:cNvSpPr>
            <p:nvPr/>
          </p:nvSpPr>
          <p:spPr bwMode="auto">
            <a:xfrm>
              <a:off x="1719183" y="2721812"/>
              <a:ext cx="249940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800" b="1" u="none">
                  <a:solidFill>
                    <a:srgbClr val="016701"/>
                  </a:solidFill>
                </a:rPr>
                <a:t>programming</a:t>
              </a:r>
            </a:p>
            <a:p>
              <a:pPr eaLnBrk="0" hangingPunct="0"/>
              <a:r>
                <a:rPr lang="en-US" altLang="en-US" sz="2800" b="1" u="none">
                  <a:solidFill>
                    <a:srgbClr val="016701"/>
                  </a:solidFill>
                </a:rPr>
                <a:t>languages</a:t>
              </a:r>
            </a:p>
          </p:txBody>
        </p:sp>
        <p:sp>
          <p:nvSpPr>
            <p:cNvPr id="16394" name="Rettangolo 7"/>
            <p:cNvSpPr>
              <a:spLocks noChangeArrowheads="1"/>
            </p:cNvSpPr>
            <p:nvPr/>
          </p:nvSpPr>
          <p:spPr bwMode="auto">
            <a:xfrm>
              <a:off x="5340848" y="4768746"/>
              <a:ext cx="15290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800" b="1" u="none">
                  <a:solidFill>
                    <a:srgbClr val="016701"/>
                  </a:solidFill>
                </a:rPr>
                <a:t>3D APIs</a:t>
              </a:r>
            </a:p>
          </p:txBody>
        </p:sp>
        <p:sp>
          <p:nvSpPr>
            <p:cNvPr id="16395" name="Rettangolo 8"/>
            <p:cNvSpPr>
              <a:spLocks noChangeArrowheads="1"/>
            </p:cNvSpPr>
            <p:nvPr/>
          </p:nvSpPr>
          <p:spPr bwMode="auto">
            <a:xfrm>
              <a:off x="4357887" y="3878208"/>
              <a:ext cx="98296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800" b="1" u="none" dirty="0">
                  <a:solidFill>
                    <a:srgbClr val="016701"/>
                  </a:solidFill>
                </a:rPr>
                <a:t>IDEs</a:t>
              </a:r>
            </a:p>
          </p:txBody>
        </p:sp>
      </p:grpSp>
      <p:sp>
        <p:nvSpPr>
          <p:cNvPr id="16388" name="Rettangolo 9"/>
          <p:cNvSpPr>
            <a:spLocks noChangeArrowheads="1"/>
          </p:cNvSpPr>
          <p:nvPr/>
        </p:nvSpPr>
        <p:spPr bwMode="auto">
          <a:xfrm>
            <a:off x="2903538" y="1330325"/>
            <a:ext cx="3262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3600" b="1" u="none"/>
              <a:t>Heterogeneity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848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Mobile Graphics</a:t>
            </a:r>
          </a:p>
        </p:txBody>
      </p:sp>
      <p:sp>
        <p:nvSpPr>
          <p:cNvPr id="17411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4406900" cy="4897437"/>
          </a:xfrm>
        </p:spPr>
        <p:txBody>
          <a:bodyPr/>
          <a:lstStyle/>
          <a:p>
            <a:r>
              <a:rPr lang="en-US" altLang="it-IT" sz="1600" smtClean="0"/>
              <a:t>OS</a:t>
            </a:r>
          </a:p>
          <a:p>
            <a:endParaRPr lang="en-US" altLang="it-IT" sz="1600" smtClean="0"/>
          </a:p>
          <a:p>
            <a:endParaRPr lang="en-US" altLang="it-IT" sz="1600" smtClean="0"/>
          </a:p>
          <a:p>
            <a:r>
              <a:rPr lang="en-US" altLang="it-IT" sz="1600" smtClean="0"/>
              <a:t>Programming Languages</a:t>
            </a:r>
          </a:p>
          <a:p>
            <a:endParaRPr lang="en-US" altLang="it-IT" sz="1600" smtClean="0"/>
          </a:p>
          <a:p>
            <a:endParaRPr lang="en-US" altLang="it-IT" sz="1600" smtClean="0"/>
          </a:p>
          <a:p>
            <a:endParaRPr lang="en-US" altLang="it-IT" sz="1600" smtClean="0"/>
          </a:p>
          <a:p>
            <a:r>
              <a:rPr lang="en-US" altLang="it-IT" sz="1600" smtClean="0"/>
              <a:t>Architectures</a:t>
            </a:r>
          </a:p>
          <a:p>
            <a:endParaRPr lang="en-US" altLang="it-IT" sz="1600" smtClean="0"/>
          </a:p>
          <a:p>
            <a:endParaRPr lang="en-US" altLang="it-IT" sz="1600" smtClean="0"/>
          </a:p>
          <a:p>
            <a:r>
              <a:rPr lang="en-US" altLang="it-IT" sz="1600" smtClean="0"/>
              <a:t>3D APIs</a:t>
            </a:r>
          </a:p>
          <a:p>
            <a:endParaRPr lang="en-US" altLang="it-IT" sz="1600" smtClean="0"/>
          </a:p>
          <a:p>
            <a:endParaRPr lang="en-US" altLang="it-IT" sz="1600" smtClean="0"/>
          </a:p>
          <a:p>
            <a:r>
              <a:rPr lang="en-US" altLang="it-IT" sz="1600" smtClean="0"/>
              <a:t>Cross-development</a:t>
            </a:r>
          </a:p>
          <a:p>
            <a:endParaRPr lang="en-US" altLang="it-IT" sz="1200" smtClean="0"/>
          </a:p>
        </p:txBody>
      </p:sp>
      <p:sp>
        <p:nvSpPr>
          <p:cNvPr id="4" name="Segnaposto contenuto 2"/>
          <p:cNvSpPr txBox="1">
            <a:spLocks/>
          </p:cNvSpPr>
          <p:nvPr/>
        </p:nvSpPr>
        <p:spPr bwMode="auto">
          <a:xfrm>
            <a:off x="3862388" y="3425825"/>
            <a:ext cx="5091112" cy="9001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800">
                <a:solidFill>
                  <a:schemeClr val="accent2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1600">
                <a:solidFill>
                  <a:schemeClr val="accent2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600">
                <a:solidFill>
                  <a:schemeClr val="accent2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600">
                <a:solidFill>
                  <a:schemeClr val="accent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9pPr>
          </a:lstStyle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X86 (x86_64): Intel / AMD</a:t>
            </a:r>
          </a:p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ARM (32/64bit): ARM + (Qualcomm, Samsung, Apple, NVIDIA,…)</a:t>
            </a:r>
          </a:p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MIPS (32/64 bit): </a:t>
            </a:r>
            <a:r>
              <a:rPr lang="en-US" sz="1200" b="1" u="none" kern="0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Ingenics</a:t>
            </a: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, Imagination.</a:t>
            </a:r>
          </a:p>
        </p:txBody>
      </p:sp>
      <p:sp>
        <p:nvSpPr>
          <p:cNvPr id="5" name="Segnaposto contenuto 2"/>
          <p:cNvSpPr txBox="1">
            <a:spLocks/>
          </p:cNvSpPr>
          <p:nvPr/>
        </p:nvSpPr>
        <p:spPr bwMode="auto">
          <a:xfrm>
            <a:off x="3862388" y="1206500"/>
            <a:ext cx="5091112" cy="10255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800">
                <a:solidFill>
                  <a:schemeClr val="accent2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1600">
                <a:solidFill>
                  <a:schemeClr val="accent2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600">
                <a:solidFill>
                  <a:schemeClr val="accent2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600">
                <a:solidFill>
                  <a:schemeClr val="accent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9pPr>
          </a:lstStyle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Android</a:t>
            </a:r>
          </a:p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iOS</a:t>
            </a:r>
          </a:p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Windows Phone</a:t>
            </a:r>
          </a:p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Firefox OS, Ubuntu Phone, </a:t>
            </a:r>
            <a:r>
              <a:rPr lang="en-US" sz="1200" b="1" u="none" kern="0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Tizen</a:t>
            </a: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…</a:t>
            </a:r>
          </a:p>
        </p:txBody>
      </p:sp>
      <p:sp>
        <p:nvSpPr>
          <p:cNvPr id="6" name="Segnaposto contenuto 2"/>
          <p:cNvSpPr txBox="1">
            <a:spLocks/>
          </p:cNvSpPr>
          <p:nvPr/>
        </p:nvSpPr>
        <p:spPr bwMode="auto">
          <a:xfrm>
            <a:off x="3862388" y="2306638"/>
            <a:ext cx="5091112" cy="10556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800">
                <a:solidFill>
                  <a:schemeClr val="accent2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1600">
                <a:solidFill>
                  <a:schemeClr val="accent2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600">
                <a:solidFill>
                  <a:schemeClr val="accent2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600">
                <a:solidFill>
                  <a:schemeClr val="accent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9pPr>
          </a:lstStyle>
          <a:p>
            <a:pPr lvl="1">
              <a:defRPr/>
            </a:pPr>
            <a:r>
              <a:rPr lang="en-US" sz="11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C++</a:t>
            </a:r>
          </a:p>
          <a:p>
            <a:pPr lvl="1">
              <a:defRPr/>
            </a:pPr>
            <a:r>
              <a:rPr lang="en-US" sz="1100" b="1" u="none" kern="0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Obj</a:t>
            </a:r>
            <a:r>
              <a:rPr lang="en-US" sz="11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-C / Swift</a:t>
            </a:r>
          </a:p>
          <a:p>
            <a:pPr lvl="1">
              <a:defRPr/>
            </a:pPr>
            <a:r>
              <a:rPr lang="en-US" sz="11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Java</a:t>
            </a:r>
          </a:p>
          <a:p>
            <a:pPr lvl="1">
              <a:defRPr/>
            </a:pPr>
            <a:r>
              <a:rPr lang="en-US" sz="11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C# / Silverlight</a:t>
            </a:r>
          </a:p>
          <a:p>
            <a:pPr lvl="1">
              <a:defRPr/>
            </a:pPr>
            <a:r>
              <a:rPr lang="en-US" sz="11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Html5/JS/CSS</a:t>
            </a:r>
          </a:p>
        </p:txBody>
      </p:sp>
      <p:sp>
        <p:nvSpPr>
          <p:cNvPr id="7" name="Segnaposto contenuto 2"/>
          <p:cNvSpPr txBox="1">
            <a:spLocks/>
          </p:cNvSpPr>
          <p:nvPr/>
        </p:nvSpPr>
        <p:spPr bwMode="auto">
          <a:xfrm>
            <a:off x="3862388" y="4394200"/>
            <a:ext cx="5091112" cy="75723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800">
                <a:solidFill>
                  <a:schemeClr val="accent2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1600">
                <a:solidFill>
                  <a:schemeClr val="accent2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600">
                <a:solidFill>
                  <a:schemeClr val="accent2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600">
                <a:solidFill>
                  <a:schemeClr val="accent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9pPr>
          </a:lstStyle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OpenGL / GL ES</a:t>
            </a:r>
          </a:p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D3D / ANGLE</a:t>
            </a:r>
          </a:p>
          <a:p>
            <a:pPr lvl="1">
              <a:defRPr/>
            </a:pP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Metal / Mantle / </a:t>
            </a:r>
            <a:r>
              <a:rPr lang="en-US" sz="1200" b="1" u="none" kern="0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Vulkan</a:t>
            </a:r>
            <a:r>
              <a:rPr lang="en-US" sz="12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 (GL Next)</a:t>
            </a:r>
          </a:p>
        </p:txBody>
      </p:sp>
      <p:sp>
        <p:nvSpPr>
          <p:cNvPr id="8" name="Segnaposto contenuto 2"/>
          <p:cNvSpPr txBox="1">
            <a:spLocks/>
          </p:cNvSpPr>
          <p:nvPr/>
        </p:nvSpPr>
        <p:spPr bwMode="auto">
          <a:xfrm>
            <a:off x="3862388" y="5222875"/>
            <a:ext cx="5091112" cy="97313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800">
                <a:solidFill>
                  <a:schemeClr val="accent2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1600">
                <a:solidFill>
                  <a:schemeClr val="accent2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600">
                <a:solidFill>
                  <a:schemeClr val="accent2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600">
                <a:solidFill>
                  <a:schemeClr val="accent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>
                <a:solidFill>
                  <a:schemeClr val="accent2"/>
                </a:solidFill>
                <a:latin typeface="+mn-lt"/>
                <a:ea typeface="+mn-ea"/>
              </a:defRPr>
            </a:lvl9pPr>
          </a:lstStyle>
          <a:p>
            <a:pPr lvl="1">
              <a:defRPr/>
            </a:pPr>
            <a:r>
              <a:rPr lang="en-US" sz="1100" b="1" u="none" kern="0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Qt</a:t>
            </a:r>
            <a:endParaRPr lang="en-US" sz="1100" b="1" u="none" kern="0" dirty="0" smtClean="0">
              <a:solidFill>
                <a:schemeClr val="accent2">
                  <a:lumMod val="75000"/>
                </a:schemeClr>
              </a:solidFill>
              <a:cs typeface="+mn-cs"/>
            </a:endParaRPr>
          </a:p>
          <a:p>
            <a:pPr lvl="1">
              <a:defRPr/>
            </a:pPr>
            <a:r>
              <a:rPr lang="en-US" sz="11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Marmalade / </a:t>
            </a:r>
            <a:r>
              <a:rPr lang="en-US" sz="1100" b="1" u="none" kern="0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Xamarin</a:t>
            </a:r>
            <a:r>
              <a:rPr lang="en-US" sz="11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 / </a:t>
            </a:r>
          </a:p>
          <a:p>
            <a:pPr lvl="1">
              <a:defRPr/>
            </a:pPr>
            <a:r>
              <a:rPr lang="en-US" sz="1100" b="1" u="none" kern="0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Muio</a:t>
            </a:r>
            <a:endParaRPr lang="en-US" sz="1100" b="1" u="none" kern="0" dirty="0" smtClean="0">
              <a:solidFill>
                <a:schemeClr val="accent2">
                  <a:lumMod val="75000"/>
                </a:schemeClr>
              </a:solidFill>
              <a:cs typeface="+mn-cs"/>
            </a:endParaRPr>
          </a:p>
          <a:p>
            <a:pPr lvl="1">
              <a:defRPr/>
            </a:pPr>
            <a:r>
              <a:rPr lang="en-US" sz="1100" b="1" u="none" kern="0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Monogame</a:t>
            </a:r>
            <a:r>
              <a:rPr lang="en-US" sz="1100" b="1" u="none" kern="0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 / Shiva3D / Unity / UDK4 / Cocos2d-x</a:t>
            </a:r>
            <a:endParaRPr lang="en-US" sz="1400" u="none" kern="0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608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Operating Systems</a:t>
            </a:r>
            <a:endParaRPr lang="it-IT" altLang="en-US" smtClean="0"/>
          </a:p>
        </p:txBody>
      </p:sp>
      <p:pic>
        <p:nvPicPr>
          <p:cNvPr id="18435" name="Picture 14" descr="FirefoxOS_for_press_relea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38" y="2051050"/>
            <a:ext cx="11938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6" descr="http://testdroid.com/wp-content/uploads/ios-vs-andro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25" y="3178175"/>
            <a:ext cx="3433763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8" descr="http://cermanager.com/wp-content/uploads/2014/06/windowsmobile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2193925"/>
            <a:ext cx="130175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20" descr="http://www.coders4africa.com/Images/bad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38" y="4826000"/>
            <a:ext cx="144938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613" y="4970463"/>
            <a:ext cx="1196975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25" y="1595438"/>
            <a:ext cx="892175" cy="8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1" name="Picture 26" descr="http://www.baylog.de/wp-content/uploads/2013/02/ubuntu-phone-log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5657850"/>
            <a:ext cx="1528763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133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Operating Systems</a:t>
            </a:r>
            <a:endParaRPr lang="it-IT" altLang="en-US" smtClean="0"/>
          </a:p>
        </p:txBody>
      </p:sp>
      <p:sp>
        <p:nvSpPr>
          <p:cNvPr id="19459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2000" dirty="0" smtClean="0"/>
              <a:t>Linux based (</a:t>
            </a:r>
            <a:r>
              <a:rPr lang="en-US" altLang="en-US" sz="2000" dirty="0" err="1" smtClean="0"/>
              <a:t>Qt</a:t>
            </a:r>
            <a:r>
              <a:rPr lang="en-US" altLang="en-US" sz="2000" dirty="0" smtClean="0"/>
              <a:t>…)</a:t>
            </a:r>
          </a:p>
          <a:p>
            <a:pPr lvl="1"/>
            <a:r>
              <a:rPr lang="en-US" altLang="en-US" sz="1800" dirty="0" smtClean="0"/>
              <a:t>Ubuntu, </a:t>
            </a:r>
            <a:r>
              <a:rPr lang="en-US" altLang="en-US" sz="1800" dirty="0" err="1" smtClean="0"/>
              <a:t>Tizen</a:t>
            </a:r>
            <a:r>
              <a:rPr lang="en-US" altLang="en-US" sz="1800" dirty="0" smtClean="0"/>
              <a:t>, BBOS… </a:t>
            </a:r>
          </a:p>
          <a:p>
            <a:pPr lvl="1"/>
            <a:endParaRPr lang="en-US" altLang="en-US" sz="1800" dirty="0" smtClean="0"/>
          </a:p>
          <a:p>
            <a:r>
              <a:rPr lang="en-US" altLang="en-US" sz="2000" dirty="0" smtClean="0"/>
              <a:t>Web based (Cloud OS)</a:t>
            </a:r>
          </a:p>
          <a:p>
            <a:pPr lvl="1"/>
            <a:r>
              <a:rPr lang="en-US" altLang="en-US" sz="1800" dirty="0" err="1" smtClean="0"/>
              <a:t>ChromeOS</a:t>
            </a:r>
            <a:r>
              <a:rPr lang="en-US" altLang="en-US" sz="1800" dirty="0" smtClean="0"/>
              <a:t>, </a:t>
            </a:r>
            <a:r>
              <a:rPr lang="en-US" altLang="en-US" sz="1800" dirty="0" err="1" smtClean="0"/>
              <a:t>FirefoxOS</a:t>
            </a:r>
            <a:r>
              <a:rPr lang="en-US" altLang="en-US" sz="1800" dirty="0" smtClean="0"/>
              <a:t>, </a:t>
            </a:r>
            <a:r>
              <a:rPr lang="en-US" altLang="en-US" sz="1800" dirty="0" err="1" smtClean="0"/>
              <a:t>WebOS</a:t>
            </a:r>
            <a:endParaRPr lang="en-US" altLang="en-US" sz="1800" dirty="0" smtClean="0"/>
          </a:p>
          <a:p>
            <a:endParaRPr lang="en-US" altLang="en-US" sz="2000" dirty="0" smtClean="0"/>
          </a:p>
          <a:p>
            <a:r>
              <a:rPr lang="en-US" altLang="en-US" sz="2000" dirty="0" smtClean="0"/>
              <a:t>Windows Phone</a:t>
            </a:r>
          </a:p>
          <a:p>
            <a:endParaRPr lang="en-US" altLang="en-US" sz="2000" dirty="0" smtClean="0"/>
          </a:p>
          <a:p>
            <a:r>
              <a:rPr lang="en-US" altLang="en-US" sz="2000" dirty="0" err="1" smtClean="0"/>
              <a:t>iOS</a:t>
            </a:r>
            <a:r>
              <a:rPr lang="en-US" altLang="en-US" sz="2000" dirty="0" smtClean="0"/>
              <a:t> (~</a:t>
            </a:r>
            <a:r>
              <a:rPr lang="en-US" altLang="en-US" sz="2000" dirty="0" err="1" smtClean="0"/>
              <a:t>unix</a:t>
            </a:r>
            <a:r>
              <a:rPr lang="en-US" altLang="en-US" sz="2000" dirty="0" smtClean="0"/>
              <a:t> + COCOA)</a:t>
            </a:r>
          </a:p>
          <a:p>
            <a:endParaRPr lang="en-US" altLang="en-US" sz="2000" dirty="0" smtClean="0"/>
          </a:p>
          <a:p>
            <a:r>
              <a:rPr lang="en-US" altLang="en-US" sz="2000" dirty="0" smtClean="0"/>
              <a:t>Android (JAVA VM)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6</a:t>
            </a:fld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51895"/>
            <a:ext cx="3812647" cy="2729855"/>
          </a:xfrm>
          <a:prstGeom prst="rect">
            <a:avLst/>
          </a:prstGeom>
        </p:spPr>
      </p:pic>
      <p:pic>
        <p:nvPicPr>
          <p:cNvPr id="1026" name="Picture 2" descr="IDC: Smartphone OS Market Share 2016, 2015 Ch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3906"/>
            <a:ext cx="3812647" cy="245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07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Operating Systems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172989"/>
              </p:ext>
            </p:extLst>
          </p:nvPr>
        </p:nvGraphicFramePr>
        <p:xfrm>
          <a:off x="233363" y="1720850"/>
          <a:ext cx="8694736" cy="3862389"/>
        </p:xfrm>
        <a:graphic>
          <a:graphicData uri="http://schemas.openxmlformats.org/drawingml/2006/table">
            <a:tbl>
              <a:tblPr/>
              <a:tblGrid>
                <a:gridCol w="1412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5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8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11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61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43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627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79409">
                <a:tc>
                  <a:txBody>
                    <a:bodyPr/>
                    <a:lstStyle/>
                    <a:p>
                      <a:pPr rtl="0" fontAlgn="b"/>
                      <a:endParaRPr lang="en-US" sz="1300" b="1" dirty="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dirty="0">
                          <a:effectLst/>
                        </a:rPr>
                        <a:t>arm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dirty="0">
                          <a:effectLst/>
                        </a:rPr>
                        <a:t>x86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dirty="0" err="1">
                          <a:effectLst/>
                        </a:rPr>
                        <a:t>mips</a:t>
                      </a:r>
                      <a:endParaRPr lang="en-US" sz="1300" b="1" dirty="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>
                          <a:effectLst/>
                        </a:rPr>
                        <a:t>3D driver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err="1">
                          <a:effectLst/>
                        </a:rPr>
                        <a:t>OpenCL</a:t>
                      </a:r>
                      <a:r>
                        <a:rPr lang="en-US" sz="1300" b="1" dirty="0">
                          <a:effectLst/>
                        </a:rPr>
                        <a:t> support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>
                          <a:effectLst/>
                        </a:rPr>
                        <a:t>C/C++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>
                          <a:effectLst/>
                        </a:rPr>
                        <a:t>Main API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200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>
                          <a:effectLst/>
                        </a:rPr>
                        <a:t>android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GLES 3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>
                          <a:effectLst/>
                        </a:rPr>
                        <a:t>wary / </a:t>
                      </a:r>
                      <a:r>
                        <a:rPr lang="en-US" sz="1300" dirty="0" err="1">
                          <a:effectLst/>
                        </a:rPr>
                        <a:t>dev</a:t>
                      </a:r>
                      <a:r>
                        <a:rPr lang="en-US" sz="1300" dirty="0">
                          <a:effectLst/>
                        </a:rPr>
                        <a:t> drivers - </a:t>
                      </a:r>
                      <a:r>
                        <a:rPr lang="en-US" sz="1300" dirty="0" err="1">
                          <a:effectLst/>
                        </a:rPr>
                        <a:t>renderscript</a:t>
                      </a:r>
                      <a:endParaRPr lang="en-US" sz="1300" dirty="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F97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yes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Java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6320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err="1">
                          <a:effectLst/>
                        </a:rPr>
                        <a:t>ios</a:t>
                      </a:r>
                      <a:endParaRPr lang="en-US" sz="1300" b="1" dirty="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>
                          <a:effectLst/>
                        </a:rPr>
                        <a:t>GLES 3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only for sys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yes, through obj-c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objective-C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9409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err="1" smtClean="0">
                          <a:effectLst/>
                        </a:rPr>
                        <a:t>Winphone</a:t>
                      </a:r>
                      <a:r>
                        <a:rPr lang="en-US" sz="1300" b="1" dirty="0" smtClean="0">
                          <a:effectLst/>
                        </a:rPr>
                        <a:t> 10</a:t>
                      </a:r>
                      <a:endParaRPr lang="en-US" sz="1300" b="1" dirty="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D3D / ANGLE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DirectCompute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yes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 smtClean="0">
                          <a:effectLst/>
                        </a:rPr>
                        <a:t>.NET </a:t>
                      </a:r>
                      <a:r>
                        <a:rPr lang="en-US" sz="1300" dirty="0">
                          <a:effectLst/>
                        </a:rPr>
                        <a:t>Silverlight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915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err="1">
                          <a:effectLst/>
                        </a:rPr>
                        <a:t>tizen</a:t>
                      </a:r>
                      <a:endParaRPr lang="en-US" sz="1300" b="1" dirty="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GLES 3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F97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yes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C++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98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err="1">
                          <a:effectLst/>
                        </a:rPr>
                        <a:t>firefox</a:t>
                      </a:r>
                      <a:r>
                        <a:rPr lang="en-US" sz="1300" b="1" dirty="0">
                          <a:effectLst/>
                        </a:rPr>
                        <a:t> OS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GLES 3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no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no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dirty="0" smtClean="0">
                          <a:effectLst/>
                        </a:rPr>
                        <a:t>HTML5/JS/CSS</a:t>
                      </a:r>
                      <a:endParaRPr lang="en-US" sz="1300" dirty="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15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err="1">
                          <a:effectLst/>
                        </a:rPr>
                        <a:t>ubuntu</a:t>
                      </a:r>
                      <a:r>
                        <a:rPr lang="en-US" sz="1300" b="1" dirty="0">
                          <a:effectLst/>
                        </a:rPr>
                        <a:t> touch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v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GLES 3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?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yes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>
                          <a:effectLst/>
                        </a:rPr>
                        <a:t>HTML5, QML</a:t>
                      </a:r>
                    </a:p>
                  </a:txBody>
                  <a:tcPr marL="16470" marR="16470" marT="10980" marB="1098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792323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Operating Systems</a:t>
            </a:r>
            <a:endParaRPr lang="it-IT" altLang="en-US" smtClean="0"/>
          </a:p>
        </p:txBody>
      </p:sp>
      <p:sp>
        <p:nvSpPr>
          <p:cNvPr id="21507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2000" dirty="0" smtClean="0"/>
              <a:t>Windows 10</a:t>
            </a:r>
          </a:p>
          <a:p>
            <a:pPr lvl="1"/>
            <a:r>
              <a:rPr lang="en-US" altLang="en-US" sz="1800" dirty="0" smtClean="0"/>
              <a:t>Windows development – Visual Studio 2017</a:t>
            </a:r>
          </a:p>
          <a:p>
            <a:pPr lvl="2"/>
            <a:r>
              <a:rPr lang="en-US" altLang="en-US" sz="1600" dirty="0" smtClean="0"/>
              <a:t>Good debugging / compiler / integration</a:t>
            </a:r>
          </a:p>
          <a:p>
            <a:pPr lvl="1"/>
            <a:r>
              <a:rPr lang="en-US" altLang="en-US" sz="1800" dirty="0" smtClean="0"/>
              <a:t>Great integration and deployment</a:t>
            </a:r>
          </a:p>
          <a:p>
            <a:pPr lvl="2"/>
            <a:r>
              <a:rPr lang="en-US" altLang="en-US" sz="1600" dirty="0" smtClean="0"/>
              <a:t>Universal Windows Platform (UWP)</a:t>
            </a:r>
          </a:p>
          <a:p>
            <a:pPr lvl="1"/>
            <a:r>
              <a:rPr lang="en-US" altLang="en-US" sz="1800" dirty="0" smtClean="0"/>
              <a:t>API access</a:t>
            </a:r>
          </a:p>
          <a:p>
            <a:pPr lvl="2"/>
            <a:r>
              <a:rPr lang="en-US" altLang="en-US" sz="1600" dirty="0" smtClean="0"/>
              <a:t>C#, VB.NET, and C++</a:t>
            </a:r>
          </a:p>
          <a:p>
            <a:pPr lvl="1"/>
            <a:r>
              <a:rPr lang="en-US" altLang="en-US" sz="1800" dirty="0" smtClean="0"/>
              <a:t>3D API</a:t>
            </a:r>
          </a:p>
          <a:p>
            <a:pPr lvl="2"/>
            <a:r>
              <a:rPr lang="en-US" altLang="en-US" sz="1600" dirty="0" smtClean="0"/>
              <a:t>D3D</a:t>
            </a:r>
          </a:p>
          <a:p>
            <a:pPr lvl="2"/>
            <a:r>
              <a:rPr lang="en-US" altLang="en-US" sz="1600" dirty="0" smtClean="0"/>
              <a:t>OpenGL access through ANGLE</a:t>
            </a:r>
          </a:p>
          <a:p>
            <a:pPr lvl="1"/>
            <a:r>
              <a:rPr lang="en-US" altLang="en-US" sz="1800" dirty="0" smtClean="0"/>
              <a:t>Advantages</a:t>
            </a:r>
          </a:p>
          <a:p>
            <a:pPr lvl="2"/>
            <a:r>
              <a:rPr lang="en-US" altLang="en-US" sz="1600" b="1" dirty="0" smtClean="0"/>
              <a:t>Visual Studio, interoperability with iOS</a:t>
            </a:r>
          </a:p>
          <a:p>
            <a:pPr lvl="2"/>
            <a:r>
              <a:rPr lang="en-US" altLang="en-US" sz="1600" b="1" dirty="0" smtClean="0"/>
              <a:t>HW is quite selected/homogeneous</a:t>
            </a:r>
          </a:p>
          <a:p>
            <a:pPr lvl="1"/>
            <a:r>
              <a:rPr lang="en-US" altLang="en-US" sz="1800" dirty="0" smtClean="0"/>
              <a:t>Disadvantages</a:t>
            </a:r>
          </a:p>
          <a:p>
            <a:pPr lvl="2"/>
            <a:r>
              <a:rPr lang="en-US" altLang="en-US" sz="1600" b="1" dirty="0" smtClean="0"/>
              <a:t>~OpenGL wrapper just recently!</a:t>
            </a:r>
          </a:p>
          <a:p>
            <a:endParaRPr lang="en-US" altLang="en-US" sz="2000" dirty="0" smtClean="0"/>
          </a:p>
        </p:txBody>
      </p:sp>
      <p:pic>
        <p:nvPicPr>
          <p:cNvPr id="21508" name="Picture 5" descr="Shows Winodws Phone API 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0" y="4049713"/>
            <a:ext cx="3154363" cy="228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7" descr="Relationship between WinRT and WinP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196975"/>
            <a:ext cx="2311400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76582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785225" cy="9906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Operating Systems</a:t>
            </a:r>
            <a:endParaRPr lang="it-IT" altLang="en-US" smtClean="0"/>
          </a:p>
        </p:txBody>
      </p:sp>
      <p:sp>
        <p:nvSpPr>
          <p:cNvPr id="22531" name="Segnaposto contenuto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785225" cy="4897437"/>
          </a:xfrm>
        </p:spPr>
        <p:txBody>
          <a:bodyPr/>
          <a:lstStyle/>
          <a:p>
            <a:r>
              <a:rPr lang="en-US" altLang="en-US" sz="2000" dirty="0" smtClean="0"/>
              <a:t>iOS</a:t>
            </a:r>
          </a:p>
          <a:p>
            <a:pPr lvl="1"/>
            <a:r>
              <a:rPr lang="en-US" altLang="en-US" sz="1800" dirty="0" smtClean="0"/>
              <a:t>Development under </a:t>
            </a:r>
            <a:r>
              <a:rPr lang="en-US" altLang="en-US" sz="1800" dirty="0" err="1" smtClean="0"/>
              <a:t>MacOS</a:t>
            </a:r>
            <a:endParaRPr lang="en-US" altLang="en-US" sz="1800" dirty="0" smtClean="0"/>
          </a:p>
          <a:p>
            <a:pPr lvl="2"/>
            <a:r>
              <a:rPr lang="en-US" altLang="en-US" sz="1600" dirty="0" err="1" smtClean="0"/>
              <a:t>Xcode</a:t>
            </a:r>
            <a:r>
              <a:rPr lang="en-US" altLang="en-US" sz="1600" dirty="0" smtClean="0"/>
              <a:t> – good IDE/debug</a:t>
            </a:r>
          </a:p>
          <a:p>
            <a:pPr lvl="2"/>
            <a:r>
              <a:rPr lang="en-US" altLang="en-US" sz="1600" b="1" dirty="0" smtClean="0"/>
              <a:t>Clang</a:t>
            </a:r>
            <a:r>
              <a:rPr lang="en-US" altLang="en-US" sz="1600" dirty="0" smtClean="0"/>
              <a:t> compiler!</a:t>
            </a:r>
          </a:p>
          <a:p>
            <a:pPr lvl="1"/>
            <a:r>
              <a:rPr lang="en-US" altLang="en-US" sz="1800" dirty="0" smtClean="0"/>
              <a:t>API access</a:t>
            </a:r>
          </a:p>
          <a:p>
            <a:pPr lvl="2"/>
            <a:r>
              <a:rPr lang="en-US" altLang="en-US" sz="1600" dirty="0" smtClean="0"/>
              <a:t>Objective-C, </a:t>
            </a:r>
            <a:r>
              <a:rPr lang="en-US" altLang="en-US" sz="1600" b="1" dirty="0" smtClean="0"/>
              <a:t>swift</a:t>
            </a:r>
          </a:p>
          <a:p>
            <a:pPr lvl="1"/>
            <a:r>
              <a:rPr lang="en-US" altLang="en-US" sz="1800" dirty="0" smtClean="0"/>
              <a:t>Library programming</a:t>
            </a:r>
          </a:p>
          <a:p>
            <a:pPr lvl="2"/>
            <a:r>
              <a:rPr lang="en-US" altLang="en-US" sz="1600" dirty="0" smtClean="0"/>
              <a:t>C++ support</a:t>
            </a:r>
          </a:p>
          <a:p>
            <a:pPr lvl="1"/>
            <a:r>
              <a:rPr lang="en-US" altLang="en-US" sz="1800" dirty="0" smtClean="0"/>
              <a:t>Advantages: </a:t>
            </a:r>
          </a:p>
          <a:p>
            <a:pPr lvl="2"/>
            <a:r>
              <a:rPr lang="en-US" altLang="en-US" sz="1600" b="1" dirty="0" smtClean="0"/>
              <a:t>Homogeneous hardware </a:t>
            </a:r>
            <a:r>
              <a:rPr lang="en-US" altLang="en-US" sz="1600" dirty="0" smtClean="0"/>
              <a:t>(biggest issues are resolution related)</a:t>
            </a:r>
          </a:p>
          <a:p>
            <a:pPr lvl="2"/>
            <a:r>
              <a:rPr lang="en-US" altLang="en-US" sz="1600" b="1" dirty="0" smtClean="0"/>
              <a:t>State-of-the-art CPU/GPU </a:t>
            </a:r>
            <a:r>
              <a:rPr lang="en-US" altLang="en-US" sz="1600" dirty="0" smtClean="0"/>
              <a:t>(</a:t>
            </a:r>
            <a:r>
              <a:rPr lang="en-US" altLang="en-US" sz="1600" dirty="0" err="1" smtClean="0"/>
              <a:t>PowerVR</a:t>
            </a:r>
            <a:r>
              <a:rPr lang="en-US" altLang="en-US" sz="1600" dirty="0" smtClean="0"/>
              <a:t> SGX 54X/554, G6400)</a:t>
            </a:r>
          </a:p>
          <a:p>
            <a:pPr lvl="2"/>
            <a:r>
              <a:rPr lang="en-US" altLang="en-US" sz="1600" b="1" dirty="0" smtClean="0"/>
              <a:t>Good dev tools </a:t>
            </a:r>
            <a:r>
              <a:rPr lang="en-US" altLang="en-US" sz="1600" dirty="0" smtClean="0"/>
              <a:t>(</a:t>
            </a:r>
            <a:r>
              <a:rPr lang="en-US" altLang="en-US" sz="1600" dirty="0" err="1" smtClean="0"/>
              <a:t>Xcode</a:t>
            </a:r>
            <a:r>
              <a:rPr lang="en-US" altLang="en-US" sz="1600" dirty="0" smtClean="0"/>
              <a:t> + Clang)</a:t>
            </a:r>
          </a:p>
          <a:p>
            <a:pPr lvl="1"/>
            <a:r>
              <a:rPr lang="en-US" altLang="en-US" sz="1800" dirty="0" err="1" smtClean="0"/>
              <a:t>Inconvenients</a:t>
            </a:r>
            <a:r>
              <a:rPr lang="en-US" altLang="en-US" sz="1800" dirty="0" smtClean="0"/>
              <a:t>:</a:t>
            </a:r>
          </a:p>
          <a:p>
            <a:pPr lvl="2"/>
            <a:r>
              <a:rPr lang="en-US" altLang="en-US" sz="1600" b="1" dirty="0" smtClean="0"/>
              <a:t>Closed platform</a:t>
            </a:r>
          </a:p>
          <a:p>
            <a:pPr lvl="2"/>
            <a:r>
              <a:rPr lang="en-US" altLang="en-US" sz="1600" dirty="0" smtClean="0"/>
              <a:t>Requires </a:t>
            </a:r>
            <a:r>
              <a:rPr lang="en-US" altLang="en-US" sz="1600" b="1" dirty="0" err="1" smtClean="0"/>
              <a:t>iDevice</a:t>
            </a:r>
            <a:r>
              <a:rPr lang="en-US" altLang="en-US" sz="1600" dirty="0" smtClean="0"/>
              <a:t> for development/shipment (mostly)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23903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s4-vic-template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Myriad Pro Bold Cond"/>
        <a:ea typeface="ＭＳ Ｐゴシック"/>
        <a:cs typeface=""/>
      </a:majorFont>
      <a:minorFont>
        <a:latin typeface="Myriad Pro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>
        <a:noFill/>
      </a:spPr>
      <a:bodyPr wrap="none" rtlCol="0">
        <a:normAutofit/>
      </a:bodyPr>
      <a:lstStyle>
        <a:defPPr>
          <a:buFont typeface="Arial" pitchFamily="34" charset="0"/>
          <a:buChar char="•"/>
          <a:defRPr sz="2000" dirty="0" smtClean="0"/>
        </a:defPPr>
      </a:lstStyle>
    </a:tx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template_vic</Template>
  <TotalTime>34830</TotalTime>
  <Words>1664</Words>
  <Application>Microsoft Office PowerPoint</Application>
  <PresentationFormat>Presentación en pantalla (4:3)</PresentationFormat>
  <Paragraphs>424</Paragraphs>
  <Slides>28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8" baseType="lpstr">
      <vt:lpstr>ＭＳ Ｐゴシック</vt:lpstr>
      <vt:lpstr>Arial</vt:lpstr>
      <vt:lpstr>Geneva</vt:lpstr>
      <vt:lpstr>MS Reference Sans Serif</vt:lpstr>
      <vt:lpstr>Myriad Pro</vt:lpstr>
      <vt:lpstr>Myriad Pro Bold Cond</vt:lpstr>
      <vt:lpstr>Times</vt:lpstr>
      <vt:lpstr>Verdana</vt:lpstr>
      <vt:lpstr>Wingdings</vt:lpstr>
      <vt:lpstr>crs4-vic-template</vt:lpstr>
      <vt:lpstr>Part 3</vt:lpstr>
      <vt:lpstr>Mobile Graphics</vt:lpstr>
      <vt:lpstr>Mobile Graphics</vt:lpstr>
      <vt:lpstr>Mobile Graphics</vt:lpstr>
      <vt:lpstr>Operating Systems</vt:lpstr>
      <vt:lpstr>Operating Systems</vt:lpstr>
      <vt:lpstr>Operating Systems</vt:lpstr>
      <vt:lpstr>Operating Systems</vt:lpstr>
      <vt:lpstr>Operating Systems</vt:lpstr>
      <vt:lpstr>Operating Systems</vt:lpstr>
      <vt:lpstr>Operating Systems</vt:lpstr>
      <vt:lpstr>Programming Languages</vt:lpstr>
      <vt:lpstr>Programming Languages</vt:lpstr>
      <vt:lpstr>3D APIs</vt:lpstr>
      <vt:lpstr>3D APIs</vt:lpstr>
      <vt:lpstr>3D APIs</vt:lpstr>
      <vt:lpstr>3D APIs</vt:lpstr>
      <vt:lpstr>3D APIs</vt:lpstr>
      <vt:lpstr>3D APIs</vt:lpstr>
      <vt:lpstr>3D APIs</vt:lpstr>
      <vt:lpstr>3D APIs</vt:lpstr>
      <vt:lpstr>3D APIs</vt:lpstr>
      <vt:lpstr>Cross-development</vt:lpstr>
      <vt:lpstr>Cross-development</vt:lpstr>
      <vt:lpstr>Cross-development</vt:lpstr>
      <vt:lpstr>Cross-development</vt:lpstr>
      <vt:lpstr>Mobile Graphics – Development</vt:lpstr>
      <vt:lpstr>Questions and contacts</vt:lpstr>
    </vt:vector>
  </TitlesOfParts>
  <Company>none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Agus, Gobetti, Pintore, Vazquez - EuroGraphics 2017 - Tutorial Proposal</dc:title>
  <dc:creator>none;Gobetti;Pintore;Agus;Vázquez</dc:creator>
  <cp:lastModifiedBy>USUARIO</cp:lastModifiedBy>
  <cp:revision>532</cp:revision>
  <cp:lastPrinted>2012-07-18T11:03:20Z</cp:lastPrinted>
  <dcterms:created xsi:type="dcterms:W3CDTF">2012-07-24T10:33:53Z</dcterms:created>
  <dcterms:modified xsi:type="dcterms:W3CDTF">2017-03-10T16:35:50Z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