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7" r:id="rId1"/>
  </p:sldMasterIdLst>
  <p:notesMasterIdLst>
    <p:notesMasterId r:id="rId32"/>
  </p:notesMasterIdLst>
  <p:handoutMasterIdLst>
    <p:handoutMasterId r:id="rId33"/>
  </p:handoutMasterIdLst>
  <p:sldIdLst>
    <p:sldId id="776" r:id="rId2"/>
    <p:sldId id="777" r:id="rId3"/>
    <p:sldId id="775" r:id="rId4"/>
    <p:sldId id="779" r:id="rId5"/>
    <p:sldId id="780" r:id="rId6"/>
    <p:sldId id="781" r:id="rId7"/>
    <p:sldId id="782" r:id="rId8"/>
    <p:sldId id="783" r:id="rId9"/>
    <p:sldId id="784" r:id="rId10"/>
    <p:sldId id="785" r:id="rId11"/>
    <p:sldId id="786" r:id="rId12"/>
    <p:sldId id="787" r:id="rId13"/>
    <p:sldId id="788" r:id="rId14"/>
    <p:sldId id="789" r:id="rId15"/>
    <p:sldId id="790" r:id="rId16"/>
    <p:sldId id="791" r:id="rId17"/>
    <p:sldId id="792" r:id="rId18"/>
    <p:sldId id="793" r:id="rId19"/>
    <p:sldId id="794" r:id="rId20"/>
    <p:sldId id="795" r:id="rId21"/>
    <p:sldId id="796" r:id="rId22"/>
    <p:sldId id="797" r:id="rId23"/>
    <p:sldId id="798" r:id="rId24"/>
    <p:sldId id="799" r:id="rId25"/>
    <p:sldId id="800" r:id="rId26"/>
    <p:sldId id="801" r:id="rId27"/>
    <p:sldId id="802" r:id="rId28"/>
    <p:sldId id="803" r:id="rId29"/>
    <p:sldId id="804" r:id="rId30"/>
    <p:sldId id="677" r:id="rId31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ABDE0"/>
    <a:srgbClr val="175676"/>
    <a:srgbClr val="BA324F"/>
    <a:srgbClr val="6D326D"/>
    <a:srgbClr val="586F7C"/>
    <a:srgbClr val="2E1F27"/>
    <a:srgbClr val="840032"/>
    <a:srgbClr val="4AA3E0"/>
    <a:srgbClr val="FF660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78978" autoAdjust="0"/>
  </p:normalViewPr>
  <p:slideViewPr>
    <p:cSldViewPr snapToGrid="0">
      <p:cViewPr varScale="1">
        <p:scale>
          <a:sx n="99" d="100"/>
          <a:sy n="99" d="100"/>
        </p:scale>
        <p:origin x="852" y="78"/>
      </p:cViewPr>
      <p:guideLst>
        <p:guide orient="horz" pos="213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-3942" y="-10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dsdsfsf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D47D72AA-5B44-4AF9-9603-C7FE4BF66A9D}" type="datetimeFigureOut">
              <a:rPr lang="it-IT"/>
              <a:pPr>
                <a:defRPr/>
              </a:pPr>
              <a:t>10/03/2017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D3175FED-6D57-49AF-B155-DCEF67A088FE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2523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 u="none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 u="none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We report on the 3DNSITE system, a web-based client-server 3D visualization tool for </a:t>
            </a:r>
          </a:p>
          <a:p>
            <a:pPr lvl="0"/>
            <a:r>
              <a:rPr lang="en-US" noProof="0" dirty="0" smtClean="0"/>
              <a:t>streaming and visualizing large tridimensional hybrid data (</a:t>
            </a:r>
            <a:r>
              <a:rPr lang="en-US" noProof="0" dirty="0" err="1" smtClean="0"/>
              <a:t>georeferenced</a:t>
            </a:r>
            <a:r>
              <a:rPr lang="en-US" noProof="0" dirty="0" smtClean="0"/>
              <a:t> point </a:t>
            </a:r>
          </a:p>
          <a:p>
            <a:pPr lvl="0"/>
            <a:r>
              <a:rPr lang="en-US" noProof="0" dirty="0" smtClean="0"/>
              <a:t>clouds and photographs with associated viewpoints and camera parameters)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 u="none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 u="none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6A95E51C-0D52-4B53-94C1-814EBC9CDDC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2863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lang="en-US" sz="1000"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6163" y="792163"/>
            <a:ext cx="5060950" cy="3795712"/>
          </a:xfrm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348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-42044"/>
            <a:ext cx="9144000" cy="1628775"/>
          </a:xfrm>
          <a:prstGeom prst="rect">
            <a:avLst/>
          </a:prstGeom>
          <a:solidFill>
            <a:srgbClr val="4ABD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pic>
        <p:nvPicPr>
          <p:cNvPr id="5" name="Immagine 13" descr="crs4-logo-white-gree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46063"/>
            <a:ext cx="3538538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asellaDiTesto 10"/>
          <p:cNvSpPr txBox="1">
            <a:spLocks noChangeArrowheads="1"/>
          </p:cNvSpPr>
          <p:nvPr userDrawn="1"/>
        </p:nvSpPr>
        <p:spPr bwMode="auto">
          <a:xfrm>
            <a:off x="1249363" y="987425"/>
            <a:ext cx="23971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Arial" pitchFamily="34" charset="0"/>
              <a:buNone/>
              <a:defRPr/>
            </a:pPr>
            <a:r>
              <a:rPr lang="en-US" sz="1400" u="none" smtClean="0">
                <a:solidFill>
                  <a:srgbClr val="FFFFFF"/>
                </a:solidFill>
                <a:latin typeface="Verdana" pitchFamily="34" charset="0"/>
                <a:cs typeface="+mn-cs"/>
              </a:rPr>
              <a:t>Visual Computing Group</a:t>
            </a:r>
            <a:endParaRPr lang="it-IT" sz="1400" u="none" smtClean="0">
              <a:solidFill>
                <a:srgbClr val="FFFFFF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10" name="Rettangolo 5"/>
          <p:cNvSpPr>
            <a:spLocks noChangeArrowheads="1"/>
          </p:cNvSpPr>
          <p:nvPr userDrawn="1"/>
        </p:nvSpPr>
        <p:spPr bwMode="auto">
          <a:xfrm>
            <a:off x="0" y="6453188"/>
            <a:ext cx="9144000" cy="404812"/>
          </a:xfrm>
          <a:prstGeom prst="rect">
            <a:avLst/>
          </a:prstGeom>
          <a:solidFill>
            <a:srgbClr val="4ABDE0"/>
          </a:solidFill>
          <a:ln>
            <a:noFill/>
          </a:ln>
          <a:extLst/>
        </p:spPr>
        <p:txBody>
          <a:bodyPr/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it-IT" altLang="it-IT" sz="2400" u="none" smtClean="0">
              <a:solidFill>
                <a:srgbClr val="000000"/>
              </a:solidFill>
            </a:endParaRPr>
          </a:p>
        </p:txBody>
      </p:sp>
      <p:pic>
        <p:nvPicPr>
          <p:cNvPr id="12" name="Immagine 10" descr="crs4-logo-white-gree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6488113"/>
            <a:ext cx="1084262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628800"/>
            <a:ext cx="8784976" cy="1143000"/>
          </a:xfrm>
        </p:spPr>
        <p:txBody>
          <a:bodyPr/>
          <a:lstStyle>
            <a:lvl1pPr algn="ctr">
              <a:defRPr sz="3600" baseline="0">
                <a:solidFill>
                  <a:srgbClr val="BA324F"/>
                </a:solidFill>
                <a:effectLst/>
                <a:latin typeface="MS Reference Sans Serif" charset="0"/>
                <a:ea typeface="MS Reference Sans Serif" charset="0"/>
                <a:cs typeface="MS Reference Sans Serif" charset="0"/>
              </a:defRPr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titolo</a:t>
            </a:r>
            <a:endParaRPr lang="en-US" noProof="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2780928"/>
            <a:ext cx="8799388" cy="3543672"/>
          </a:xfrm>
        </p:spPr>
        <p:txBody>
          <a:bodyPr/>
          <a:lstStyle>
            <a:lvl1pPr marL="0" indent="0">
              <a:buFont typeface="Times" charset="0"/>
              <a:buNone/>
              <a:defRPr>
                <a:solidFill>
                  <a:schemeClr val="tx2"/>
                </a:solidFill>
                <a:latin typeface="Geneva" charset="0"/>
                <a:ea typeface="Geneva" charset="0"/>
                <a:cs typeface="Geneva" charset="0"/>
              </a:defRPr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sottotitolo</a:t>
            </a:r>
            <a:r>
              <a:rPr lang="en-US" noProof="0" dirty="0" smtClean="0"/>
              <a:t> </a:t>
            </a:r>
            <a:r>
              <a:rPr lang="en-US" noProof="0" dirty="0" err="1" smtClean="0"/>
              <a:t>dello</a:t>
            </a:r>
            <a:r>
              <a:rPr lang="en-US" noProof="0" dirty="0" smtClean="0"/>
              <a:t> schema</a:t>
            </a:r>
            <a:endParaRPr lang="en-US" noProof="0" dirty="0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 eaLnBrk="0" hangingPunct="0">
              <a:defRPr sz="1200" u="none">
                <a:solidFill>
                  <a:srgbClr val="FFFFFF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858C530-3EF6-467A-BBD3-EAABF64E0A80}" type="slidenum">
              <a:rPr lang="it-IT"/>
              <a:pPr>
                <a:defRPr/>
              </a:pPr>
              <a:t>‹Nº›</a:t>
            </a:fld>
            <a:endParaRPr lang="it-IT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800" y="77963"/>
            <a:ext cx="1333325" cy="1333325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483" y="6495257"/>
            <a:ext cx="333332" cy="333332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986" y="77963"/>
            <a:ext cx="2743513" cy="1391047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39" y="6465055"/>
            <a:ext cx="749298" cy="379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817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, testo e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79512" y="1484785"/>
            <a:ext cx="5112568" cy="4896544"/>
          </a:xfrm>
        </p:spPr>
        <p:txBody>
          <a:bodyPr/>
          <a:lstStyle>
            <a:lvl1pPr>
              <a:defRPr u="none"/>
            </a:lvl1pPr>
            <a:lvl2pPr>
              <a:defRPr u="none"/>
            </a:lvl2pPr>
            <a:lvl3pPr>
              <a:defRPr u="none"/>
            </a:lvl3pPr>
            <a:lvl4pPr>
              <a:defRPr u="none"/>
            </a:lvl4pPr>
            <a:lvl5pPr>
              <a:defRPr u="none"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ClipArt 3"/>
          <p:cNvSpPr>
            <a:spLocks noGrp="1"/>
          </p:cNvSpPr>
          <p:nvPr>
            <p:ph type="clipArt" sz="half" idx="2"/>
          </p:nvPr>
        </p:nvSpPr>
        <p:spPr>
          <a:xfrm>
            <a:off x="5436096" y="1484785"/>
            <a:ext cx="3528392" cy="4896544"/>
          </a:xfrm>
        </p:spPr>
        <p:txBody>
          <a:bodyPr/>
          <a:lstStyle>
            <a:lvl1pPr>
              <a:defRPr u="none"/>
            </a:lvl1pPr>
          </a:lstStyle>
          <a:p>
            <a:pPr lvl="0"/>
            <a:endParaRPr lang="en-US" noProof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179388" y="476250"/>
            <a:ext cx="8785225" cy="990600"/>
          </a:xfrm>
        </p:spPr>
        <p:txBody>
          <a:bodyPr/>
          <a:lstStyle>
            <a:lvl1pPr>
              <a:defRPr u="none"/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titolo</a:t>
            </a:r>
            <a:endParaRPr lang="en-US" noProof="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8FDBBAE4-304D-414C-8C19-A7740314F49A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92130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, testo e immagine con riferimen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79512" y="1484785"/>
            <a:ext cx="5112568" cy="4896544"/>
          </a:xfrm>
        </p:spPr>
        <p:txBody>
          <a:bodyPr/>
          <a:lstStyle>
            <a:lvl1pPr>
              <a:defRPr u="none"/>
            </a:lvl1pPr>
            <a:lvl2pPr>
              <a:defRPr u="none"/>
            </a:lvl2pPr>
            <a:lvl3pPr>
              <a:defRPr u="none"/>
            </a:lvl3pPr>
            <a:lvl4pPr>
              <a:defRPr u="none"/>
            </a:lvl4pPr>
            <a:lvl5pPr>
              <a:defRPr u="none"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179388" y="476250"/>
            <a:ext cx="8785225" cy="990600"/>
          </a:xfrm>
        </p:spPr>
        <p:txBody>
          <a:bodyPr/>
          <a:lstStyle>
            <a:lvl1pPr>
              <a:defRPr u="none"/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titolo</a:t>
            </a:r>
            <a:endParaRPr lang="en-US" noProof="0" dirty="0"/>
          </a:p>
        </p:txBody>
      </p:sp>
      <p:sp>
        <p:nvSpPr>
          <p:cNvPr id="7" name="Segnaposto testo 3"/>
          <p:cNvSpPr>
            <a:spLocks noGrp="1"/>
          </p:cNvSpPr>
          <p:nvPr>
            <p:ph type="body" sz="half" idx="10"/>
          </p:nvPr>
        </p:nvSpPr>
        <p:spPr>
          <a:xfrm>
            <a:off x="5436096" y="5445224"/>
            <a:ext cx="3528392" cy="943000"/>
          </a:xfrm>
        </p:spPr>
        <p:txBody>
          <a:bodyPr/>
          <a:lstStyle>
            <a:lvl1pPr marL="0" indent="0" algn="ctr">
              <a:buNone/>
              <a:defRPr sz="1400" u="none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</p:txBody>
      </p:sp>
      <p:sp>
        <p:nvSpPr>
          <p:cNvPr id="9" name="Segnaposto contenuto 5"/>
          <p:cNvSpPr>
            <a:spLocks noGrp="1"/>
          </p:cNvSpPr>
          <p:nvPr>
            <p:ph sz="quarter" idx="4"/>
          </p:nvPr>
        </p:nvSpPr>
        <p:spPr>
          <a:xfrm>
            <a:off x="5436095" y="1484785"/>
            <a:ext cx="3528393" cy="3960440"/>
          </a:xfrm>
        </p:spPr>
        <p:txBody>
          <a:bodyPr/>
          <a:lstStyle>
            <a:lvl1pPr>
              <a:buNone/>
              <a:defRPr sz="2400" u="none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it-IT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AA836182-B8FC-4D0D-B4CA-9792D958183E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342457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390" y="476251"/>
            <a:ext cx="8785225" cy="990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79388" y="1484314"/>
            <a:ext cx="4316412" cy="48974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2" y="1484314"/>
            <a:ext cx="4316413" cy="48974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24625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bg1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973FF9DE-FEB1-43C0-93FF-2DAEA338AD3A}" type="slidenum">
              <a:rPr lang="it-IT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513663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olo, testo e clip multimedi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390" y="476251"/>
            <a:ext cx="8785225" cy="990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79388" y="1484314"/>
            <a:ext cx="4316412" cy="48974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it-IT"/>
          </a:p>
        </p:txBody>
      </p:sp>
      <p:sp>
        <p:nvSpPr>
          <p:cNvPr id="4" name="Segnaposto risorsa multimediale 3"/>
          <p:cNvSpPr>
            <a:spLocks noGrp="1"/>
          </p:cNvSpPr>
          <p:nvPr>
            <p:ph type="media" sz="half" idx="2"/>
          </p:nvPr>
        </p:nvSpPr>
        <p:spPr>
          <a:xfrm>
            <a:off x="4648202" y="1484314"/>
            <a:ext cx="4316413" cy="4897437"/>
          </a:xfrm>
        </p:spPr>
        <p:txBody>
          <a:bodyPr/>
          <a:lstStyle/>
          <a:p>
            <a:pPr lvl="0"/>
            <a:r>
              <a:rPr lang="es-ES" noProof="0" smtClean="0"/>
              <a:t>Haga clic en el icno para agregar medios</a:t>
            </a:r>
            <a:endParaRPr lang="it-IT" noProof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24625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bg1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973FF9DE-FEB1-43C0-93FF-2DAEA338AD3A}" type="slidenum">
              <a:rPr lang="it-IT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58143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>
                <a:solidFill>
                  <a:srgbClr val="BA324F"/>
                </a:solidFill>
                <a:latin typeface="MS Reference Sans Serif" charset="0"/>
                <a:ea typeface="MS Reference Sans Serif" charset="0"/>
                <a:cs typeface="MS Reference Sans Serif" charset="0"/>
              </a:defRPr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titolo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u="none" baseline="0"/>
            </a:lvl1pPr>
            <a:lvl2pPr>
              <a:defRPr u="none">
                <a:solidFill>
                  <a:srgbClr val="175676"/>
                </a:solidFill>
              </a:defRPr>
            </a:lvl2pPr>
            <a:lvl3pPr>
              <a:defRPr u="none" baseline="0">
                <a:solidFill>
                  <a:srgbClr val="175676"/>
                </a:solidFill>
              </a:defRPr>
            </a:lvl3pPr>
            <a:lvl4pPr>
              <a:defRPr u="none">
                <a:solidFill>
                  <a:srgbClr val="175676"/>
                </a:solidFill>
              </a:defRPr>
            </a:lvl4pPr>
            <a:lvl5pPr>
              <a:defRPr u="none">
                <a:solidFill>
                  <a:srgbClr val="175676"/>
                </a:solidFill>
              </a:defRPr>
            </a:lvl5pPr>
          </a:lstStyle>
          <a:p>
            <a:pPr lvl="0"/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</a:t>
            </a:r>
            <a:r>
              <a:rPr lang="en-US" noProof="0" dirty="0" err="1" smtClean="0"/>
              <a:t>stili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testo</a:t>
            </a:r>
            <a:r>
              <a:rPr lang="en-US" noProof="0" dirty="0" smtClean="0"/>
              <a:t> </a:t>
            </a:r>
            <a:r>
              <a:rPr lang="en-US" noProof="0" dirty="0" err="1" smtClean="0"/>
              <a:t>dello</a:t>
            </a:r>
            <a:r>
              <a:rPr lang="en-US" noProof="0" dirty="0" smtClean="0"/>
              <a:t> schema</a:t>
            </a:r>
          </a:p>
          <a:p>
            <a:pPr lvl="1"/>
            <a:r>
              <a:rPr lang="en-US" noProof="0" dirty="0" err="1" smtClean="0"/>
              <a:t>Secondo</a:t>
            </a:r>
            <a:r>
              <a:rPr lang="en-US" noProof="0" dirty="0" smtClean="0"/>
              <a:t> </a:t>
            </a:r>
            <a:r>
              <a:rPr lang="en-US" noProof="0" dirty="0" err="1" smtClean="0"/>
              <a:t>livello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Terzo</a:t>
            </a:r>
            <a:r>
              <a:rPr lang="en-US" noProof="0" dirty="0" smtClean="0"/>
              <a:t> </a:t>
            </a:r>
            <a:r>
              <a:rPr lang="en-US" noProof="0" dirty="0" err="1" smtClean="0"/>
              <a:t>livello</a:t>
            </a:r>
            <a:endParaRPr lang="en-US" noProof="0" dirty="0" smtClean="0"/>
          </a:p>
          <a:p>
            <a:pPr lvl="3"/>
            <a:r>
              <a:rPr lang="en-US" noProof="0" dirty="0" smtClean="0"/>
              <a:t>Quarto </a:t>
            </a:r>
            <a:r>
              <a:rPr lang="en-US" noProof="0" dirty="0" err="1" smtClean="0"/>
              <a:t>livello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livello</a:t>
            </a:r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  <p:pic>
        <p:nvPicPr>
          <p:cNvPr id="5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6933"/>
            <a:ext cx="2959100" cy="493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014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2708920"/>
            <a:ext cx="7772400" cy="1362075"/>
          </a:xfrm>
        </p:spPr>
        <p:txBody>
          <a:bodyPr anchor="t"/>
          <a:lstStyle>
            <a:lvl1pPr algn="l">
              <a:defRPr sz="3600" b="1" u="none" cap="all">
                <a:latin typeface="MS Reference Sans Serif" charset="0"/>
                <a:ea typeface="MS Reference Sans Serif" charset="0"/>
                <a:cs typeface="MS Reference Sans Serif" charset="0"/>
              </a:defRPr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titolo</a:t>
            </a:r>
            <a:endParaRPr lang="en-US" noProof="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1196752"/>
            <a:ext cx="7772400" cy="1500187"/>
          </a:xfrm>
        </p:spPr>
        <p:txBody>
          <a:bodyPr anchor="b"/>
          <a:lstStyle>
            <a:lvl1pPr marL="0" indent="0">
              <a:buNone/>
              <a:defRPr sz="2000" u="none" baseline="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</a:t>
            </a:r>
            <a:r>
              <a:rPr lang="en-US" noProof="0" dirty="0" err="1" smtClean="0"/>
              <a:t>stili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testo</a:t>
            </a:r>
            <a:r>
              <a:rPr lang="en-US" noProof="0" dirty="0" smtClean="0"/>
              <a:t> </a:t>
            </a:r>
            <a:r>
              <a:rPr lang="en-US" noProof="0" dirty="0" err="1" smtClean="0"/>
              <a:t>dello</a:t>
            </a:r>
            <a:r>
              <a:rPr lang="en-US" noProof="0" dirty="0" smtClean="0"/>
              <a:t> schema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263FA5AF-18D2-49A6-A6F5-72FF9F3C9022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19963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/>
            </a:lvl1pPr>
          </a:lstStyle>
          <a:p>
            <a:r>
              <a:rPr lang="it-IT" noProof="0" dirty="0" smtClean="0"/>
              <a:t>Fare clic per modificare lo stile del titolo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79512" y="1484784"/>
            <a:ext cx="4248472" cy="4896544"/>
          </a:xfrm>
        </p:spPr>
        <p:txBody>
          <a:bodyPr/>
          <a:lstStyle>
            <a:lvl1pPr>
              <a:defRPr sz="2400" u="none"/>
            </a:lvl1pPr>
            <a:lvl2pPr>
              <a:defRPr sz="2000" u="none"/>
            </a:lvl2pPr>
            <a:lvl3pPr>
              <a:defRPr sz="1800" u="none"/>
            </a:lvl3pPr>
            <a:lvl4pPr>
              <a:defRPr sz="1600" u="none"/>
            </a:lvl4pPr>
            <a:lvl5pPr>
              <a:defRPr sz="1600" u="none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  <a:p>
            <a:pPr lvl="1"/>
            <a:r>
              <a:rPr lang="it-IT" noProof="0" dirty="0" smtClean="0"/>
              <a:t>Secondo livello</a:t>
            </a:r>
          </a:p>
          <a:p>
            <a:pPr lvl="2"/>
            <a:r>
              <a:rPr lang="it-IT" noProof="0" dirty="0" smtClean="0"/>
              <a:t>Terzo livello</a:t>
            </a:r>
          </a:p>
          <a:p>
            <a:pPr lvl="3"/>
            <a:r>
              <a:rPr lang="it-IT" noProof="0" dirty="0" smtClean="0"/>
              <a:t>Quarto livello</a:t>
            </a:r>
          </a:p>
          <a:p>
            <a:pPr lvl="4"/>
            <a:r>
              <a:rPr lang="it-IT" noProof="0" dirty="0" smtClean="0"/>
              <a:t>Quinto livello</a:t>
            </a:r>
            <a:endParaRPr lang="en-US" noProof="0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0" y="1484784"/>
            <a:ext cx="4392488" cy="4896544"/>
          </a:xfrm>
        </p:spPr>
        <p:txBody>
          <a:bodyPr/>
          <a:lstStyle>
            <a:lvl1pPr>
              <a:defRPr sz="2400" u="none"/>
            </a:lvl1pPr>
            <a:lvl2pPr>
              <a:defRPr sz="2000" u="none"/>
            </a:lvl2pPr>
            <a:lvl3pPr>
              <a:defRPr sz="1800" u="none"/>
            </a:lvl3pPr>
            <a:lvl4pPr>
              <a:defRPr sz="1600" u="none"/>
            </a:lvl4pPr>
            <a:lvl5pPr>
              <a:defRPr sz="1600" u="none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  <a:p>
            <a:pPr lvl="1"/>
            <a:r>
              <a:rPr lang="it-IT" noProof="0" dirty="0" smtClean="0"/>
              <a:t>Secondo livello</a:t>
            </a:r>
          </a:p>
          <a:p>
            <a:pPr lvl="2"/>
            <a:r>
              <a:rPr lang="it-IT" noProof="0" dirty="0" smtClean="0"/>
              <a:t>Terzo livello</a:t>
            </a:r>
          </a:p>
          <a:p>
            <a:pPr lvl="3"/>
            <a:r>
              <a:rPr lang="it-IT" noProof="0" dirty="0" smtClean="0"/>
              <a:t>Quarto livello</a:t>
            </a:r>
          </a:p>
          <a:p>
            <a:pPr lvl="4"/>
            <a:r>
              <a:rPr lang="it-IT" noProof="0" dirty="0" smtClean="0"/>
              <a:t>Quinto livello</a:t>
            </a:r>
            <a:endParaRPr lang="en-US" noProof="0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B824C913-DA60-4E90-9636-382A26259AE4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29678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176FF69B-07D0-40CB-92AD-4B61D5E5E95D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34174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2209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3286001" cy="958428"/>
          </a:xfrm>
        </p:spPr>
        <p:txBody>
          <a:bodyPr anchor="b"/>
          <a:lstStyle>
            <a:lvl1pPr algn="l">
              <a:defRPr sz="2000" b="1" u="none" baseline="0"/>
            </a:lvl1pPr>
          </a:lstStyle>
          <a:p>
            <a:r>
              <a:rPr lang="it-IT" noProof="0" dirty="0" smtClean="0"/>
              <a:t>Fare clic per modificare lo stile del titolo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476672"/>
            <a:ext cx="5389438" cy="5832648"/>
          </a:xfrm>
        </p:spPr>
        <p:txBody>
          <a:bodyPr/>
          <a:lstStyle>
            <a:lvl1pPr>
              <a:defRPr sz="2800" u="none"/>
            </a:lvl1pPr>
            <a:lvl2pPr>
              <a:defRPr sz="2400" u="none"/>
            </a:lvl2pPr>
            <a:lvl3pPr>
              <a:defRPr sz="2000" u="none"/>
            </a:lvl3pPr>
            <a:lvl4pPr>
              <a:defRPr sz="1800" u="none"/>
            </a:lvl4pPr>
            <a:lvl5pPr>
              <a:defRPr sz="1800" u="none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  <a:p>
            <a:pPr lvl="1"/>
            <a:r>
              <a:rPr lang="it-IT" noProof="0" dirty="0" smtClean="0"/>
              <a:t>Secondo livello</a:t>
            </a:r>
          </a:p>
          <a:p>
            <a:pPr lvl="2"/>
            <a:r>
              <a:rPr lang="it-IT" noProof="0" dirty="0" smtClean="0"/>
              <a:t>Terzo livello</a:t>
            </a:r>
          </a:p>
          <a:p>
            <a:pPr lvl="3"/>
            <a:r>
              <a:rPr lang="it-IT" noProof="0" dirty="0" smtClean="0"/>
              <a:t>Quarto livello</a:t>
            </a:r>
          </a:p>
          <a:p>
            <a:pPr lvl="4"/>
            <a:r>
              <a:rPr lang="it-IT" noProof="0" dirty="0" smtClean="0"/>
              <a:t>Quinto livello</a:t>
            </a:r>
            <a:endParaRPr lang="en-US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512" y="1435100"/>
            <a:ext cx="3286001" cy="4874220"/>
          </a:xfrm>
        </p:spPr>
        <p:txBody>
          <a:bodyPr/>
          <a:lstStyle>
            <a:lvl1pPr marL="0" indent="0">
              <a:buNone/>
              <a:defRPr sz="1400" u="none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D3D0545D-3DE0-40F1-A7A3-1D47CC9AA08D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99077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608" y="5373216"/>
            <a:ext cx="7128792" cy="422722"/>
          </a:xfrm>
        </p:spPr>
        <p:txBody>
          <a:bodyPr anchor="b"/>
          <a:lstStyle>
            <a:lvl1pPr algn="ctr">
              <a:defRPr sz="2000" b="1" u="none" baseline="0"/>
            </a:lvl1pPr>
          </a:lstStyle>
          <a:p>
            <a:r>
              <a:rPr lang="it-IT" noProof="0" dirty="0" smtClean="0"/>
              <a:t>Fare clic per modificare lo stile del titolo</a:t>
            </a:r>
            <a:endParaRPr lang="en-US" noProof="0" dirty="0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31640" y="620688"/>
            <a:ext cx="6552728" cy="4752528"/>
          </a:xfrm>
        </p:spPr>
        <p:txBody>
          <a:bodyPr/>
          <a:lstStyle>
            <a:lvl1pPr marL="0" indent="0">
              <a:buNone/>
              <a:defRPr sz="3200" u="none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043608" y="5805264"/>
            <a:ext cx="7128792" cy="510952"/>
          </a:xfrm>
        </p:spPr>
        <p:txBody>
          <a:bodyPr/>
          <a:lstStyle>
            <a:lvl1pPr marL="0" indent="0" algn="ctr">
              <a:buNone/>
              <a:defRPr sz="1400" u="none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72F3060C-58F3-49F4-9306-2096443CD9C7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73874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043608" y="5805264"/>
            <a:ext cx="7128792" cy="510952"/>
          </a:xfrm>
        </p:spPr>
        <p:txBody>
          <a:bodyPr/>
          <a:lstStyle>
            <a:lvl1pPr marL="0" indent="0" algn="l">
              <a:buNone/>
              <a:defRPr sz="1200" u="none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C450A173-25BB-42E5-903C-44DF96C9B5BA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73471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ttangolo 5"/>
          <p:cNvSpPr>
            <a:spLocks noChangeArrowheads="1"/>
          </p:cNvSpPr>
          <p:nvPr/>
        </p:nvSpPr>
        <p:spPr bwMode="auto">
          <a:xfrm>
            <a:off x="0" y="6453188"/>
            <a:ext cx="9144000" cy="404812"/>
          </a:xfrm>
          <a:prstGeom prst="rect">
            <a:avLst/>
          </a:prstGeom>
          <a:solidFill>
            <a:srgbClr val="4ABDE0"/>
          </a:solidFill>
          <a:ln>
            <a:noFill/>
          </a:ln>
          <a:extLst/>
        </p:spPr>
        <p:txBody>
          <a:bodyPr/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it-IT" altLang="it-IT" sz="2400" u="none" smtClean="0">
              <a:solidFill>
                <a:srgbClr val="000000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476250"/>
            <a:ext cx="87852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here to change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484313"/>
            <a:ext cx="8785225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dirty="0" smtClean="0"/>
              <a:t>Click here to change styles</a:t>
            </a:r>
          </a:p>
          <a:p>
            <a:pPr lvl="1"/>
            <a:r>
              <a:rPr lang="en-US" altLang="it-IT" dirty="0" smtClean="0"/>
              <a:t>Second level</a:t>
            </a:r>
          </a:p>
          <a:p>
            <a:pPr lvl="2"/>
            <a:r>
              <a:rPr lang="en-US" altLang="it-IT" dirty="0" smtClean="0"/>
              <a:t>Third level</a:t>
            </a:r>
          </a:p>
          <a:p>
            <a:pPr lvl="3"/>
            <a:r>
              <a:rPr lang="en-US" altLang="it-IT" dirty="0" smtClean="0"/>
              <a:t>Fourth level</a:t>
            </a:r>
          </a:p>
          <a:p>
            <a:pPr lvl="4"/>
            <a:r>
              <a:rPr lang="en-US" altLang="it-IT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24625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u="none">
                <a:solidFill>
                  <a:srgbClr val="FFFFFF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9629776C-41AE-4D9C-9400-074A64C323BB}" type="slidenum">
              <a:rPr lang="it-IT"/>
              <a:pPr>
                <a:defRPr/>
              </a:pPr>
              <a:t>‹Nº›</a:t>
            </a:fld>
            <a:endParaRPr lang="it-IT" dirty="0"/>
          </a:p>
        </p:txBody>
      </p:sp>
      <p:sp>
        <p:nvSpPr>
          <p:cNvPr id="2" name="Rettangolo 6"/>
          <p:cNvSpPr>
            <a:spLocks noChangeArrowheads="1"/>
          </p:cNvSpPr>
          <p:nvPr/>
        </p:nvSpPr>
        <p:spPr bwMode="auto">
          <a:xfrm>
            <a:off x="0" y="0"/>
            <a:ext cx="9144000" cy="404813"/>
          </a:xfrm>
          <a:prstGeom prst="rect">
            <a:avLst/>
          </a:prstGeom>
          <a:solidFill>
            <a:srgbClr val="4ABDE0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defRPr/>
            </a:pPr>
            <a:r>
              <a:rPr lang="en-US" altLang="it-IT" sz="1200" u="none" dirty="0" smtClean="0">
                <a:solidFill>
                  <a:srgbClr val="FFFFFF"/>
                </a:solidFill>
                <a:latin typeface="Verdana" pitchFamily="34" charset="0"/>
              </a:rPr>
              <a:t>Mobile Graphics Tutorial</a:t>
            </a:r>
            <a:r>
              <a:rPr lang="en-US" altLang="it-IT" sz="1200" u="none" baseline="0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mr-IN" altLang="it-IT" sz="1200" u="none" baseline="0" dirty="0" smtClean="0">
                <a:solidFill>
                  <a:srgbClr val="FFFFFF"/>
                </a:solidFill>
                <a:latin typeface="Verdana" pitchFamily="34" charset="0"/>
              </a:rPr>
              <a:t>–</a:t>
            </a:r>
            <a:r>
              <a:rPr lang="en-US" altLang="it-IT" sz="1200" u="none" baseline="0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en-US" altLang="it-IT" sz="1200" u="none" baseline="0" dirty="0" err="1" smtClean="0">
                <a:solidFill>
                  <a:srgbClr val="FFFFFF"/>
                </a:solidFill>
                <a:latin typeface="Verdana" pitchFamily="34" charset="0"/>
              </a:rPr>
              <a:t>EuroGraphics</a:t>
            </a:r>
            <a:r>
              <a:rPr lang="en-US" altLang="it-IT" sz="1200" u="none" baseline="0" dirty="0" smtClean="0">
                <a:solidFill>
                  <a:srgbClr val="FFFFFF"/>
                </a:solidFill>
                <a:latin typeface="Verdana" pitchFamily="34" charset="0"/>
              </a:rPr>
              <a:t> 2017</a:t>
            </a:r>
            <a:endParaRPr lang="it-IT" altLang="it-IT" sz="1200" u="none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13" name="Immagine 10" descr="crs4-logo-white-green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6488113"/>
            <a:ext cx="1084262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magine 1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483" y="6495257"/>
            <a:ext cx="333332" cy="333332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39" y="6465055"/>
            <a:ext cx="749298" cy="3799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03" r:id="rId1"/>
    <p:sldLayoutId id="2147484204" r:id="rId2"/>
    <p:sldLayoutId id="2147484205" r:id="rId3"/>
    <p:sldLayoutId id="2147484206" r:id="rId4"/>
    <p:sldLayoutId id="2147484207" r:id="rId5"/>
    <p:sldLayoutId id="2147484208" r:id="rId6"/>
    <p:sldLayoutId id="2147484209" r:id="rId7"/>
    <p:sldLayoutId id="2147484210" r:id="rId8"/>
    <p:sldLayoutId id="2147484211" r:id="rId9"/>
    <p:sldLayoutId id="2147484212" r:id="rId10"/>
    <p:sldLayoutId id="2147484213" r:id="rId11"/>
    <p:sldLayoutId id="2147484214" r:id="rId12"/>
    <p:sldLayoutId id="214748421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40000"/>
          </a:solidFill>
          <a:effectLst/>
          <a:latin typeface="MS Reference Sans Serif" charset="0"/>
          <a:ea typeface="MS Reference Sans Serif" charset="0"/>
          <a:cs typeface="MS Reference Sans Serif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40000"/>
          </a:solidFill>
          <a:latin typeface="Verdana" pitchFamily="16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40000"/>
          </a:solidFill>
          <a:latin typeface="Verdana" pitchFamily="16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40000"/>
          </a:solidFill>
          <a:latin typeface="Verdana" pitchFamily="16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40000"/>
          </a:solidFill>
          <a:latin typeface="Verdana" pitchFamily="16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yriad Pro Bold Cond" charset="0"/>
          <a:ea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yriad Pro Bold Cond" charset="0"/>
          <a:ea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yriad Pro Bold Cond" charset="0"/>
          <a:ea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yriad Pro Bold Cond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7CA900"/>
        </a:buClr>
        <a:buFont typeface="Times" pitchFamily="18" charset="0"/>
        <a:buChar char="•"/>
        <a:defRPr sz="2400" b="1">
          <a:solidFill>
            <a:schemeClr val="tx1"/>
          </a:solidFill>
          <a:latin typeface="Geneva" charset="0"/>
          <a:ea typeface="Geneva" charset="0"/>
          <a:cs typeface="Geneva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7CA900"/>
        </a:buClr>
        <a:buChar char="–"/>
        <a:defRPr sz="2000">
          <a:solidFill>
            <a:srgbClr val="175676"/>
          </a:solidFill>
          <a:latin typeface="Geneva" charset="0"/>
          <a:ea typeface="Geneva" charset="0"/>
          <a:cs typeface="Geneva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7CA900"/>
        </a:buClr>
        <a:buFont typeface="Times" pitchFamily="18" charset="0"/>
        <a:buChar char="•"/>
        <a:defRPr>
          <a:solidFill>
            <a:srgbClr val="175676"/>
          </a:solidFill>
          <a:latin typeface="Geneva" charset="0"/>
          <a:ea typeface="Geneva" charset="0"/>
          <a:cs typeface="Geneva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7CA900"/>
        </a:buClr>
        <a:buChar char="–"/>
        <a:defRPr>
          <a:solidFill>
            <a:srgbClr val="175676"/>
          </a:solidFill>
          <a:latin typeface="Geneva" charset="0"/>
          <a:ea typeface="Geneva" charset="0"/>
          <a:cs typeface="Geneva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7CA900"/>
        </a:buClr>
        <a:buChar char="»"/>
        <a:defRPr>
          <a:solidFill>
            <a:srgbClr val="175676"/>
          </a:solidFill>
          <a:latin typeface="Geneva" charset="0"/>
          <a:ea typeface="Geneva" charset="0"/>
          <a:cs typeface="Geneva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7CA900"/>
        </a:buClr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7CA900"/>
        </a:buClr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7CA900"/>
        </a:buClr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7CA900"/>
        </a:buClr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www.gamespot.com/companies/nvidia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79388" y="1536699"/>
            <a:ext cx="8785225" cy="1168401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Mobile </a:t>
            </a:r>
            <a:r>
              <a:rPr lang="en-US" sz="3200" dirty="0" smtClean="0"/>
              <a:t>Graphics </a:t>
            </a:r>
            <a:r>
              <a:rPr lang="en-US" sz="3200" dirty="0" smtClean="0"/>
              <a:t>– EG 2017 Tutorial</a:t>
            </a:r>
            <a:endParaRPr lang="en-US" dirty="0"/>
          </a:p>
        </p:txBody>
      </p:sp>
      <p:sp>
        <p:nvSpPr>
          <p:cNvPr id="6147" name="Sottotitolo 2"/>
          <p:cNvSpPr>
            <a:spLocks noGrp="1"/>
          </p:cNvSpPr>
          <p:nvPr>
            <p:ph type="subTitle" idx="1"/>
          </p:nvPr>
        </p:nvSpPr>
        <p:spPr>
          <a:xfrm>
            <a:off x="179388" y="2781300"/>
            <a:ext cx="8569076" cy="3543300"/>
          </a:xfrm>
        </p:spPr>
        <p:txBody>
          <a:bodyPr/>
          <a:lstStyle/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000" dirty="0" smtClean="0"/>
              <a:t>Marco </a:t>
            </a:r>
            <a:r>
              <a:rPr lang="en-US" sz="2000" dirty="0" err="1" smtClean="0"/>
              <a:t>Agus</a:t>
            </a:r>
            <a:endParaRPr lang="en-US" sz="2000" dirty="0" smtClean="0"/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000" dirty="0" smtClean="0"/>
              <a:t>Enrico </a:t>
            </a:r>
            <a:r>
              <a:rPr lang="en-US" sz="2000" dirty="0" err="1" smtClean="0"/>
              <a:t>Gobbetti</a:t>
            </a:r>
            <a:endParaRPr lang="en-US" sz="2000" dirty="0" smtClean="0"/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000" dirty="0" smtClean="0"/>
              <a:t>Fabio </a:t>
            </a:r>
            <a:r>
              <a:rPr lang="en-US" sz="2000" dirty="0" err="1" smtClean="0"/>
              <a:t>Marton</a:t>
            </a:r>
            <a:endParaRPr lang="en-US" sz="2000" dirty="0"/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000" dirty="0" smtClean="0"/>
              <a:t>Giovanni </a:t>
            </a:r>
            <a:r>
              <a:rPr lang="en-US" sz="2000" dirty="0" err="1" smtClean="0"/>
              <a:t>Pintore</a:t>
            </a:r>
            <a:endParaRPr lang="en-US" sz="2000" dirty="0" smtClean="0"/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000" dirty="0" smtClean="0"/>
              <a:t>Pere-Pau </a:t>
            </a:r>
            <a:r>
              <a:rPr lang="en-US" sz="2000" dirty="0"/>
              <a:t>Vázquez</a:t>
            </a:r>
          </a:p>
          <a:p>
            <a:pPr marL="342900" indent="-342900" eaLnBrk="1" hangingPunct="1">
              <a:buFont typeface="Arial" pitchFamily="34" charset="0"/>
              <a:buChar char="•"/>
            </a:pPr>
            <a:endParaRPr lang="en-US" dirty="0" smtClean="0"/>
          </a:p>
          <a:p>
            <a:pPr eaLnBrk="1" hangingPunct="1"/>
            <a:r>
              <a:rPr lang="en-US" dirty="0" smtClean="0"/>
              <a:t>April 2017</a:t>
            </a:r>
          </a:p>
          <a:p>
            <a:pPr eaLnBrk="1" hangingPunct="1"/>
            <a:r>
              <a:rPr lang="en-US" dirty="0" smtClean="0"/>
              <a:t>(Tentative slides)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27642" y="445197"/>
            <a:ext cx="914400" cy="9144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027809" y="746360"/>
            <a:ext cx="914400" cy="9144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281493" y="772548"/>
            <a:ext cx="914400" cy="9144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pic>
        <p:nvPicPr>
          <p:cNvPr id="10" name="Picture 2" descr="C:\Users\mbalsa\Dropbox\CRS4\events\2013-6_WEB3D_san_sebastian\images\photos\DSC_15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296" y="2661186"/>
            <a:ext cx="2376264" cy="3585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teaser-museum-tablet.jpg" descr="J:\presentation\2014-eg-exploremaps\img\teaser-museum-tablet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37954" y="2797701"/>
            <a:ext cx="2560568" cy="165618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279" y="4649071"/>
            <a:ext cx="2988243" cy="155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</p:spPr>
        <p:txBody>
          <a:bodyPr/>
          <a:lstStyle/>
          <a:p>
            <a:pPr>
              <a:defRPr/>
            </a:pPr>
            <a:fld id="{973FF9DE-FEB1-43C0-93FF-2DAEA338AD3A}" type="slidenum">
              <a:rPr lang="it-IT" smtClean="0"/>
              <a:pPr>
                <a:defRPr/>
              </a:pPr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96269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Mobile evolution (3/3)</a:t>
            </a:r>
            <a:endParaRPr lang="it-IT" altLang="en-US" smtClean="0"/>
          </a:p>
        </p:txBody>
      </p:sp>
      <p:pic>
        <p:nvPicPr>
          <p:cNvPr id="1433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1943100"/>
            <a:ext cx="8201025" cy="327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865188" y="3033713"/>
            <a:ext cx="6583362" cy="36988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it-IT" u="none" dirty="0" err="1"/>
              <a:t>Similar</a:t>
            </a:r>
            <a:r>
              <a:rPr lang="it-IT" u="none" dirty="0"/>
              <a:t> </a:t>
            </a:r>
            <a:r>
              <a:rPr lang="it-IT" u="none" dirty="0" err="1"/>
              <a:t>evolution</a:t>
            </a:r>
            <a:r>
              <a:rPr lang="it-IT" u="none" dirty="0"/>
              <a:t> for </a:t>
            </a:r>
            <a:r>
              <a:rPr lang="it-IT" u="none" dirty="0" err="1"/>
              <a:t>PDAs</a:t>
            </a:r>
            <a:r>
              <a:rPr lang="it-IT" u="none" dirty="0"/>
              <a:t>, and </a:t>
            </a:r>
            <a:r>
              <a:rPr lang="it-IT" u="none" dirty="0" err="1"/>
              <a:t>tablets</a:t>
            </a:r>
            <a:endParaRPr lang="it-IT" u="none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757395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olo 1"/>
          <p:cNvSpPr>
            <a:spLocks noGrp="1"/>
          </p:cNvSpPr>
          <p:nvPr>
            <p:ph type="title"/>
          </p:nvPr>
        </p:nvSpPr>
        <p:spPr>
          <a:xfrm>
            <a:off x="179388" y="476250"/>
            <a:ext cx="8785225" cy="990600"/>
          </a:xfrm>
        </p:spPr>
        <p:txBody>
          <a:bodyPr/>
          <a:lstStyle/>
          <a:p>
            <a:r>
              <a:rPr lang="it-IT" altLang="it-IT" smtClean="0"/>
              <a:t>Mobile evolution…. in movies</a:t>
            </a:r>
          </a:p>
        </p:txBody>
      </p:sp>
      <p:sp>
        <p:nvSpPr>
          <p:cNvPr id="11" name="Segnaposto contenuto 10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316413" cy="4897437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 smtClean="0"/>
              <a:t>Motorola </a:t>
            </a:r>
            <a:r>
              <a:rPr lang="en-US" dirty="0" err="1" smtClean="0"/>
              <a:t>DynaTac</a:t>
            </a:r>
            <a:endParaRPr lang="en-US" dirty="0" smtClean="0"/>
          </a:p>
          <a:p>
            <a:pPr marL="685800" lvl="1">
              <a:buFont typeface="Arial" pitchFamily="34" charset="0"/>
              <a:buChar char="•"/>
              <a:defRPr/>
            </a:pPr>
            <a:r>
              <a:rPr lang="en-US" dirty="0" smtClean="0"/>
              <a:t>Nickname “brick phone”</a:t>
            </a:r>
          </a:p>
          <a:p>
            <a:pPr marL="685800" lvl="1">
              <a:buFont typeface="Arial" pitchFamily="34" charset="0"/>
              <a:buChar char="•"/>
              <a:defRPr/>
            </a:pPr>
            <a:r>
              <a:rPr lang="en-US" dirty="0" smtClean="0"/>
              <a:t>Weight:  over 2 pounds</a:t>
            </a:r>
            <a:endParaRPr lang="en-US" dirty="0"/>
          </a:p>
          <a:p>
            <a:pPr marL="685800" lvl="1">
              <a:buFont typeface="Arial" pitchFamily="34" charset="0"/>
              <a:buChar char="•"/>
              <a:defRPr/>
            </a:pPr>
            <a:r>
              <a:rPr lang="en-US" dirty="0" smtClean="0"/>
              <a:t>Cost: thousands of dollars</a:t>
            </a:r>
          </a:p>
          <a:p>
            <a:pPr marL="685800" lvl="1">
              <a:buFont typeface="Arial" pitchFamily="34" charset="0"/>
              <a:buChar char="•"/>
              <a:defRPr/>
            </a:pPr>
            <a:r>
              <a:rPr lang="en-US" dirty="0"/>
              <a:t>B</a:t>
            </a:r>
            <a:r>
              <a:rPr lang="en-US" dirty="0" smtClean="0"/>
              <a:t>attery life: around 35 minutes. </a:t>
            </a:r>
          </a:p>
          <a:p>
            <a:pPr>
              <a:defRPr/>
            </a:pPr>
            <a:endParaRPr lang="it-IT" dirty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2795588"/>
            <a:ext cx="4702175" cy="318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5" name="Fumetto 3 6"/>
          <p:cNvSpPr>
            <a:spLocks noChangeArrowheads="1"/>
          </p:cNvSpPr>
          <p:nvPr/>
        </p:nvSpPr>
        <p:spPr bwMode="auto">
          <a:xfrm>
            <a:off x="57150" y="1516063"/>
            <a:ext cx="4364038" cy="1852612"/>
          </a:xfrm>
          <a:prstGeom prst="wedgeEllipseCallout">
            <a:avLst>
              <a:gd name="adj1" fmla="val 31412"/>
              <a:gd name="adj2" fmla="val 57014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CA900"/>
              </a:buClr>
              <a:buChar char="–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it-IT" sz="2000" u="none">
                <a:latin typeface="Arial" charset="0"/>
              </a:rPr>
              <a:t>Money never sleeps…..This is your wake-up call, pal…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it-IT" sz="2000" u="none">
                <a:latin typeface="Arial" charset="0"/>
              </a:rPr>
              <a:t>GO TO WORK</a:t>
            </a:r>
            <a:endParaRPr lang="it-IT" altLang="it-IT" sz="2000" u="none">
              <a:latin typeface="Arial" charset="0"/>
            </a:endParaRPr>
          </a:p>
        </p:txBody>
      </p:sp>
      <p:sp>
        <p:nvSpPr>
          <p:cNvPr id="15366" name="Rettangolo 8"/>
          <p:cNvSpPr>
            <a:spLocks noChangeArrowheads="1"/>
          </p:cNvSpPr>
          <p:nvPr/>
        </p:nvSpPr>
        <p:spPr bwMode="auto">
          <a:xfrm>
            <a:off x="4572000" y="4757738"/>
            <a:ext cx="3795713" cy="151606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CA900"/>
              </a:buClr>
              <a:buChar char="–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it-IT" sz="2800" u="none">
                <a:latin typeface="Arial" charset="0"/>
              </a:rPr>
              <a:t>Wall Street</a:t>
            </a:r>
            <a:r>
              <a:rPr lang="en-US" altLang="it-IT" sz="2800" b="0" u="none">
                <a:latin typeface="Arial" charset="0"/>
              </a:rPr>
              <a:t>, 1987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it-IT" sz="2800" b="0" u="none">
                <a:latin typeface="Arial" charset="0"/>
              </a:rPr>
              <a:t>Michael Douglas in Gordon Gekko</a:t>
            </a:r>
            <a:endParaRPr lang="it-IT" altLang="it-IT" sz="2800" b="0" u="none">
              <a:latin typeface="Arial" charset="0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7239000" y="6526213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59403E3-F17E-448B-BF43-6D784E186811}" type="slidenum">
              <a:rPr lang="it-IT" smtClean="0"/>
              <a:pPr>
                <a:defRPr/>
              </a:pPr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4948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mtClean="0"/>
              <a:t>Mobile evolution… in movies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063" y="3306763"/>
            <a:ext cx="6411912" cy="268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8" name="Fumetto 3 4"/>
          <p:cNvSpPr>
            <a:spLocks noChangeArrowheads="1"/>
          </p:cNvSpPr>
          <p:nvPr/>
        </p:nvSpPr>
        <p:spPr bwMode="auto">
          <a:xfrm>
            <a:off x="46038" y="1365250"/>
            <a:ext cx="4572000" cy="1898650"/>
          </a:xfrm>
          <a:prstGeom prst="wedgeEllipseCallout">
            <a:avLst>
              <a:gd name="adj1" fmla="val 31412"/>
              <a:gd name="adj2" fmla="val 57014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CA900"/>
              </a:buClr>
              <a:buChar char="–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it-IT" sz="2800" u="none">
                <a:latin typeface="Arial" charset="0"/>
              </a:rPr>
              <a:t>Hello Neo…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it-IT" sz="2800" u="none">
                <a:latin typeface="Arial" charset="0"/>
              </a:rPr>
              <a:t>Do you know who this is?</a:t>
            </a:r>
            <a:endParaRPr lang="it-IT" altLang="it-IT" sz="2800" u="none">
              <a:latin typeface="Arial" charset="0"/>
            </a:endParaRPr>
          </a:p>
        </p:txBody>
      </p:sp>
      <p:sp>
        <p:nvSpPr>
          <p:cNvPr id="16389" name="Rettangolo 5"/>
          <p:cNvSpPr>
            <a:spLocks noChangeArrowheads="1"/>
          </p:cNvSpPr>
          <p:nvPr/>
        </p:nvSpPr>
        <p:spPr bwMode="auto">
          <a:xfrm>
            <a:off x="5278438" y="4757738"/>
            <a:ext cx="3795712" cy="151606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CA900"/>
              </a:buClr>
              <a:buChar char="–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it-IT" sz="2800" u="none">
                <a:latin typeface="Arial" charset="0"/>
              </a:rPr>
              <a:t>The Matrix</a:t>
            </a:r>
            <a:r>
              <a:rPr lang="en-US" altLang="it-IT" sz="2800" b="0" u="none">
                <a:latin typeface="Arial" charset="0"/>
              </a:rPr>
              <a:t>, 1999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it-IT" sz="2800" b="0" u="none">
                <a:latin typeface="Arial" charset="0"/>
              </a:rPr>
              <a:t>Laurence Fishburne in Morpheus</a:t>
            </a:r>
            <a:endParaRPr lang="it-IT" altLang="it-IT" sz="2800" b="0" u="none">
              <a:latin typeface="Arial" charset="0"/>
            </a:endParaRPr>
          </a:p>
        </p:txBody>
      </p:sp>
      <p:sp>
        <p:nvSpPr>
          <p:cNvPr id="7" name="Segnaposto contenuto 10"/>
          <p:cNvSpPr>
            <a:spLocks noGrp="1"/>
          </p:cNvSpPr>
          <p:nvPr>
            <p:ph sz="half" idx="4294967295"/>
          </p:nvPr>
        </p:nvSpPr>
        <p:spPr>
          <a:xfrm>
            <a:off x="4648200" y="1333500"/>
            <a:ext cx="4316413" cy="4897438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 smtClean="0"/>
              <a:t>Nokia 8110</a:t>
            </a:r>
          </a:p>
          <a:p>
            <a:pPr marL="685800" lvl="1">
              <a:buFont typeface="Arial" pitchFamily="34" charset="0"/>
              <a:buChar char="•"/>
              <a:defRPr/>
            </a:pPr>
            <a:r>
              <a:rPr lang="en-US" dirty="0" smtClean="0"/>
              <a:t>Nickname “banana phone”</a:t>
            </a:r>
          </a:p>
          <a:p>
            <a:pPr marL="685800" lvl="1">
              <a:buFont typeface="Arial" pitchFamily="34" charset="0"/>
              <a:buChar char="•"/>
              <a:defRPr/>
            </a:pPr>
            <a:r>
              <a:rPr lang="en-US" dirty="0" smtClean="0"/>
              <a:t>145g, display monochrome, Smart SMS </a:t>
            </a:r>
          </a:p>
          <a:p>
            <a:pPr marL="685800" lvl="1">
              <a:buFont typeface="Arial" pitchFamily="34" charset="0"/>
              <a:buChar char="•"/>
              <a:defRPr/>
            </a:pPr>
            <a:r>
              <a:rPr lang="en-US" dirty="0" smtClean="0"/>
              <a:t>It </a:t>
            </a:r>
            <a:r>
              <a:rPr lang="en-US" dirty="0" err="1" smtClean="0"/>
              <a:t>costed</a:t>
            </a:r>
            <a:r>
              <a:rPr lang="en-US" dirty="0" smtClean="0"/>
              <a:t> 1000 </a:t>
            </a:r>
            <a:r>
              <a:rPr lang="en-US" dirty="0" err="1" smtClean="0"/>
              <a:t>eur</a:t>
            </a:r>
            <a:endParaRPr lang="en-US" dirty="0" smtClean="0"/>
          </a:p>
          <a:p>
            <a:pPr>
              <a:defRPr/>
            </a:pP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9859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mtClean="0"/>
              <a:t>Mobile evolution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" y="1598613"/>
            <a:ext cx="6227763" cy="422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431234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mtClean="0"/>
              <a:t>Mobile evolution</a:t>
            </a:r>
          </a:p>
        </p:txBody>
      </p:sp>
      <p:pic>
        <p:nvPicPr>
          <p:cNvPr id="18435" name="Picture 2" descr="http://assets3.thrillist.com/v1/image/969866/size/tmg-slideshow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1193800"/>
            <a:ext cx="6715125" cy="456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89133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mtClean="0"/>
              <a:t>Mobile evolution</a:t>
            </a:r>
          </a:p>
        </p:txBody>
      </p:sp>
      <p:pic>
        <p:nvPicPr>
          <p:cNvPr id="19459" name="Picture 2" descr="http://assets3.thrillist.com/v1/image/969935/size/tmg-slideshow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2106613"/>
            <a:ext cx="5675313" cy="340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15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546115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mtClean="0"/>
              <a:t>Mobile evolution… in movies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3" y="1643063"/>
            <a:ext cx="439102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3" y="3711575"/>
            <a:ext cx="519430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5" name="Rettangolo 5"/>
          <p:cNvSpPr>
            <a:spLocks noChangeArrowheads="1"/>
          </p:cNvSpPr>
          <p:nvPr/>
        </p:nvSpPr>
        <p:spPr bwMode="auto">
          <a:xfrm>
            <a:off x="4873625" y="4757738"/>
            <a:ext cx="3795713" cy="151606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CA900"/>
              </a:buClr>
              <a:buChar char="–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it-IT" sz="2800" u="none">
                <a:latin typeface="Arial" charset="0"/>
              </a:rPr>
              <a:t>Skyfall</a:t>
            </a:r>
            <a:r>
              <a:rPr lang="en-US" altLang="it-IT" sz="2800" b="0" u="none">
                <a:latin typeface="Arial" charset="0"/>
              </a:rPr>
              <a:t>, 2012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it-IT" sz="2800" b="0" u="none">
                <a:latin typeface="Arial" charset="0"/>
              </a:rPr>
              <a:t>Daniel Craig in James Bond</a:t>
            </a:r>
            <a:endParaRPr lang="it-IT" altLang="it-IT" sz="2800" b="0" u="none">
              <a:latin typeface="Arial" charset="0"/>
            </a:endParaRPr>
          </a:p>
        </p:txBody>
      </p:sp>
      <p:sp>
        <p:nvSpPr>
          <p:cNvPr id="6" name="Segnaposto contenuto 10"/>
          <p:cNvSpPr>
            <a:spLocks noGrp="1"/>
          </p:cNvSpPr>
          <p:nvPr>
            <p:ph sz="half" idx="4294967295"/>
          </p:nvPr>
        </p:nvSpPr>
        <p:spPr>
          <a:xfrm>
            <a:off x="5122863" y="1462088"/>
            <a:ext cx="4316412" cy="4897437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 smtClean="0"/>
              <a:t>Sony </a:t>
            </a:r>
            <a:r>
              <a:rPr lang="en-US" dirty="0" err="1" smtClean="0"/>
              <a:t>Xperia</a:t>
            </a:r>
            <a:r>
              <a:rPr lang="en-US" dirty="0" smtClean="0"/>
              <a:t> T</a:t>
            </a:r>
          </a:p>
          <a:p>
            <a:pPr marL="685800" lvl="1">
              <a:buFont typeface="Arial" pitchFamily="34" charset="0"/>
              <a:buChar char="•"/>
              <a:defRPr/>
            </a:pPr>
            <a:r>
              <a:rPr lang="en-US" dirty="0" smtClean="0"/>
              <a:t>Smartphone Android</a:t>
            </a:r>
          </a:p>
          <a:p>
            <a:pPr marL="685800" lvl="1">
              <a:buFont typeface="Arial" pitchFamily="34" charset="0"/>
              <a:buChar char="•"/>
              <a:defRPr/>
            </a:pPr>
            <a:r>
              <a:rPr lang="en-US" dirty="0" smtClean="0"/>
              <a:t>Display 4.6” 1280x720 </a:t>
            </a:r>
          </a:p>
          <a:p>
            <a:pPr marL="685800" lvl="1">
              <a:buFont typeface="Arial" pitchFamily="34" charset="0"/>
              <a:buChar char="•"/>
              <a:defRPr/>
            </a:pPr>
            <a:r>
              <a:rPr lang="en-US" dirty="0" smtClean="0"/>
              <a:t>It </a:t>
            </a:r>
            <a:r>
              <a:rPr lang="en-US" dirty="0" err="1" smtClean="0"/>
              <a:t>costed</a:t>
            </a:r>
            <a:r>
              <a:rPr lang="en-US" dirty="0" smtClean="0"/>
              <a:t> </a:t>
            </a:r>
            <a:r>
              <a:rPr lang="en-US" dirty="0"/>
              <a:t>6</a:t>
            </a:r>
            <a:r>
              <a:rPr lang="en-US" dirty="0" smtClean="0"/>
              <a:t>00 </a:t>
            </a:r>
            <a:r>
              <a:rPr lang="en-US" dirty="0" err="1" smtClean="0"/>
              <a:t>eur</a:t>
            </a:r>
            <a:endParaRPr lang="en-US" dirty="0" smtClean="0"/>
          </a:p>
          <a:p>
            <a:pPr marL="685800" lvl="1">
              <a:buFont typeface="Arial" pitchFamily="34" charset="0"/>
              <a:buChar char="•"/>
              <a:defRPr/>
            </a:pPr>
            <a:r>
              <a:rPr lang="en-US" dirty="0" smtClean="0"/>
              <a:t>13 </a:t>
            </a:r>
            <a:r>
              <a:rPr lang="en-US" dirty="0" err="1" smtClean="0"/>
              <a:t>Mpixel</a:t>
            </a:r>
            <a:r>
              <a:rPr lang="en-US" dirty="0" smtClean="0"/>
              <a:t> camera + position sensors</a:t>
            </a:r>
          </a:p>
          <a:p>
            <a:pPr>
              <a:defRPr/>
            </a:pP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16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00374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mtClean="0"/>
              <a:t>Mobile evolution… in movies</a:t>
            </a:r>
          </a:p>
        </p:txBody>
      </p:sp>
      <p:sp>
        <p:nvSpPr>
          <p:cNvPr id="21507" name="Rettangolo 5"/>
          <p:cNvSpPr>
            <a:spLocks noChangeArrowheads="1"/>
          </p:cNvSpPr>
          <p:nvPr/>
        </p:nvSpPr>
        <p:spPr bwMode="auto">
          <a:xfrm>
            <a:off x="4873625" y="4757738"/>
            <a:ext cx="3795713" cy="151606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CA900"/>
              </a:buClr>
              <a:buChar char="–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it-IT" sz="2800" u="none">
                <a:latin typeface="Arial" charset="0"/>
              </a:rPr>
              <a:t>Iron Man 3</a:t>
            </a:r>
            <a:r>
              <a:rPr lang="en-US" altLang="it-IT" sz="2800" b="0" u="none">
                <a:latin typeface="Arial" charset="0"/>
              </a:rPr>
              <a:t>, 2013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it-IT" sz="2800" b="0" u="none">
                <a:latin typeface="Arial" charset="0"/>
              </a:rPr>
              <a:t>Robert Downey Jr in Tony Stark</a:t>
            </a:r>
            <a:endParaRPr lang="it-IT" altLang="it-IT" sz="2800" b="0" u="none">
              <a:latin typeface="Arial" charset="0"/>
            </a:endParaRPr>
          </a:p>
        </p:txBody>
      </p:sp>
      <p:sp>
        <p:nvSpPr>
          <p:cNvPr id="6" name="Segnaposto contenuto 10"/>
          <p:cNvSpPr>
            <a:spLocks noGrp="1"/>
          </p:cNvSpPr>
          <p:nvPr>
            <p:ph sz="half" idx="4294967295"/>
          </p:nvPr>
        </p:nvSpPr>
        <p:spPr>
          <a:xfrm>
            <a:off x="395536" y="3933056"/>
            <a:ext cx="4316412" cy="4897437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 smtClean="0"/>
              <a:t>Future devices?</a:t>
            </a:r>
          </a:p>
          <a:p>
            <a:pPr marL="685800" lvl="1">
              <a:buFont typeface="Arial" pitchFamily="34" charset="0"/>
              <a:buChar char="•"/>
              <a:defRPr/>
            </a:pPr>
            <a:r>
              <a:rPr lang="en-US" dirty="0" smtClean="0"/>
              <a:t>Transparent and foldable high resolution screens</a:t>
            </a:r>
          </a:p>
          <a:p>
            <a:pPr marL="685800" lvl="1">
              <a:buFont typeface="Arial" pitchFamily="34" charset="0"/>
              <a:buChar char="•"/>
              <a:defRPr/>
            </a:pPr>
            <a:r>
              <a:rPr lang="en-US" dirty="0" smtClean="0"/>
              <a:t>Gesture interfaces</a:t>
            </a:r>
          </a:p>
          <a:p>
            <a:pPr marL="685800" lvl="1">
              <a:buFont typeface="Arial" pitchFamily="34" charset="0"/>
              <a:buChar char="•"/>
              <a:defRPr/>
            </a:pPr>
            <a:r>
              <a:rPr lang="en-US" dirty="0" smtClean="0"/>
              <a:t>Wearable / integrated to body</a:t>
            </a:r>
          </a:p>
          <a:p>
            <a:pPr marL="400050" lvl="1" indent="0">
              <a:buFontTx/>
              <a:buNone/>
              <a:defRPr/>
            </a:pPr>
            <a:endParaRPr lang="en-US" dirty="0" smtClean="0"/>
          </a:p>
          <a:p>
            <a:pPr marL="0" indent="0">
              <a:buFont typeface="Times" pitchFamily="18" charset="0"/>
              <a:buNone/>
              <a:defRPr/>
            </a:pPr>
            <a:endParaRPr lang="it-IT" dirty="0"/>
          </a:p>
        </p:txBody>
      </p:sp>
      <p:pic>
        <p:nvPicPr>
          <p:cNvPr id="21509" name="Immagin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76" y="1340768"/>
            <a:ext cx="6039380" cy="2514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68820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mtClean="0"/>
              <a:t>Mobile evolution</a:t>
            </a:r>
          </a:p>
        </p:txBody>
      </p:sp>
      <p:pic>
        <p:nvPicPr>
          <p:cNvPr id="22531" name="Picture 2" descr="http://1.bp.blogspot.com/-GMiKYl1m-Ys/UkHiizJPynI/AAAAAAAAF0c/7RQmNUuQV4U/s1600/A_Good_Day_Die_Hard_Movie_Phone_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1593850"/>
            <a:ext cx="4173538" cy="225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3944938"/>
            <a:ext cx="4203700" cy="227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18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995458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olo 1"/>
          <p:cNvSpPr>
            <a:spLocks noGrp="1"/>
          </p:cNvSpPr>
          <p:nvPr>
            <p:ph type="title"/>
          </p:nvPr>
        </p:nvSpPr>
        <p:spPr>
          <a:xfrm>
            <a:off x="179388" y="476250"/>
            <a:ext cx="8785225" cy="990600"/>
          </a:xfrm>
        </p:spPr>
        <p:txBody>
          <a:bodyPr/>
          <a:lstStyle/>
          <a:p>
            <a:r>
              <a:rPr lang="it-IT" altLang="it-IT" smtClean="0"/>
              <a:t>Mobile evolution... in games</a:t>
            </a:r>
          </a:p>
        </p:txBody>
      </p:sp>
      <p:sp>
        <p:nvSpPr>
          <p:cNvPr id="23555" name="Segnaposto testo 3"/>
          <p:cNvSpPr>
            <a:spLocks noGrp="1"/>
          </p:cNvSpPr>
          <p:nvPr>
            <p:ph type="body" sz="half" idx="1"/>
          </p:nvPr>
        </p:nvSpPr>
        <p:spPr>
          <a:xfrm>
            <a:off x="4427538" y="1316038"/>
            <a:ext cx="4316412" cy="4897437"/>
          </a:xfrm>
        </p:spPr>
        <p:txBody>
          <a:bodyPr/>
          <a:lstStyle/>
          <a:p>
            <a:r>
              <a:rPr lang="it-IT" altLang="it-IT" smtClean="0"/>
              <a:t>Nokia Snakes</a:t>
            </a:r>
          </a:p>
          <a:p>
            <a:pPr lvl="1"/>
            <a:r>
              <a:rPr lang="it-IT" altLang="it-IT" smtClean="0"/>
              <a:t>From 1997 </a:t>
            </a:r>
            <a:r>
              <a:rPr lang="en-US" altLang="it-IT" smtClean="0"/>
              <a:t>an estimated 350 Mdevices, making it one of the most widely distributed games ever created.</a:t>
            </a:r>
            <a:endParaRPr lang="it-IT" altLang="it-IT" smtClean="0"/>
          </a:p>
          <a:p>
            <a:pPr lvl="1"/>
            <a:r>
              <a:rPr lang="it-IT" altLang="it-IT" smtClean="0"/>
              <a:t>Installed on Nokia devices until 2007</a:t>
            </a:r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1724025"/>
            <a:ext cx="3179762" cy="273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163" y="3987800"/>
            <a:ext cx="3030537" cy="227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7239000" y="6526213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8356C1F-A9E6-4FDA-B31E-B496A0C4C00C}" type="slidenum">
              <a:rPr lang="it-IT" smtClean="0"/>
              <a:pPr>
                <a:defRPr/>
              </a:pPr>
              <a:t>19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5628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Outline</a:t>
            </a:r>
            <a:endParaRPr lang="it-IT" dirty="0"/>
          </a:p>
        </p:txBody>
      </p:sp>
      <p:sp>
        <p:nvSpPr>
          <p:cNvPr id="6147" name="Segnaposto contenuto 2"/>
          <p:cNvSpPr>
            <a:spLocks noGrp="1"/>
          </p:cNvSpPr>
          <p:nvPr>
            <p:ph idx="1"/>
          </p:nvPr>
        </p:nvSpPr>
        <p:spPr bwMode="auto">
          <a:xfrm>
            <a:off x="179388" y="3905250"/>
            <a:ext cx="8785225" cy="2476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000" dirty="0" smtClean="0"/>
              <a:t>Part 1: Evolution of the mobile graphics world</a:t>
            </a:r>
          </a:p>
          <a:p>
            <a:r>
              <a:rPr lang="en-US" altLang="en-US" sz="2000" dirty="0" smtClean="0"/>
              <a:t>Part 2</a:t>
            </a:r>
            <a:r>
              <a:rPr lang="en-US" altLang="en-US" sz="2000" dirty="0"/>
              <a:t>: Graphics development for mobile </a:t>
            </a:r>
            <a:r>
              <a:rPr lang="en-US" altLang="en-US" sz="2000" dirty="0" smtClean="0"/>
              <a:t>systems</a:t>
            </a:r>
          </a:p>
          <a:p>
            <a:r>
              <a:rPr lang="en-US" altLang="en-US" sz="2000" dirty="0" smtClean="0"/>
              <a:t>Part </a:t>
            </a:r>
            <a:r>
              <a:rPr lang="en-US" altLang="en-US" sz="2000" dirty="0"/>
              <a:t>3: </a:t>
            </a:r>
            <a:r>
              <a:rPr lang="en-US" altLang="en-US" sz="2000" dirty="0" smtClean="0"/>
              <a:t>Mobile graphics application trends </a:t>
            </a:r>
          </a:p>
          <a:p>
            <a:r>
              <a:rPr lang="en-US" altLang="en-US" sz="2000" dirty="0" smtClean="0"/>
              <a:t>Part 4: Mobile metric capture and reconstruction</a:t>
            </a:r>
          </a:p>
          <a:p>
            <a:r>
              <a:rPr lang="en-US" altLang="en-US" sz="2000" dirty="0" smtClean="0"/>
              <a:t>Part 5: Scalable mobile visualization</a:t>
            </a:r>
            <a:endParaRPr lang="en-US" altLang="en-US" sz="2000" dirty="0"/>
          </a:p>
          <a:p>
            <a:endParaRPr lang="it-IT" altLang="en-US" sz="200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5150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olo 1"/>
          <p:cNvSpPr>
            <a:spLocks noGrp="1"/>
          </p:cNvSpPr>
          <p:nvPr>
            <p:ph type="title"/>
          </p:nvPr>
        </p:nvSpPr>
        <p:spPr>
          <a:xfrm>
            <a:off x="179388" y="476250"/>
            <a:ext cx="8785225" cy="990600"/>
          </a:xfrm>
        </p:spPr>
        <p:txBody>
          <a:bodyPr/>
          <a:lstStyle/>
          <a:p>
            <a:r>
              <a:rPr lang="it-IT" altLang="it-IT" smtClean="0"/>
              <a:t>Mobile evolution… in games</a:t>
            </a:r>
          </a:p>
        </p:txBody>
      </p:sp>
      <p:sp>
        <p:nvSpPr>
          <p:cNvPr id="24579" name="Segnaposto testo 2"/>
          <p:cNvSpPr>
            <a:spLocks noGrp="1"/>
          </p:cNvSpPr>
          <p:nvPr>
            <p:ph type="body" sz="half" idx="1"/>
          </p:nvPr>
        </p:nvSpPr>
        <p:spPr>
          <a:xfrm>
            <a:off x="4484688" y="1438275"/>
            <a:ext cx="4316412" cy="4897438"/>
          </a:xfrm>
        </p:spPr>
        <p:txBody>
          <a:bodyPr/>
          <a:lstStyle/>
          <a:p>
            <a:r>
              <a:rPr lang="en-US" altLang="it-IT" smtClean="0"/>
              <a:t> Angry Birds (Rovio)</a:t>
            </a:r>
          </a:p>
          <a:p>
            <a:pPr lvl="1"/>
            <a:r>
              <a:rPr lang="en-US" altLang="it-IT" smtClean="0"/>
              <a:t>first released for Apple's iOS in December 2009</a:t>
            </a:r>
          </a:p>
          <a:p>
            <a:pPr lvl="1"/>
            <a:r>
              <a:rPr lang="en-US" altLang="it-IT" smtClean="0"/>
              <a:t>2 billion downloads across all platforms</a:t>
            </a:r>
          </a:p>
          <a:p>
            <a:pPr lvl="1"/>
            <a:r>
              <a:rPr lang="en-US" altLang="it-IT" smtClean="0"/>
              <a:t>widespread diffusion end popolarity</a:t>
            </a:r>
          </a:p>
          <a:p>
            <a:pPr lvl="1"/>
            <a:r>
              <a:rPr lang="en-US" altLang="it-IT" smtClean="0"/>
              <a:t>Adventure parks (Finland and Malaysia)</a:t>
            </a:r>
            <a:endParaRPr lang="it-IT" altLang="it-IT" smtClean="0"/>
          </a:p>
        </p:txBody>
      </p:sp>
      <p:pic>
        <p:nvPicPr>
          <p:cNvPr id="2458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800" y="3763963"/>
            <a:ext cx="3414713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1452563"/>
            <a:ext cx="4097338" cy="307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7239000" y="6526213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8356C1F-A9E6-4FDA-B31E-B496A0C4C00C}" type="slidenum">
              <a:rPr lang="it-IT" smtClean="0"/>
              <a:pPr>
                <a:defRPr/>
              </a:pPr>
              <a:t>20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1405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mtClean="0"/>
              <a:t>Mobile evolution… in games</a:t>
            </a:r>
          </a:p>
        </p:txBody>
      </p:sp>
      <p:sp>
        <p:nvSpPr>
          <p:cNvPr id="25603" name="Segnaposto contenuto 2"/>
          <p:cNvSpPr>
            <a:spLocks noGrp="1"/>
          </p:cNvSpPr>
          <p:nvPr>
            <p:ph idx="1"/>
          </p:nvPr>
        </p:nvSpPr>
        <p:spPr>
          <a:xfrm>
            <a:off x="179388" y="1484313"/>
            <a:ext cx="5173662" cy="4897437"/>
          </a:xfrm>
        </p:spPr>
        <p:txBody>
          <a:bodyPr/>
          <a:lstStyle/>
          <a:p>
            <a:r>
              <a:rPr lang="it-IT" altLang="it-IT" smtClean="0"/>
              <a:t>Unreal Engine (GDC &amp; Google I/O 2014)</a:t>
            </a:r>
          </a:p>
          <a:p>
            <a:pPr lvl="1"/>
            <a:r>
              <a:rPr lang="en-US" altLang="it-IT" smtClean="0"/>
              <a:t>running on an </a:t>
            </a:r>
            <a:r>
              <a:rPr lang="en-US" altLang="it-IT" smtClean="0">
                <a:hlinkClick r:id="rId2"/>
              </a:rPr>
              <a:t>Nvidia</a:t>
            </a:r>
            <a:r>
              <a:rPr lang="en-US" altLang="it-IT" smtClean="0"/>
              <a:t> Tegra K1 processor</a:t>
            </a:r>
          </a:p>
          <a:p>
            <a:pPr lvl="1"/>
            <a:r>
              <a:rPr lang="en-US" altLang="it-IT" smtClean="0"/>
              <a:t>will support Google Tango and Samsung Gear VR</a:t>
            </a:r>
          </a:p>
          <a:p>
            <a:pPr lvl="1"/>
            <a:r>
              <a:rPr lang="en-US" altLang="it-IT" smtClean="0"/>
              <a:t>easy porting of games</a:t>
            </a:r>
          </a:p>
          <a:p>
            <a:pPr lvl="1"/>
            <a:r>
              <a:rPr lang="en-US" altLang="it-IT" smtClean="0"/>
              <a:t>sophisticated 3d effects </a:t>
            </a:r>
            <a:endParaRPr lang="it-IT" altLang="it-IT" smtClean="0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138" y="1354138"/>
            <a:ext cx="2843212" cy="227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330575"/>
            <a:ext cx="3749675" cy="211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4386263"/>
            <a:ext cx="3321050" cy="194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21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3697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olo 1"/>
          <p:cNvSpPr>
            <a:spLocks noGrp="1"/>
          </p:cNvSpPr>
          <p:nvPr>
            <p:ph type="title"/>
          </p:nvPr>
        </p:nvSpPr>
        <p:spPr>
          <a:xfrm>
            <a:off x="179388" y="476250"/>
            <a:ext cx="8785225" cy="990600"/>
          </a:xfrm>
        </p:spPr>
        <p:txBody>
          <a:bodyPr/>
          <a:lstStyle/>
          <a:p>
            <a:r>
              <a:rPr lang="en-US" altLang="en-US" smtClean="0"/>
              <a:t>Mobile connectivity evolution</a:t>
            </a:r>
            <a:endParaRPr lang="it-IT" altLang="en-US" smtClean="0"/>
          </a:p>
        </p:txBody>
      </p:sp>
      <p:sp>
        <p:nvSpPr>
          <p:cNvPr id="26627" name="Segnaposto testo 3"/>
          <p:cNvSpPr>
            <a:spLocks noGrp="1"/>
          </p:cNvSpPr>
          <p:nvPr>
            <p:ph type="body" sz="half" idx="1"/>
          </p:nvPr>
        </p:nvSpPr>
        <p:spPr>
          <a:xfrm>
            <a:off x="179388" y="1484313"/>
            <a:ext cx="4316412" cy="4897437"/>
          </a:xfrm>
        </p:spPr>
        <p:txBody>
          <a:bodyPr/>
          <a:lstStyle/>
          <a:p>
            <a:r>
              <a:rPr lang="en-US" altLang="en-US" sz="2000" smtClean="0"/>
              <a:t>Bandwidth is doubling every 18 months</a:t>
            </a:r>
          </a:p>
          <a:p>
            <a:r>
              <a:rPr lang="en-US" altLang="en-US" sz="2000" smtClean="0"/>
              <a:t>Mobile internet users overcame desktop internet users</a:t>
            </a:r>
          </a:p>
          <a:p>
            <a:r>
              <a:rPr lang="en-US" altLang="en-US" sz="2000" smtClean="0"/>
              <a:t>2017 smartphone traffic expected at 2.7 GB per person per month</a:t>
            </a:r>
            <a:endParaRPr lang="it-IT" altLang="en-US" sz="2000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236663"/>
            <a:ext cx="3609975" cy="270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9" name="Picture 2" descr="http://www.alberon.co.uk/wp-content/uploads/2012/11/Mobile-Web-Usage-Growth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525" y="3868738"/>
            <a:ext cx="3890963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2" descr="http://www.reyamisocial.com/wp-content/uploads/2013/12/ChartOfTheDay_1651_Mobile_Internet_Subscriptions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513" y="4164013"/>
            <a:ext cx="2870200" cy="20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7239000" y="6526213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59403E3-F17E-448B-BF43-6D784E186811}" type="slidenum">
              <a:rPr lang="it-IT" smtClean="0"/>
              <a:pPr>
                <a:defRPr/>
              </a:pPr>
              <a:t>22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84362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Displays and User Interface</a:t>
            </a:r>
            <a:endParaRPr lang="it-IT" altLang="en-US" smtClean="0"/>
          </a:p>
        </p:txBody>
      </p:sp>
      <p:sp>
        <p:nvSpPr>
          <p:cNvPr id="2765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Before 2007 – old days</a:t>
            </a:r>
          </a:p>
          <a:p>
            <a:pPr lvl="1"/>
            <a:r>
              <a:rPr lang="en-US" altLang="en-US" smtClean="0"/>
              <a:t>PDA </a:t>
            </a:r>
            <a:r>
              <a:rPr lang="en-US" altLang="en-US" smtClean="0">
                <a:sym typeface="Wingdings" pitchFamily="2" charset="2"/>
              </a:rPr>
              <a:t></a:t>
            </a:r>
            <a:r>
              <a:rPr lang="en-US" altLang="en-US" smtClean="0"/>
              <a:t> Palm OS/ Windows Pocket / Windows CE </a:t>
            </a:r>
          </a:p>
          <a:p>
            <a:pPr lvl="1"/>
            <a:r>
              <a:rPr lang="en-US" altLang="en-US" smtClean="0"/>
              <a:t>Stylus interaction (touch screens at early stages)</a:t>
            </a:r>
          </a:p>
          <a:p>
            <a:r>
              <a:rPr lang="en-US" altLang="en-US" smtClean="0"/>
              <a:t>Touch era</a:t>
            </a:r>
          </a:p>
          <a:p>
            <a:pPr lvl="1"/>
            <a:r>
              <a:rPr lang="en-US" altLang="en-US" smtClean="0"/>
              <a:t>2007 – iOS /iPhone</a:t>
            </a:r>
          </a:p>
          <a:p>
            <a:pPr lvl="1"/>
            <a:r>
              <a:rPr lang="en-US" altLang="en-US" smtClean="0"/>
              <a:t>2008 – Android / HTC Dream or G1</a:t>
            </a:r>
          </a:p>
          <a:p>
            <a:pPr lvl="1"/>
            <a:r>
              <a:rPr lang="en-US" altLang="en-US" smtClean="0"/>
              <a:t>Touch-enabled devices (no stylus required)</a:t>
            </a:r>
          </a:p>
          <a:p>
            <a:r>
              <a:rPr lang="en-US" altLang="en-US" smtClean="0"/>
              <a:t>Nowadays</a:t>
            </a:r>
          </a:p>
          <a:p>
            <a:pPr lvl="1"/>
            <a:r>
              <a:rPr lang="en-US" altLang="en-US" smtClean="0">
                <a:sym typeface="Wingdings" pitchFamily="2" charset="2"/>
              </a:rPr>
              <a:t>Wearables  &lt;2”</a:t>
            </a:r>
            <a:endParaRPr lang="it-IT" altLang="en-US" smtClean="0">
              <a:sym typeface="Wingdings" pitchFamily="2" charset="2"/>
            </a:endParaRPr>
          </a:p>
          <a:p>
            <a:pPr lvl="1"/>
            <a:r>
              <a:rPr lang="en-US" altLang="en-US" smtClean="0"/>
              <a:t>Smartphones </a:t>
            </a:r>
            <a:r>
              <a:rPr lang="en-US" altLang="en-US" smtClean="0">
                <a:sym typeface="Wingdings" pitchFamily="2" charset="2"/>
              </a:rPr>
              <a:t> 3-6”</a:t>
            </a:r>
            <a:endParaRPr lang="en-US" altLang="en-US" smtClean="0"/>
          </a:p>
          <a:p>
            <a:pPr lvl="1"/>
            <a:r>
              <a:rPr lang="en-US" altLang="en-US" smtClean="0"/>
              <a:t>Tablets </a:t>
            </a:r>
            <a:r>
              <a:rPr lang="en-US" altLang="en-US" smtClean="0">
                <a:sym typeface="Wingdings" pitchFamily="2" charset="2"/>
              </a:rPr>
              <a:t> &gt;7-10”</a:t>
            </a:r>
          </a:p>
          <a:p>
            <a:pPr lvl="1"/>
            <a:r>
              <a:rPr lang="en-US" altLang="en-US" smtClean="0">
                <a:sym typeface="Wingdings" pitchFamily="2" charset="2"/>
              </a:rPr>
              <a:t>DLP projectors integrated</a:t>
            </a:r>
          </a:p>
        </p:txBody>
      </p:sp>
      <p:pic>
        <p:nvPicPr>
          <p:cNvPr id="27652" name="Picture 2" descr="HTC Dream Orange FR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875" y="3611563"/>
            <a:ext cx="1420813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4" descr="http://upload.wikimedia.org/wikipedia/commons/thumb/a/ae/AcerN10Wiki.jpg/220px-AcerN10Wik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063" y="866775"/>
            <a:ext cx="1731962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AutoShape 8" descr="data:image/jpeg;base64,/9j/4AAQSkZJRgABAQAAAQABAAD/2wCEAAkGBw8PEBQPEA8PEBQPFBAPDhYUEA8PFRAWFBUWFhQUFBQYHCogGBomHBYUITEhJSosLi4uFx8zODMsNygtLisBCgoKDg0OGhAQGCwkICQsLCwrNywsKywrLSssLCw3LDcsLS0vLDc0NzEsLCwuLDcwKywyKyssLDcrNywsLCwsNv/AABEIAKsBJgMBIgACEQEDEQH/xAAcAAABBAMBAAAAAAAAAAAAAAAABAYHCAEDBQL/xABaEAABAwICBAUOCQYKCAcAAAABAAIDBBEFIQYHEjETFEFRcSIyNDVUYXSBkZOxsrPRFiMzU3JzoaLBF1JVgpLSFSREYoOUo8LDxCVDY2RldaTTCEKE1OPw8f/EABoBAQEBAQEBAQAAAAAAAAAAAAABAgQDBQb/xAApEQEAAgEDAwMEAgMAAAAAAAAAARECAxJBBCExEyJhBaGx4RSRUXGB/9oADAMBAAIRAxEAPwCcUIQgEIXPx+uNPTSTDexvUfScdlv2kINeIY/TQO2HvJcN7WguLenkC2YbjNPUEtikBc0bTmm7XAc9jyd8Ji4XTXG04lxdcuJzLid5KSNbU02M0bmOvT1JMEzDua8RyPY9vMSAQe8FaS0qoWAsqKEmra+GAAyyMjBybtEAuPM0byehJtIsXjoaWarl62BjnkfnEda0d8mw8ar7pHpfVRbM9UXPqqpomjh2nxx00LvkzKGEOc5wzEdwA2xcCSgsAzHoHbm1B7/FakD7WIOOxD/V1J/9NP8AuqrB03xEm7Zo4weRlNTNHqXXtumeJd0/2NN+4tbWbWj/AIei+aqv6rP+6j+Hovmqr+qz/uqr40wxHun+xpv3FsbpfiPdP9jTfuJtNyzn8PRfNVX9Vn/dWufSJjW3bT1khy6ltPICfG4Afaq1jS3EO6P7Gm/cXsaWV/dH9jTfuJtLWL+E47irvMj3r1T6UQm/Cw1VOG2sZYHhp7+024A6bKuo0rr/AJ8eZp/3Fth0trQbufHJ3nQxDyOYA4eIhNpazlLVRytEkT2SNduc1wcD0ELcoG0a0pmpjx+Fz3QMeyPE4XvMjoQ/JsrXnOSM2Ni67mlpBJBBU7xPDmhzTcOAc084OYKkwsS9IQhRWCUlqK5rWkta6UgXDWbN3HmBcQ3ylc7EK0vkMY62PJ3853uC1GqsrSWVjF5O45/G+m/B62U2JvcSH08kYAFiXRO2u9Zrslz+Oo48lFuzx1v5rvIPejjrfzXeQe9cbjyOPJRbscdb+a/yD3rDq5oF9h5tzAX8Wa5HHkceSi3TGLxHdtk5ZbDr5pTHVMcbA2PMclwuPLJqNpKLOJC5mEVpeTG7NzBcH85vvH4hdNRQhCEAhCEAhCEAm9p72BJ9OD2zE4U3tPewJPpwe2Ygi/ENPYqKobSGnkfbg9pwe0AbYvkOXJSHXRAz0rrbp4iPNkeglR/X6BwVlQ2rdPKw/F7TWhhB2BbIndkpFrB8bT/XxeoVpmDpQhCy0YOuF4fSwUpPZVXTNcOdjHhzvt2VAGsucvxes/mTuhb3mwgRNHkYFPutmE2opbizKuNhHLd5BB+4fKq+6wu21d4XU+0cqnLgtK3RuScArY0rUSkwWMXSbh/+2pvPMXJjct7SqyXyURaC7hIHW5GytcT0ALUFqatgRWwL2CtYXoIHZq/bty1UBzbNQ1O0OfYdG5p8WflU56vJ3SYVRvcbuNPEHHn2Rb8FBmrY/wAbm8BrP7im7Vkf9EUX1DPxWclg50IQstGtRdUHPO9znuPjcSo/1pYdXTiHirZJGMMnDMjk4NxJ2dh28XAs4d6/kkHDvkz0u9JSObetQy52CMmZTQsndtStjY2Y3vdwGefL0pbdYQgzco2isLKqM3RdYQoo2kqpDmkiVUXXIFUMwjqoQcuFL4h3zsOf/cKcqbElOX1VMQQODkfIe+OBkbb732JzqSsBCEKKEIQgEIQgE3tPewJPpwe2YnCm9p72BJ9OD2zEEX6eYjNT0tM6GR0ZdUxNcWm1xsvOye9cBSRVn42n+vi9RRTrUvxGmtv41HbzcilWr+Vpvr4vUWkg6kIQsqj3W5MQKGPkdVMeelpaB65UH6a1DY8UrC8SFvHKy4Y8Rl3xnK6xU6a2ILihkv1tZHHbn287/c+1QDrDzxOsH++1ntFeE5InYxFnaGQdds/HvNiTlfvAZJNJijjG1rdprhfbdtuO1zZE2U0YPq7wmaMOMETRYAOlqqlrpDmL2a+28O5txTI1o6N0dCIuLxCJxJDtmWSVkjS27XgvJPJ3liNSJeWOvhlVcmW3EJvnX+VdOmxcBoDmyOdskE8K4dVckO2eiw8Sf1LoZQwUsU1Xh7gHtjPCurBGJC5u0MuFGe82A3DvLmawNEoaSlZUw0UlM0vY3bNQJmvDw4gde7KwBBC1GfeqdeXTTEXux/s2qjFA5oEbXxuB6p3CuftC1rWO7PNaRWy/OO8qkrRXRTBjh0VXVxueXMa6V3DVDDtOz2Q1jgLC4G7pWrTfRfC4aA1VJGWG7DGeGnfe7gHNc17jznv5LMdRpzq+lfu/V1/uu7m77N9dvH3r8o9FZJ847ypbQYm1jmmVj5mja2m8K6PavbZzG62adOD4fhEOFwVNVRy1lTVySxwxtqJ4Notc4AdQ4BrQACSQTmtnFcFq6CsfDQyUVVRxmXZ41UTjK9i0udZzTYg3aCPtXqrToTUtkqpntaWNNJiGy0uLy0Wgy2jv5fKpk1Y9p6L6hn4qEtW/y8ngmIeiBTZqw7T0X1DPxUlYOhCELLRsYd8mel3pKRTb0tw35M9LvSUhm3rTLwsIQiMhbGMGyXE25GjnPuSinZExnCzPYxueb3NY0Ad85Ju4pp3gtPe0/Duzyga6UftmzPtRXXWFqpKoTRsmawsErWyNa4glocAQDbK+fItpQCU0XXJKlVF1yBRNIW1VNY22pHNd3xwUht9gTnTbMO3VQG9thz39Pxb22+99icikrAQhCihCEIBCEIBN7T3sCT6cHtmJwpvae9gyfTg9sxBEGta/EafZ38ajt08HIpUqvlab66H1CmFplgk9bSwRwBpdHURyO2nBvU7Lmkjo2gn7WZS0w/28Q+4VpmDsQhCy0YWtabKhitm+sjeDzbAII++PIq/6wj/pOs8NrPaKfNbEbtrD3gdS2qDXHmLtktH3XeRQFrD7Z1vhlZ7RXhOUm4Np1Rwwhm3Sy2zYZb3jDsy23Tcpj6yMchqwwslZI7aJIYOpY0AgAc2Z9K5tBovirW7UUEgDw0nJpuN4uD0rlYzg1VSkOqInM4Qkgm2Z5dy58cIuPc5sOijCYm59vhNVbpXQVFBR8DXU8c9M1lg+c0zoyYHQyDON4PXEEEbiSDey4WsfH6D+BKXDqesjqpYTTMcY9oi0MTmucb7hciw35poYbovjL4WPiiAY9oLLup2ktO7J2Y38qQ6S4HiNOxj6yOzb7DCDE4AkXsdjvDl5l07Moi6e8amEzUTCQcAxfDn4ZFDLV0zQ2INnhkBa9z27s/ELEJPpnjFDxF1NBPTSAFggEUheeuaTduz1OQdck82++TVwDQ7GpacT00BEMt3tLpIWBwGW1Z53Zb1p0g0YxSCLjFVEODjIa5zZKeTY2zYbQjNxc5XK8scNP1fUr3fqv7prZl6ey523f3v893aoKmiqMPghmqWwSUr5HMJy2S9zju5QQR5EqmrqSOnq3ccZUT1cXBEtsMgLNaGjcOcpu6O4Fic8XC0sd2OJAJdC3aIuDYPz5xdKsY0fxSKJ0lRH8XHZzyHQO2bZXIbnbNdFS8t2P+XW1Z5zv8ExD0QKbtWPaei+oZ+Kg/Vgfj3+C1/+XU4asu1FF9Qz8ViXpBzoQhZaNfDfkz0u9JSKfeluG/Jnpd6Skc+9aZakIQiId1v0MsVU2o6p0U7QG3JcGSMFnNHILix8qj81RVmq+hhqGGKaNkrHWJa8BwuNx6e+kUmjOHuYIzRUxYzNo4Jgt4wLorkar6qplw9hqAAGng6c5hz425Au+0A8oCdq8xsa0BrQGhoAaAAAANwAG4L0gwlVFvSVKqLegVmfYqoBa/COfH0fFvdf7v2pyJrzRl1XS2F9mRznd4cDIL+UhOhSVgIQhRQhCEAhCEAm9p72C/6cHtWJwpvae9gv+nB7ViBvUXWjxLq4h8vS+ERezcuVQ9aPEuniPy9L4RF7Ny0zB3oQhZaMfWv8hSeGw+pIq86w+2dZ4ZV+0VitZ7bxUY566H1JFXXWH2zrfDKz2ivCcpigrqiL4vZA2Q22ZFwQCD5LJi61pJJKeCSQWvLI1m/OzBf0rkUGnlZHGGiraNoh77093F4bYEuvmMh7lxtJ8emrHfGTCUFzpTsx8ENt1gXFvPYDdkvHHDLs12uZtKeFzfERA8IbMjJIyB6kdTbo5e+uDrIn26PrXNvLHcX6kWDut9x3WTdw3TSpZE1pmhBjAY0Optu7QMiSDYnk3Ln6RaST1TRE6SN7AeE6iLgruzAvfPd4s19nU63Ty0pxiJun5/Q+ma2HURqTtqJv5Thoi5rsNo4HmUNmpWtLg4AA2tsgb7535sly9YWFMgwmrcJXvc4Qt3NYLcMw2sN/So30e09rKeFsHDxNbC3ZhL6cym1+tuCCAMv/AKFo0n04rauI0z5o3RO2XP2IjHtbJuAb52uAV8XS0tm6I8TNv0WWe6viD31YVZZTxB1w0h4a4AnZO2eTypfrCqy6nlDCXARSB7iC29x396jTR3Seami4MTxsDHXjDoHS78z1QOWa245pbPPE6Ph43iSzH7MDozs9JJy5F17NH146i8t0Y7a48U+VOl1WydH27Zz3c3V27Oq9/wAdJ4LXf5dTrqw7T0X1DPxUE6pc53j/AHau/wABTtqv7T0P1DPxXnL6MHQhCFFNfDfkz0u9JSObeluHfJnpd6Skc+9aZaUIQiBAQsqgQhCisJVRb0mSmj3oF8PZMX6/qFOBcCHsmL9f1Su+pKwEIQooQhCAQhCATe097Bf9OD2rE4U3tPewX/Tg9qxA3aHrR4l1MR7IpPCIvZuXLoutHiXSxHsik8Ij9k5aZg8UIQstGfrIF20Xh0Ps5VXLWD2zrPDKv2isdrG62i8Oh9nKq4awu2dZ4ZWe0V4RIeAataKeJkspZE2YhsN3SXk5bhxOySQHGw5BycjN1kaLxYa9sbQ0OJyLXOtIyx6rZcSRYgj35J0aEa0KSnoW0VfTOlENmxkRxyse1ttkOa4izgMuW9huTH080mGJ1PCsiEMUbRFBGA0bLbkkkNyBJO7kFhna6ilTcIphTOkvGJGua0NcHOuMrlxvv3nK3JlypPpLhdPEy8Ja6wY64BBBJsQc7EHf4t5XRjxClMGwRAS9zJNpzmsdbK7TfMc3/wCrGnGL0c7BxeOKM7LGEMDBtWN7kMysLWv31icpjKIpuMY2zNl2AaA1E9NFM3D+FErBIHmoibtB242Mgt5Fo0q0GqKWlfUPoOAbHsXeKiJ9tpwbYtEhJ38ykbQLTjC4sPpopayKJ8UTIpGv2gQ5tweTckmtPTTDajDJaeCrjmklMQY1m0T1L2uJOWQsCuPHV1Z1Krn5amYo1dB9G8Lko2zVce092057nSyMa0bbmtaA05nLvlKdLtF8JbSSSU0ew9jS+NzZZHAkDa2XNfmLjnA3riaP4lTcTj/jPAz0+0A15DY5M3EC/IbHfmL8y24nX0rqSaSSqY6eVha1kbg8XzaNo73GxOeVufkXe8Rqf7Jf4PW+iBTxqv7T0P1DPxUDaoOyZPBq30QKedV/aeh+oZ+KodCEIUU2MP6w/Sd6Skc+9K6DrD9J/pKRzb1plrWFlYVQIQsoBCEKKEpot6TJTRb0HQg7Ji/X9Urvpvwdkxfr+qU4FJWAhCFFCEIQCEIQCb2nvYL/AKdP7ZicKb2nvYL/AKdP7ZiBu0XWjxLpYh2RSeER+ycuZR9aPEuliHZFJ4RH7Ny0zB5IQhZaNDWL1tF4dD7OVVv1h9s6zwys9orJawd1D4dD7OVVt1hdsqzwys9orwnLiQV0sY2WusOhp9IWqaZz3FzjcuzJyzWtCiljMTmaAA/IWt1LOQWHIvFTXSyCz3bQGYyaPQEmQgUU1ZJFfYcW7Vtrcb23b15qal8hu920QLbgPQtKEDr0a0Xxaph4aki+Ke4jaMkDNotyNts3y3XW3HtEcZhgdLUwjgo+reWvp3lvJchhvbNPjVZXyCjjYR1DH788mue8vdbvHZ8q6esfEHcVqWx5scHsYc+qZY3PoF+levpPX0pqzF1QdkyeDVnohU9ar+09D9QxQLqf7Kk8Gq/8FT1qv7T0X1DPxXm8ToQhCimvh/WH6T/WKRzb0sw/rD9J/pKRzb1plrWFlCAQhCAWUIQeUqo96TJTR70C+DsqL9f1CnAm/B2VF+v6hTgUlYCEIUUIQhAIQhAJvae9gv8Ap0/tmJwpvae9gyfTp/bMQNyj60eJdLEOyaTwiP2blzaTrR4l0a/smk8Ii9m5aZg80IQstGnp+ewe/XQj7kirfp/E52JVuy1zrVlXewJ/1isfrB/kPh9P6kiiJkYdiGJ3F7V0/rOVRFnFZPm3/suRxWX5t/7DlYJlJTCAT8BCW7fA7yXFwbtXtdc+sbA63BxNYRe9uXxLyx1cZmnNj1enllGMeZQbxSX5uT9h3uWeKS/NSfsO9ysRguFNqGXjgpzsksJe8tJcACUkxikZE8RGKJri0SAscXAtNxy79y7Z6aYvvHZ549dhlMe2amaia7IC4pL83J+w73LHFJfm5P2He5T3RNhcA3gGOsQHuO1z2PusFoqnQubYQNYT1rgCL9HON6s9LlEXceL/AOJj9Q08stsRPmvHa0XaOY/W0jeDYSxouWbUDpLE791jZbdINJa2pj4Nz+ED8n2p3xkDLK5vvUzaP4bRvjHCQNkedtx3k5XsAAeZesdwmiZC4tp2xu2S5h6prgQSNxPeXzp63CJ23zT7EaOttv4+yLNUEZFY8OBH8Wq94I+ZU8ar+09F9Qz8VFOjbA3FnAC38QqT95qlbVh2nofqGfiuiXKdCELCimvh/wAmel3pKSS70qw75M9LvSUmm3rTLWsLKEGFlCEAhZQgwlFJvSdKKTegXQdlRfr+oU4U3YOyov1/UKcSkrAQsIUVlCwsoBCFhBlNvWHK1mHyOe4NaH09ySAB8czeeRORMfXV2jqv6D20aDkUOJ05aLVEB3bpYz+K689THJUUro3seBURglrg4A8G7K45cwqs0vXjpU36qvkof+Y/5di0ym9YWULLRn6xXgcQHPiFOB+zIo1wmn26/Fe9XS+s9SFrPNv4OP8AxGm9V6hXGNKHUGJYixsYfwlZO49URaz3DkVQ+qGR8O03gTIxxBkjfE97HFu45biOcFbYoeFlfJwIhDtzWsMbW95oKj1usp4/kzD+u+/pWfylydzN/bevLHSjGbuXFp9Dp6cxMX28JVpninYWQSuAf1cjX0z5QH5X6oNtbIJJI+Wol4SQG4bsk7BYMibZEDnKjdus6QfyVh6XvWfyoSdys/beu3+TlUxUd/jufwMIyjKJntN1fY/mxPikJaJMyRcNkd1JN3Btt192WfQgQGRzLtd1IIN2uYByC1xbdbcmD+U+TuVh/pHrB1mydzMH9I9bnrMpxqo8U84+m4RnGe7LtN1fb8JUw+WOE9Xwm57epY93XAjIgfYjEaiKYANEmTdkXje0DqicriwAvuUU/lLf3Mw9L3Ly7WS8/wAmaOh7l8WegwnLdunzfD7kdXnEV8UeOHx7GMOH/Dag/eUl6rnA4NRW+YaPISCoW0Hxw1uISylmwWUFUy1yd1j+KmbVP2lovqv77l3y5DsQhCio/wAN0nw+z2ccpw5j3te10jWFpDjcEOstcukNDfsyl8/F71BdV2TV+EVHtHJt1PXHpWmVlPhDQ920vn4vej4Q0PdtL5+L3qsyEtaWZ+END3bS+fi96PhDQ920vn4veqzLKFLM/CKg7tpfPxe9Y+EVB3bS+fi96rNZCllLM/CGh7tpfPxe9b6XSGhB7MpfPxe9VfS3CuvCotBhmP0c1dFDDUwyyWkOyx4ebBjrnJPRVx1Q9vovqqj1CrHKSQEIQooQhCDKEIQCY+uvtHVf0Hto0+Ez9btMZcFq2tzLWMk8UcjHn7AUgVQp+uHSpv1Un4uH/mF/+nYoPiycOkKYNWFeGyUkHLLXOIHebTAk+UAeNajwzPlYBYQhZaMTWu7Zbh7jkBiNKT3uuVeNYHbWu8KqfaOVi9cmHPnwqR8YJdSujqhbfZhs8joaXHxKu+nLTJUitbnHXsZUNcLkcJshtQ0n84Sh+XMWnlV4Tk3EIQooW+ngDg5znbIba5sXZndkFoTswajopmXbMyFzgBJHI5oFxyt2946CgbFRDsOte+TXA7rhwBGXjWpOHSCGkiFmSCeV1hdpBZG0Zb25XsLWTeQCEIQPbVO8Nqqgk2AoawnyNVgNVHaWi+q/vOVcdGo3QUtRU2O1UhtBSjllcXsklLe81rGtPflarSaJYaaShpqY74YY2O+lbqvturwnLrIQhRVRa4/xqr8IqPaOTcn649Kd+sfDH0OLVURBDZZHVEXfZMS8W7wJc39VNV9O45rSEyyt3FncyOLO5kGlC3cWdzI4u7mQaULdxZ3MjizuZBoSzDT1a1cWdzLZHGWZoJG1Om+OxfU1HqKyCr//AOHvCny101aQdiCIwg23vlINge81pv8ASCsApJAQhCihCEIMoQhALVUwNlY6N7Q5kjXMeDuc1wsQfEVtQgrJplqjxGkncaSF9XA4kxOjs57ByNezfcc4yPeT51PaB1EEgra6ndFJGSKYSOaS0FoDnNjHWuOYuTuG7O6mFCtgQhZUHl7A4FpAIIIIOYIO8EKJMc1WPhMgogyemlcZHUsoD2xuORMR2mlhtltNcDawINlLiEFepdW0d88Orm84Y+Vw8V43ekrw3VvCf5BiXllH+ArErCor8NVjO4a7z3/wrP5K4+4q7zx/7KsAhQQB+SuPuKu86f8AsrDtVkQFzR13ilcfsECsAhBXr8msHceIf9R/7dbodWbAfi8PqJHcnDOn2B0t2Yr/ALQU/oVRHOimrgMnjrK0h76cWpYgGNig5QGxs6loBJNhtZ5lxKkZZWFFCEIQNDWHoHBjMQDncFPFfgJQNq197Hj/AMzT9nIoTxDVljlK4tFJxlovsvhex4I+iSHDyKzaFbFVDodjP6Lq/NrHwNxn9GVfmyrWIS0pVT4G4z+jKvzaPgZjP6LqvNq1ayllKp/A3Gf0ZV+bWPgdjP6Lq/NlWsQllKqt0Nxn9F1Xm7Lt4JqixaseOMtZRRX6ovc177fzWNJz6SFY9CWU5Oi+j1PhtMykp2kMZcknN0jj1z3nlJ9w5F1kIUUIQhAIQh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CA900"/>
              </a:buClr>
              <a:buChar char="–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it-IT" altLang="en-US" sz="1800" b="0">
              <a:latin typeface="Arial" charset="0"/>
            </a:endParaRPr>
          </a:p>
        </p:txBody>
      </p:sp>
      <p:sp>
        <p:nvSpPr>
          <p:cNvPr id="27655" name="AutoShape 10" descr="data:image/jpeg;base64,/9j/4AAQSkZJRgABAQAAAQABAAD/2wCEAAkGBw8PEBQPEA8PEBQPFBAPDhYUEA8PFRAWFBUWFhQUFBQYHCogGBomHBYUITEhJSosLi4uFx8zODMsNygtLisBCgoKDg0OGhAQGCwkICQsLCwrNywsKywrLSssLCw3LDcsLS0vLDc0NzEsLCwuLDcwKywyKyssLDcrNywsLCwsNv/AABEIAKsBJgMBIgACEQEDEQH/xAAcAAABBAMBAAAAAAAAAAAAAAAABAYHCAEDBQL/xABaEAABAwICBAUOCQYKCAcAAAABAAIDBBEFIQYHEjETFEFRcSIyNDVUYXSBkZOxsrPRFiMzU3JzoaLBF1JVgpLSFSREYoOUo8LDxCVDY2RldaTTCEKE1OPw8f/EABoBAQEBAQEBAQAAAAAAAAAAAAABAgQDBQb/xAApEQEAAgEDAwMEAgMAAAAAAAAAARECAxJBBCExEyJhBaGx4RSRUXGB/9oADAMBAAIRAxEAPwCcUIQgEIXPx+uNPTSTDexvUfScdlv2kINeIY/TQO2HvJcN7WguLenkC2YbjNPUEtikBc0bTmm7XAc9jyd8Ji4XTXG04lxdcuJzLid5KSNbU02M0bmOvT1JMEzDua8RyPY9vMSAQe8FaS0qoWAsqKEmra+GAAyyMjBybtEAuPM0byehJtIsXjoaWarl62BjnkfnEda0d8mw8ar7pHpfVRbM9UXPqqpomjh2nxx00LvkzKGEOc5wzEdwA2xcCSgsAzHoHbm1B7/FakD7WIOOxD/V1J/9NP8AuqrB03xEm7Zo4weRlNTNHqXXtumeJd0/2NN+4tbWbWj/AIei+aqv6rP+6j+Hovmqr+qz/uqr40wxHun+xpv3FsbpfiPdP9jTfuJtNyzn8PRfNVX9Vn/dWufSJjW3bT1khy6ltPICfG4Afaq1jS3EO6P7Gm/cXsaWV/dH9jTfuJtLWL+E47irvMj3r1T6UQm/Cw1VOG2sZYHhp7+024A6bKuo0rr/AJ8eZp/3Fth0trQbufHJ3nQxDyOYA4eIhNpazlLVRytEkT2SNduc1wcD0ELcoG0a0pmpjx+Fz3QMeyPE4XvMjoQ/JsrXnOSM2Ni67mlpBJBBU7xPDmhzTcOAc084OYKkwsS9IQhRWCUlqK5rWkta6UgXDWbN3HmBcQ3ylc7EK0vkMY62PJ3853uC1GqsrSWVjF5O45/G+m/B62U2JvcSH08kYAFiXRO2u9Zrslz+Oo48lFuzx1v5rvIPejjrfzXeQe9cbjyOPJRbscdb+a/yD3rDq5oF9h5tzAX8Wa5HHkceSi3TGLxHdtk5ZbDr5pTHVMcbA2PMclwuPLJqNpKLOJC5mEVpeTG7NzBcH85vvH4hdNRQhCEAhCEAhCEAm9p72BJ9OD2zE4U3tPewJPpwe2Ygi/ENPYqKobSGnkfbg9pwe0AbYvkOXJSHXRAz0rrbp4iPNkeglR/X6BwVlQ2rdPKw/F7TWhhB2BbIndkpFrB8bT/XxeoVpmDpQhCy0YOuF4fSwUpPZVXTNcOdjHhzvt2VAGsucvxes/mTuhb3mwgRNHkYFPutmE2opbizKuNhHLd5BB+4fKq+6wu21d4XU+0cqnLgtK3RuScArY0rUSkwWMXSbh/+2pvPMXJjct7SqyXyURaC7hIHW5GytcT0ALUFqatgRWwL2CtYXoIHZq/bty1UBzbNQ1O0OfYdG5p8WflU56vJ3SYVRvcbuNPEHHn2Rb8FBmrY/wAbm8BrP7im7Vkf9EUX1DPxWclg50IQstGtRdUHPO9znuPjcSo/1pYdXTiHirZJGMMnDMjk4NxJ2dh28XAs4d6/kkHDvkz0u9JSObetQy52CMmZTQsndtStjY2Y3vdwGefL0pbdYQgzco2isLKqM3RdYQoo2kqpDmkiVUXXIFUMwjqoQcuFL4h3zsOf/cKcqbElOX1VMQQODkfIe+OBkbb732JzqSsBCEKKEIQgEIQgE3tPewJPpwe2YnCm9p72BJ9OD2zEEX6eYjNT0tM6GR0ZdUxNcWm1xsvOye9cBSRVn42n+vi9RRTrUvxGmtv41HbzcilWr+Vpvr4vUWkg6kIQsqj3W5MQKGPkdVMeelpaB65UH6a1DY8UrC8SFvHKy4Y8Rl3xnK6xU6a2ILihkv1tZHHbn287/c+1QDrDzxOsH++1ntFeE5InYxFnaGQdds/HvNiTlfvAZJNJijjG1rdprhfbdtuO1zZE2U0YPq7wmaMOMETRYAOlqqlrpDmL2a+28O5txTI1o6N0dCIuLxCJxJDtmWSVkjS27XgvJPJ3liNSJeWOvhlVcmW3EJvnX+VdOmxcBoDmyOdskE8K4dVckO2eiw8Sf1LoZQwUsU1Xh7gHtjPCurBGJC5u0MuFGe82A3DvLmawNEoaSlZUw0UlM0vY3bNQJmvDw4gde7KwBBC1GfeqdeXTTEXux/s2qjFA5oEbXxuB6p3CuftC1rWO7PNaRWy/OO8qkrRXRTBjh0VXVxueXMa6V3DVDDtOz2Q1jgLC4G7pWrTfRfC4aA1VJGWG7DGeGnfe7gHNc17jznv5LMdRpzq+lfu/V1/uu7m77N9dvH3r8o9FZJ847ypbQYm1jmmVj5mja2m8K6PavbZzG62adOD4fhEOFwVNVRy1lTVySxwxtqJ4Notc4AdQ4BrQACSQTmtnFcFq6CsfDQyUVVRxmXZ41UTjK9i0udZzTYg3aCPtXqrToTUtkqpntaWNNJiGy0uLy0Wgy2jv5fKpk1Y9p6L6hn4qEtW/y8ngmIeiBTZqw7T0X1DPxUlYOhCELLRsYd8mel3pKRTb0tw35M9LvSUhm3rTLwsIQiMhbGMGyXE25GjnPuSinZExnCzPYxueb3NY0Ad85Ju4pp3gtPe0/Duzyga6UftmzPtRXXWFqpKoTRsmawsErWyNa4glocAQDbK+fItpQCU0XXJKlVF1yBRNIW1VNY22pHNd3xwUht9gTnTbMO3VQG9thz39Pxb22+99icikrAQhCihCEIBCEIBN7T3sCT6cHtmJwpvae9gyfTg9sxBEGta/EafZ38ajt08HIpUqvlab66H1CmFplgk9bSwRwBpdHURyO2nBvU7Lmkjo2gn7WZS0w/28Q+4VpmDsQhCy0YWtabKhitm+sjeDzbAII++PIq/6wj/pOs8NrPaKfNbEbtrD3gdS2qDXHmLtktH3XeRQFrD7Z1vhlZ7RXhOUm4Np1Rwwhm3Sy2zYZb3jDsy23Tcpj6yMchqwwslZI7aJIYOpY0AgAc2Z9K5tBovirW7UUEgDw0nJpuN4uD0rlYzg1VSkOqInM4Qkgm2Z5dy58cIuPc5sOijCYm59vhNVbpXQVFBR8DXU8c9M1lg+c0zoyYHQyDON4PXEEEbiSDey4WsfH6D+BKXDqesjqpYTTMcY9oi0MTmucb7hciw35poYbovjL4WPiiAY9oLLup2ktO7J2Y38qQ6S4HiNOxj6yOzb7DCDE4AkXsdjvDl5l07Moi6e8amEzUTCQcAxfDn4ZFDLV0zQ2INnhkBa9z27s/ELEJPpnjFDxF1NBPTSAFggEUheeuaTduz1OQdck82++TVwDQ7GpacT00BEMt3tLpIWBwGW1Z53Zb1p0g0YxSCLjFVEODjIa5zZKeTY2zYbQjNxc5XK8scNP1fUr3fqv7prZl6ey523f3v893aoKmiqMPghmqWwSUr5HMJy2S9zju5QQR5EqmrqSOnq3ccZUT1cXBEtsMgLNaGjcOcpu6O4Fic8XC0sd2OJAJdC3aIuDYPz5xdKsY0fxSKJ0lRH8XHZzyHQO2bZXIbnbNdFS8t2P+XW1Z5zv8ExD0QKbtWPaei+oZ+Kg/Vgfj3+C1/+XU4asu1FF9Qz8ViXpBzoQhZaNfDfkz0u9JSKfeluG/Jnpd6Skc+9aZakIQiId1v0MsVU2o6p0U7QG3JcGSMFnNHILix8qj81RVmq+hhqGGKaNkrHWJa8BwuNx6e+kUmjOHuYIzRUxYzNo4Jgt4wLorkar6qplw9hqAAGng6c5hz425Au+0A8oCdq8xsa0BrQGhoAaAAAANwAG4L0gwlVFvSVKqLegVmfYqoBa/COfH0fFvdf7v2pyJrzRl1XS2F9mRznd4cDIL+UhOhSVgIQhRQhCEAhCEAm9p72C/6cHtWJwpvae9gv+nB7ViBvUXWjxLq4h8vS+ERezcuVQ9aPEuniPy9L4RF7Ny0zB3oQhZaMfWv8hSeGw+pIq86w+2dZ4ZV+0VitZ7bxUY566H1JFXXWH2zrfDKz2ivCcpigrqiL4vZA2Q22ZFwQCD5LJi61pJJKeCSQWvLI1m/OzBf0rkUGnlZHGGiraNoh77093F4bYEuvmMh7lxtJ8emrHfGTCUFzpTsx8ENt1gXFvPYDdkvHHDLs12uZtKeFzfERA8IbMjJIyB6kdTbo5e+uDrIn26PrXNvLHcX6kWDut9x3WTdw3TSpZE1pmhBjAY0Optu7QMiSDYnk3Ln6RaST1TRE6SN7AeE6iLgruzAvfPd4s19nU63Ty0pxiJun5/Q+ma2HURqTtqJv5Thoi5rsNo4HmUNmpWtLg4AA2tsgb7535sly9YWFMgwmrcJXvc4Qt3NYLcMw2sN/So30e09rKeFsHDxNbC3ZhL6cym1+tuCCAMv/AKFo0n04rauI0z5o3RO2XP2IjHtbJuAb52uAV8XS0tm6I8TNv0WWe6viD31YVZZTxB1w0h4a4AnZO2eTypfrCqy6nlDCXARSB7iC29x396jTR3Seami4MTxsDHXjDoHS78z1QOWa245pbPPE6Ph43iSzH7MDozs9JJy5F17NH146i8t0Y7a48U+VOl1WydH27Zz3c3V27Oq9/wAdJ4LXf5dTrqw7T0X1DPxUE6pc53j/AHau/wABTtqv7T0P1DPxXnL6MHQhCFFNfDfkz0u9JSObeluHfJnpd6Skc+9aZaUIQiBAQsqgQhCisJVRb0mSmj3oF8PZMX6/qFOBcCHsmL9f1Su+pKwEIQooQhCAQhCATe097Bf9OD2rE4U3tPewX/Tg9qxA3aHrR4l1MR7IpPCIvZuXLoutHiXSxHsik8Ij9k5aZg8UIQstGfrIF20Xh0Ps5VXLWD2zrPDKv2isdrG62i8Oh9nKq4awu2dZ4ZWe0V4RIeAataKeJkspZE2YhsN3SXk5bhxOySQHGw5BycjN1kaLxYa9sbQ0OJyLXOtIyx6rZcSRYgj35J0aEa0KSnoW0VfTOlENmxkRxyse1ttkOa4izgMuW9huTH080mGJ1PCsiEMUbRFBGA0bLbkkkNyBJO7kFhna6ilTcIphTOkvGJGua0NcHOuMrlxvv3nK3JlypPpLhdPEy8Ja6wY64BBBJsQc7EHf4t5XRjxClMGwRAS9zJNpzmsdbK7TfMc3/wCrGnGL0c7BxeOKM7LGEMDBtWN7kMysLWv31icpjKIpuMY2zNl2AaA1E9NFM3D+FErBIHmoibtB242Mgt5Fo0q0GqKWlfUPoOAbHsXeKiJ9tpwbYtEhJ38ykbQLTjC4sPpopayKJ8UTIpGv2gQ5tweTckmtPTTDajDJaeCrjmklMQY1m0T1L2uJOWQsCuPHV1Z1Krn5amYo1dB9G8Lko2zVce092057nSyMa0bbmtaA05nLvlKdLtF8JbSSSU0ew9jS+NzZZHAkDa2XNfmLjnA3riaP4lTcTj/jPAz0+0A15DY5M3EC/IbHfmL8y24nX0rqSaSSqY6eVha1kbg8XzaNo73GxOeVufkXe8Rqf7Jf4PW+iBTxqv7T0P1DPxUDaoOyZPBq30QKedV/aeh+oZ+KodCEIUU2MP6w/Sd6Skc+9K6DrD9J/pKRzb1plrWFlYVQIQsoBCEKKEpot6TJTRb0HQg7Ji/X9Urvpvwdkxfr+qU4FJWAhCFFCEIQCEIQCb2nvYL/AKdP7ZicKb2nvYL/AKdP7ZiBu0XWjxLpYh2RSeER+ycuZR9aPEuliHZFJ4RH7Ny0zB5IQhZaNDWL1tF4dD7OVVv1h9s6zwys9orJawd1D4dD7OVVt1hdsqzwys9orwnLiQV0sY2WusOhp9IWqaZz3FzjcuzJyzWtCiljMTmaAA/IWt1LOQWHIvFTXSyCz3bQGYyaPQEmQgUU1ZJFfYcW7Vtrcb23b15qal8hu920QLbgPQtKEDr0a0Xxaph4aki+Ke4jaMkDNotyNts3y3XW3HtEcZhgdLUwjgo+reWvp3lvJchhvbNPjVZXyCjjYR1DH788mue8vdbvHZ8q6esfEHcVqWx5scHsYc+qZY3PoF+levpPX0pqzF1QdkyeDVnohU9ar+09D9QxQLqf7Kk8Gq/8FT1qv7T0X1DPxXm8ToQhCimvh/WH6T/WKRzb0sw/rD9J/pKRzb1plrWFlCAQhCAWUIQeUqo96TJTR70C+DsqL9f1CnAm/B2VF+v6hTgUlYCEIUUIQhAIQhAJvae9gv8Ap0/tmJwpvae9gyfTp/bMQNyj60eJdLEOyaTwiP2blzaTrR4l0a/smk8Ii9m5aZg80IQstGnp+ewe/XQj7kirfp/E52JVuy1zrVlXewJ/1isfrB/kPh9P6kiiJkYdiGJ3F7V0/rOVRFnFZPm3/suRxWX5t/7DlYJlJTCAT8BCW7fA7yXFwbtXtdc+sbA63BxNYRe9uXxLyx1cZmnNj1enllGMeZQbxSX5uT9h3uWeKS/NSfsO9ysRguFNqGXjgpzsksJe8tJcACUkxikZE8RGKJri0SAscXAtNxy79y7Z6aYvvHZ549dhlMe2amaia7IC4pL83J+w73LHFJfm5P2He5T3RNhcA3gGOsQHuO1z2PusFoqnQubYQNYT1rgCL9HON6s9LlEXceL/AOJj9Q08stsRPmvHa0XaOY/W0jeDYSxouWbUDpLE791jZbdINJa2pj4Nz+ED8n2p3xkDLK5vvUzaP4bRvjHCQNkedtx3k5XsAAeZesdwmiZC4tp2xu2S5h6prgQSNxPeXzp63CJ23zT7EaOttv4+yLNUEZFY8OBH8Wq94I+ZU8ar+09F9Qz8VFOjbA3FnAC38QqT95qlbVh2nofqGfiuiXKdCELCimvh/wAmel3pKSS70qw75M9LvSUmm3rTLWsLKEGFlCEAhZQgwlFJvSdKKTegXQdlRfr+oU4U3YOyov1/UKcSkrAQsIUVlCwsoBCFhBlNvWHK1mHyOe4NaH09ySAB8czeeRORMfXV2jqv6D20aDkUOJ05aLVEB3bpYz+K689THJUUro3seBURglrg4A8G7K45cwqs0vXjpU36qvkof+Y/5di0ym9YWULLRn6xXgcQHPiFOB+zIo1wmn26/Fe9XS+s9SFrPNv4OP8AxGm9V6hXGNKHUGJYixsYfwlZO49URaz3DkVQ+qGR8O03gTIxxBkjfE97HFu45biOcFbYoeFlfJwIhDtzWsMbW95oKj1usp4/kzD+u+/pWfylydzN/bevLHSjGbuXFp9Dp6cxMX28JVpninYWQSuAf1cjX0z5QH5X6oNtbIJJI+Wol4SQG4bsk7BYMibZEDnKjdus6QfyVh6XvWfyoSdys/beu3+TlUxUd/jufwMIyjKJntN1fY/mxPikJaJMyRcNkd1JN3Btt192WfQgQGRzLtd1IIN2uYByC1xbdbcmD+U+TuVh/pHrB1mydzMH9I9bnrMpxqo8U84+m4RnGe7LtN1fb8JUw+WOE9Xwm57epY93XAjIgfYjEaiKYANEmTdkXje0DqicriwAvuUU/lLf3Mw9L3Ly7WS8/wAmaOh7l8WegwnLdunzfD7kdXnEV8UeOHx7GMOH/Dag/eUl6rnA4NRW+YaPISCoW0Hxw1uISylmwWUFUy1yd1j+KmbVP2lovqv77l3y5DsQhCio/wAN0nw+z2ccpw5j3te10jWFpDjcEOstcukNDfsyl8/F71BdV2TV+EVHtHJt1PXHpWmVlPhDQ920vn4vej4Q0PdtL5+L3qsyEtaWZ+END3bS+fi96PhDQ920vn4veqzLKFLM/CKg7tpfPxe9Y+EVB3bS+fi96rNZCllLM/CGh7tpfPxe9b6XSGhB7MpfPxe9VfS3CuvCotBhmP0c1dFDDUwyyWkOyx4ebBjrnJPRVx1Q9vovqqj1CrHKSQEIQooQhCDKEIQCY+uvtHVf0Hto0+Ez9btMZcFq2tzLWMk8UcjHn7AUgVQp+uHSpv1Un4uH/mF/+nYoPiycOkKYNWFeGyUkHLLXOIHebTAk+UAeNajwzPlYBYQhZaMTWu7Zbh7jkBiNKT3uuVeNYHbWu8KqfaOVi9cmHPnwqR8YJdSujqhbfZhs8joaXHxKu+nLTJUitbnHXsZUNcLkcJshtQ0n84Sh+XMWnlV4Tk3EIQooW+ngDg5znbIba5sXZndkFoTswajopmXbMyFzgBJHI5oFxyt2946CgbFRDsOte+TXA7rhwBGXjWpOHSCGkiFmSCeV1hdpBZG0Zb25XsLWTeQCEIQPbVO8Nqqgk2AoawnyNVgNVHaWi+q/vOVcdGo3QUtRU2O1UhtBSjllcXsklLe81rGtPflarSaJYaaShpqY74YY2O+lbqvturwnLrIQhRVRa4/xqr8IqPaOTcn649Kd+sfDH0OLVURBDZZHVEXfZMS8W7wJc39VNV9O45rSEyyt3FncyOLO5kGlC3cWdzI4u7mQaULdxZ3MjizuZBoSzDT1a1cWdzLZHGWZoJG1Om+OxfU1HqKyCr//AOHvCny101aQdiCIwg23vlINge81pv8ASCsApJAQhCihCEIMoQhALVUwNlY6N7Q5kjXMeDuc1wsQfEVtQgrJplqjxGkncaSF9XA4kxOjs57ByNezfcc4yPeT51PaB1EEgra6ndFJGSKYSOaS0FoDnNjHWuOYuTuG7O6mFCtgQhZUHl7A4FpAIIIIOYIO8EKJMc1WPhMgogyemlcZHUsoD2xuORMR2mlhtltNcDawINlLiEFepdW0d88Orm84Y+Vw8V43ekrw3VvCf5BiXllH+ArErCor8NVjO4a7z3/wrP5K4+4q7zx/7KsAhQQB+SuPuKu86f8AsrDtVkQFzR13ilcfsECsAhBXr8msHceIf9R/7dbodWbAfi8PqJHcnDOn2B0t2Yr/ALQU/oVRHOimrgMnjrK0h76cWpYgGNig5QGxs6loBJNhtZ5lxKkZZWFFCEIQNDWHoHBjMQDncFPFfgJQNq197Hj/AMzT9nIoTxDVljlK4tFJxlovsvhex4I+iSHDyKzaFbFVDodjP6Lq/NrHwNxn9GVfmyrWIS0pVT4G4z+jKvzaPgZjP6LqvNq1ayllKp/A3Gf0ZV+bWPgdjP6Lq/NlWsQllKqt0Nxn9F1Xm7Lt4JqixaseOMtZRRX6ovc177fzWNJz6SFY9CWU5Oi+j1PhtMykp2kMZcknN0jj1z3nlJ9w5F1kIUUIQhAIQhB//9k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CA900"/>
              </a:buClr>
              <a:buChar char="–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it-IT" altLang="en-US" sz="1800" b="0">
              <a:latin typeface="Arial" charset="0"/>
            </a:endParaRPr>
          </a:p>
        </p:txBody>
      </p:sp>
      <p:sp>
        <p:nvSpPr>
          <p:cNvPr id="27656" name="AutoShape 12" descr="data:image/jpeg;base64,/9j/4AAQSkZJRgABAQAAAQABAAD/2wCEAAkGBw8PEBQPEA8PEBQPFBAPDhYUEA8PFRAWFBUWFhQUFBQYHCogGBomHBYUITEhJSosLi4uFx8zODMsNygtLisBCgoKDg0OGhAQGCwkICQsLCwrNywsKywrLSssLCw3LDcsLS0vLDc0NzEsLCwuLDcwKywyKyssLDcrNywsLCwsNv/AABEIAKsBJgMBIgACEQEDEQH/xAAcAAABBAMBAAAAAAAAAAAAAAAABAYHCAEDBQL/xABaEAABAwICBAUOCQYKCAcAAAABAAIDBBEFIQYHEjETFEFRcSIyNDVUYXSBkZOxsrPRFiMzU3JzoaLBF1JVgpLSFSREYoOUo8LDxCVDY2RldaTTCEKE1OPw8f/EABoBAQEBAQEBAQAAAAAAAAAAAAABAgQDBQb/xAApEQEAAgEDAwMEAgMAAAAAAAAAARECAxJBBCExEyJhBaGx4RSRUXGB/9oADAMBAAIRAxEAPwCcUIQgEIXPx+uNPTSTDexvUfScdlv2kINeIY/TQO2HvJcN7WguLenkC2YbjNPUEtikBc0bTmm7XAc9jyd8Ji4XTXG04lxdcuJzLid5KSNbU02M0bmOvT1JMEzDua8RyPY9vMSAQe8FaS0qoWAsqKEmra+GAAyyMjBybtEAuPM0byehJtIsXjoaWarl62BjnkfnEda0d8mw8ar7pHpfVRbM9UXPqqpomjh2nxx00LvkzKGEOc5wzEdwA2xcCSgsAzHoHbm1B7/FakD7WIOOxD/V1J/9NP8AuqrB03xEm7Zo4weRlNTNHqXXtumeJd0/2NN+4tbWbWj/AIei+aqv6rP+6j+Hovmqr+qz/uqr40wxHun+xpv3FsbpfiPdP9jTfuJtNyzn8PRfNVX9Vn/dWufSJjW3bT1khy6ltPICfG4Afaq1jS3EO6P7Gm/cXsaWV/dH9jTfuJtLWL+E47irvMj3r1T6UQm/Cw1VOG2sZYHhp7+024A6bKuo0rr/AJ8eZp/3Fth0trQbufHJ3nQxDyOYA4eIhNpazlLVRytEkT2SNduc1wcD0ELcoG0a0pmpjx+Fz3QMeyPE4XvMjoQ/JsrXnOSM2Ni67mlpBJBBU7xPDmhzTcOAc084OYKkwsS9IQhRWCUlqK5rWkta6UgXDWbN3HmBcQ3ylc7EK0vkMY62PJ3853uC1GqsrSWVjF5O45/G+m/B62U2JvcSH08kYAFiXRO2u9Zrslz+Oo48lFuzx1v5rvIPejjrfzXeQe9cbjyOPJRbscdb+a/yD3rDq5oF9h5tzAX8Wa5HHkceSi3TGLxHdtk5ZbDr5pTHVMcbA2PMclwuPLJqNpKLOJC5mEVpeTG7NzBcH85vvH4hdNRQhCEAhCEAhCEAm9p72BJ9OD2zE4U3tPewJPpwe2Ygi/ENPYqKobSGnkfbg9pwe0AbYvkOXJSHXRAz0rrbp4iPNkeglR/X6BwVlQ2rdPKw/F7TWhhB2BbIndkpFrB8bT/XxeoVpmDpQhCy0YOuF4fSwUpPZVXTNcOdjHhzvt2VAGsucvxes/mTuhb3mwgRNHkYFPutmE2opbizKuNhHLd5BB+4fKq+6wu21d4XU+0cqnLgtK3RuScArY0rUSkwWMXSbh/+2pvPMXJjct7SqyXyURaC7hIHW5GytcT0ALUFqatgRWwL2CtYXoIHZq/bty1UBzbNQ1O0OfYdG5p8WflU56vJ3SYVRvcbuNPEHHn2Rb8FBmrY/wAbm8BrP7im7Vkf9EUX1DPxWclg50IQstGtRdUHPO9znuPjcSo/1pYdXTiHirZJGMMnDMjk4NxJ2dh28XAs4d6/kkHDvkz0u9JSObetQy52CMmZTQsndtStjY2Y3vdwGefL0pbdYQgzco2isLKqM3RdYQoo2kqpDmkiVUXXIFUMwjqoQcuFL4h3zsOf/cKcqbElOX1VMQQODkfIe+OBkbb732JzqSsBCEKKEIQgEIQgE3tPewJPpwe2YnCm9p72BJ9OD2zEEX6eYjNT0tM6GR0ZdUxNcWm1xsvOye9cBSRVn42n+vi9RRTrUvxGmtv41HbzcilWr+Vpvr4vUWkg6kIQsqj3W5MQKGPkdVMeelpaB65UH6a1DY8UrC8SFvHKy4Y8Rl3xnK6xU6a2ILihkv1tZHHbn287/c+1QDrDzxOsH++1ntFeE5InYxFnaGQdds/HvNiTlfvAZJNJijjG1rdprhfbdtuO1zZE2U0YPq7wmaMOMETRYAOlqqlrpDmL2a+28O5txTI1o6N0dCIuLxCJxJDtmWSVkjS27XgvJPJ3liNSJeWOvhlVcmW3EJvnX+VdOmxcBoDmyOdskE8K4dVckO2eiw8Sf1LoZQwUsU1Xh7gHtjPCurBGJC5u0MuFGe82A3DvLmawNEoaSlZUw0UlM0vY3bNQJmvDw4gde7KwBBC1GfeqdeXTTEXux/s2qjFA5oEbXxuB6p3CuftC1rWO7PNaRWy/OO8qkrRXRTBjh0VXVxueXMa6V3DVDDtOz2Q1jgLC4G7pWrTfRfC4aA1VJGWG7DGeGnfe7gHNc17jznv5LMdRpzq+lfu/V1/uu7m77N9dvH3r8o9FZJ847ypbQYm1jmmVj5mja2m8K6PavbZzG62adOD4fhEOFwVNVRy1lTVySxwxtqJ4Notc4AdQ4BrQACSQTmtnFcFq6CsfDQyUVVRxmXZ41UTjK9i0udZzTYg3aCPtXqrToTUtkqpntaWNNJiGy0uLy0Wgy2jv5fKpk1Y9p6L6hn4qEtW/y8ngmIeiBTZqw7T0X1DPxUlYOhCELLRsYd8mel3pKRTb0tw35M9LvSUhm3rTLwsIQiMhbGMGyXE25GjnPuSinZExnCzPYxueb3NY0Ad85Ju4pp3gtPe0/Duzyga6UftmzPtRXXWFqpKoTRsmawsErWyNa4glocAQDbK+fItpQCU0XXJKlVF1yBRNIW1VNY22pHNd3xwUht9gTnTbMO3VQG9thz39Pxb22+99icikrAQhCihCEIBCEIBN7T3sCT6cHtmJwpvae9gyfTg9sxBEGta/EafZ38ajt08HIpUqvlab66H1CmFplgk9bSwRwBpdHURyO2nBvU7Lmkjo2gn7WZS0w/28Q+4VpmDsQhCy0YWtabKhitm+sjeDzbAII++PIq/6wj/pOs8NrPaKfNbEbtrD3gdS2qDXHmLtktH3XeRQFrD7Z1vhlZ7RXhOUm4Np1Rwwhm3Sy2zYZb3jDsy23Tcpj6yMchqwwslZI7aJIYOpY0AgAc2Z9K5tBovirW7UUEgDw0nJpuN4uD0rlYzg1VSkOqInM4Qkgm2Z5dy58cIuPc5sOijCYm59vhNVbpXQVFBR8DXU8c9M1lg+c0zoyYHQyDON4PXEEEbiSDey4WsfH6D+BKXDqesjqpYTTMcY9oi0MTmucb7hciw35poYbovjL4WPiiAY9oLLup2ktO7J2Y38qQ6S4HiNOxj6yOzb7DCDE4AkXsdjvDl5l07Moi6e8amEzUTCQcAxfDn4ZFDLV0zQ2INnhkBa9z27s/ELEJPpnjFDxF1NBPTSAFggEUheeuaTduz1OQdck82++TVwDQ7GpacT00BEMt3tLpIWBwGW1Z53Zb1p0g0YxSCLjFVEODjIa5zZKeTY2zYbQjNxc5XK8scNP1fUr3fqv7prZl6ey523f3v893aoKmiqMPghmqWwSUr5HMJy2S9zju5QQR5EqmrqSOnq3ccZUT1cXBEtsMgLNaGjcOcpu6O4Fic8XC0sd2OJAJdC3aIuDYPz5xdKsY0fxSKJ0lRH8XHZzyHQO2bZXIbnbNdFS8t2P+XW1Z5zv8ExD0QKbtWPaei+oZ+Kg/Vgfj3+C1/+XU4asu1FF9Qz8ViXpBzoQhZaNfDfkz0u9JSKfeluG/Jnpd6Skc+9aZakIQiId1v0MsVU2o6p0U7QG3JcGSMFnNHILix8qj81RVmq+hhqGGKaNkrHWJa8BwuNx6e+kUmjOHuYIzRUxYzNo4Jgt4wLorkar6qplw9hqAAGng6c5hz425Au+0A8oCdq8xsa0BrQGhoAaAAAANwAG4L0gwlVFvSVKqLegVmfYqoBa/COfH0fFvdf7v2pyJrzRl1XS2F9mRznd4cDIL+UhOhSVgIQhRQhCEAhCEAm9p72C/6cHtWJwpvae9gv+nB7ViBvUXWjxLq4h8vS+ERezcuVQ9aPEuniPy9L4RF7Ny0zB3oQhZaMfWv8hSeGw+pIq86w+2dZ4ZV+0VitZ7bxUY566H1JFXXWH2zrfDKz2ivCcpigrqiL4vZA2Q22ZFwQCD5LJi61pJJKeCSQWvLI1m/OzBf0rkUGnlZHGGiraNoh77093F4bYEuvmMh7lxtJ8emrHfGTCUFzpTsx8ENt1gXFvPYDdkvHHDLs12uZtKeFzfERA8IbMjJIyB6kdTbo5e+uDrIn26PrXNvLHcX6kWDut9x3WTdw3TSpZE1pmhBjAY0Optu7QMiSDYnk3Ln6RaST1TRE6SN7AeE6iLgruzAvfPd4s19nU63Ty0pxiJun5/Q+ma2HURqTtqJv5Thoi5rsNo4HmUNmpWtLg4AA2tsgb7535sly9YWFMgwmrcJXvc4Qt3NYLcMw2sN/So30e09rKeFsHDxNbC3ZhL6cym1+tuCCAMv/AKFo0n04rauI0z5o3RO2XP2IjHtbJuAb52uAV8XS0tm6I8TNv0WWe6viD31YVZZTxB1w0h4a4AnZO2eTypfrCqy6nlDCXARSB7iC29x396jTR3Seami4MTxsDHXjDoHS78z1QOWa245pbPPE6Ph43iSzH7MDozs9JJy5F17NH146i8t0Y7a48U+VOl1WydH27Zz3c3V27Oq9/wAdJ4LXf5dTrqw7T0X1DPxUE6pc53j/AHau/wABTtqv7T0P1DPxXnL6MHQhCFFNfDfkz0u9JSObeluHfJnpd6Skc+9aZaUIQiBAQsqgQhCisJVRb0mSmj3oF8PZMX6/qFOBcCHsmL9f1Su+pKwEIQooQhCAQhCATe097Bf9OD2rE4U3tPewX/Tg9qxA3aHrR4l1MR7IpPCIvZuXLoutHiXSxHsik8Ij9k5aZg8UIQstGfrIF20Xh0Ps5VXLWD2zrPDKv2isdrG62i8Oh9nKq4awu2dZ4ZWe0V4RIeAataKeJkspZE2YhsN3SXk5bhxOySQHGw5BycjN1kaLxYa9sbQ0OJyLXOtIyx6rZcSRYgj35J0aEa0KSnoW0VfTOlENmxkRxyse1ttkOa4izgMuW9huTH080mGJ1PCsiEMUbRFBGA0bLbkkkNyBJO7kFhna6ilTcIphTOkvGJGua0NcHOuMrlxvv3nK3JlypPpLhdPEy8Ja6wY64BBBJsQc7EHf4t5XRjxClMGwRAS9zJNpzmsdbK7TfMc3/wCrGnGL0c7BxeOKM7LGEMDBtWN7kMysLWv31icpjKIpuMY2zNl2AaA1E9NFM3D+FErBIHmoibtB242Mgt5Fo0q0GqKWlfUPoOAbHsXeKiJ9tpwbYtEhJ38ykbQLTjC4sPpopayKJ8UTIpGv2gQ5tweTckmtPTTDajDJaeCrjmklMQY1m0T1L2uJOWQsCuPHV1Z1Krn5amYo1dB9G8Lko2zVce092057nSyMa0bbmtaA05nLvlKdLtF8JbSSSU0ew9jS+NzZZHAkDa2XNfmLjnA3riaP4lTcTj/jPAz0+0A15DY5M3EC/IbHfmL8y24nX0rqSaSSqY6eVha1kbg8XzaNo73GxOeVufkXe8Rqf7Jf4PW+iBTxqv7T0P1DPxUDaoOyZPBq30QKedV/aeh+oZ+KodCEIUU2MP6w/Sd6Skc+9K6DrD9J/pKRzb1plrWFlYVQIQsoBCEKKEpot6TJTRb0HQg7Ji/X9Urvpvwdkxfr+qU4FJWAhCFFCEIQCEIQCb2nvYL/AKdP7ZicKb2nvYL/AKdP7ZiBu0XWjxLpYh2RSeER+ycuZR9aPEuliHZFJ4RH7Ny0zB5IQhZaNDWL1tF4dD7OVVv1h9s6zwys9orJawd1D4dD7OVVt1hdsqzwys9orwnLiQV0sY2WusOhp9IWqaZz3FzjcuzJyzWtCiljMTmaAA/IWt1LOQWHIvFTXSyCz3bQGYyaPQEmQgUU1ZJFfYcW7Vtrcb23b15qal8hu920QLbgPQtKEDr0a0Xxaph4aki+Ke4jaMkDNotyNts3y3XW3HtEcZhgdLUwjgo+reWvp3lvJchhvbNPjVZXyCjjYR1DH788mue8vdbvHZ8q6esfEHcVqWx5scHsYc+qZY3PoF+levpPX0pqzF1QdkyeDVnohU9ar+09D9QxQLqf7Kk8Gq/8FT1qv7T0X1DPxXm8ToQhCimvh/WH6T/WKRzb0sw/rD9J/pKRzb1plrWFlCAQhCAWUIQeUqo96TJTR70C+DsqL9f1CnAm/B2VF+v6hTgUlYCEIUUIQhAIQhAJvae9gv8Ap0/tmJwpvae9gyfTp/bMQNyj60eJdLEOyaTwiP2blzaTrR4l0a/smk8Ii9m5aZg80IQstGnp+ewe/XQj7kirfp/E52JVuy1zrVlXewJ/1isfrB/kPh9P6kiiJkYdiGJ3F7V0/rOVRFnFZPm3/suRxWX5t/7DlYJlJTCAT8BCW7fA7yXFwbtXtdc+sbA63BxNYRe9uXxLyx1cZmnNj1enllGMeZQbxSX5uT9h3uWeKS/NSfsO9ysRguFNqGXjgpzsksJe8tJcACUkxikZE8RGKJri0SAscXAtNxy79y7Z6aYvvHZ549dhlMe2amaia7IC4pL83J+w73LHFJfm5P2He5T3RNhcA3gGOsQHuO1z2PusFoqnQubYQNYT1rgCL9HON6s9LlEXceL/AOJj9Q08stsRPmvHa0XaOY/W0jeDYSxouWbUDpLE791jZbdINJa2pj4Nz+ED8n2p3xkDLK5vvUzaP4bRvjHCQNkedtx3k5XsAAeZesdwmiZC4tp2xu2S5h6prgQSNxPeXzp63CJ23zT7EaOttv4+yLNUEZFY8OBH8Wq94I+ZU8ar+09F9Qz8VFOjbA3FnAC38QqT95qlbVh2nofqGfiuiXKdCELCimvh/wAmel3pKSS70qw75M9LvSUmm3rTLWsLKEGFlCEAhZQgwlFJvSdKKTegXQdlRfr+oU4U3YOyov1/UKcSkrAQsIUVlCwsoBCFhBlNvWHK1mHyOe4NaH09ySAB8czeeRORMfXV2jqv6D20aDkUOJ05aLVEB3bpYz+K689THJUUro3seBURglrg4A8G7K45cwqs0vXjpU36qvkof+Y/5di0ym9YWULLRn6xXgcQHPiFOB+zIo1wmn26/Fe9XS+s9SFrPNv4OP8AxGm9V6hXGNKHUGJYixsYfwlZO49URaz3DkVQ+qGR8O03gTIxxBkjfE97HFu45biOcFbYoeFlfJwIhDtzWsMbW95oKj1usp4/kzD+u+/pWfylydzN/bevLHSjGbuXFp9Dp6cxMX28JVpninYWQSuAf1cjX0z5QH5X6oNtbIJJI+Wol4SQG4bsk7BYMibZEDnKjdus6QfyVh6XvWfyoSdys/beu3+TlUxUd/jufwMIyjKJntN1fY/mxPikJaJMyRcNkd1JN3Btt192WfQgQGRzLtd1IIN2uYByC1xbdbcmD+U+TuVh/pHrB1mydzMH9I9bnrMpxqo8U84+m4RnGe7LtN1fb8JUw+WOE9Xwm57epY93XAjIgfYjEaiKYANEmTdkXje0DqicriwAvuUU/lLf3Mw9L3Ly7WS8/wAmaOh7l8WegwnLdunzfD7kdXnEV8UeOHx7GMOH/Dag/eUl6rnA4NRW+YaPISCoW0Hxw1uISylmwWUFUy1yd1j+KmbVP2lovqv77l3y5DsQhCio/wAN0nw+z2ccpw5j3te10jWFpDjcEOstcukNDfsyl8/F71BdV2TV+EVHtHJt1PXHpWmVlPhDQ920vn4vej4Q0PdtL5+L3qsyEtaWZ+END3bS+fi96PhDQ920vn4veqzLKFLM/CKg7tpfPxe9Y+EVB3bS+fi96rNZCllLM/CGh7tpfPxe9b6XSGhB7MpfPxe9VfS3CuvCotBhmP0c1dFDDUwyyWkOyx4ebBjrnJPRVx1Q9vovqqj1CrHKSQEIQooQhCDKEIQCY+uvtHVf0Hto0+Ez9btMZcFq2tzLWMk8UcjHn7AUgVQp+uHSpv1Un4uH/mF/+nYoPiycOkKYNWFeGyUkHLLXOIHebTAk+UAeNajwzPlYBYQhZaMTWu7Zbh7jkBiNKT3uuVeNYHbWu8KqfaOVi9cmHPnwqR8YJdSujqhbfZhs8joaXHxKu+nLTJUitbnHXsZUNcLkcJshtQ0n84Sh+XMWnlV4Tk3EIQooW+ngDg5znbIba5sXZndkFoTswajopmXbMyFzgBJHI5oFxyt2946CgbFRDsOte+TXA7rhwBGXjWpOHSCGkiFmSCeV1hdpBZG0Zb25XsLWTeQCEIQPbVO8Nqqgk2AoawnyNVgNVHaWi+q/vOVcdGo3QUtRU2O1UhtBSjllcXsklLe81rGtPflarSaJYaaShpqY74YY2O+lbqvturwnLrIQhRVRa4/xqr8IqPaOTcn649Kd+sfDH0OLVURBDZZHVEXfZMS8W7wJc39VNV9O45rSEyyt3FncyOLO5kGlC3cWdzI4u7mQaULdxZ3MjizuZBoSzDT1a1cWdzLZHGWZoJG1Om+OxfU1HqKyCr//AOHvCny101aQdiCIwg23vlINge81pv8ASCsApJAQhCihCEIMoQhALVUwNlY6N7Q5kjXMeDuc1wsQfEVtQgrJplqjxGkncaSF9XA4kxOjs57ByNezfcc4yPeT51PaB1EEgra6ndFJGSKYSOaS0FoDnNjHWuOYuTuG7O6mFCtgQhZUHl7A4FpAIIIIOYIO8EKJMc1WPhMgogyemlcZHUsoD2xuORMR2mlhtltNcDawINlLiEFepdW0d88Orm84Y+Vw8V43ekrw3VvCf5BiXllH+ArErCor8NVjO4a7z3/wrP5K4+4q7zx/7KsAhQQB+SuPuKu86f8AsrDtVkQFzR13ilcfsECsAhBXr8msHceIf9R/7dbodWbAfi8PqJHcnDOn2B0t2Yr/ALQU/oVRHOimrgMnjrK0h76cWpYgGNig5QGxs6loBJNhtZ5lxKkZZWFFCEIQNDWHoHBjMQDncFPFfgJQNq197Hj/AMzT9nIoTxDVljlK4tFJxlovsvhex4I+iSHDyKzaFbFVDodjP6Lq/NrHwNxn9GVfmyrWIS0pVT4G4z+jKvzaPgZjP6LqvNq1ayllKp/A3Gf0ZV+bWPgdjP6Lq/NlWsQllKqt0Nxn9F1Xm7Lt4JqixaseOMtZRRX6ovc177fzWNJz6SFY9CWU5Oi+j1PhtMykp2kMZcknN0jj1z3nlJ9w5F1kIUUIQhAIQhB//9k=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CA900"/>
              </a:buClr>
              <a:buChar char="–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it-IT" altLang="en-US" sz="1800" b="0">
              <a:latin typeface="Arial" charset="0"/>
            </a:endParaRPr>
          </a:p>
        </p:txBody>
      </p:sp>
      <p:pic>
        <p:nvPicPr>
          <p:cNvPr id="27657" name="Picture 14" descr="http://cdn1.mos.techradar.futurecdn.net/art/mobile_phones/iPhone/iphone-580-9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613" y="2622550"/>
            <a:ext cx="1630362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8" name="Picture 18" descr="http://www.tuutecno.com/wp-content/uploads/2012/12/5-Aplicaciones-optimizadas-para-tu-Tablet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938" y="4679950"/>
            <a:ext cx="20828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9" name="Picture 16" descr="http://asf-mobiles.net/wp-content/uploads/2012/04/31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038" y="4146550"/>
            <a:ext cx="969962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0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050" y="4835525"/>
            <a:ext cx="2247900" cy="117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23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8729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Display characteristics</a:t>
            </a:r>
            <a:endParaRPr lang="it-IT" altLang="en-US" smtClean="0"/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1512888"/>
            <a:ext cx="7348538" cy="430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7710488" y="1512888"/>
          <a:ext cx="1262062" cy="4554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2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546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500 </a:t>
                      </a:r>
                      <a:r>
                        <a:rPr lang="en-US" sz="1400" dirty="0" err="1" smtClean="0"/>
                        <a:t>ppi</a:t>
                      </a:r>
                      <a:endParaRPr lang="it-IT" sz="1400" dirty="0"/>
                    </a:p>
                  </a:txBody>
                  <a:tcPr marL="91471" marR="91471" marT="45714" marB="45714"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4285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5.1”/5.5”</a:t>
                      </a:r>
                    </a:p>
                    <a:p>
                      <a:r>
                        <a:rPr lang="en-US" sz="1100" dirty="0" smtClean="0"/>
                        <a:t>2560x1440</a:t>
                      </a:r>
                    </a:p>
                    <a:p>
                      <a:r>
                        <a:rPr lang="en-US" sz="1100" dirty="0" smtClean="0"/>
                        <a:t>(&gt;500</a:t>
                      </a:r>
                      <a:r>
                        <a:rPr lang="en-US" sz="1100" baseline="0" dirty="0" smtClean="0"/>
                        <a:t> PPI)</a:t>
                      </a:r>
                      <a:endParaRPr lang="it-IT" sz="1100" dirty="0"/>
                    </a:p>
                  </a:txBody>
                  <a:tcPr marL="91471" marR="91471" marT="45714" marB="4571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4185">
                <a:tc>
                  <a:txBody>
                    <a:bodyPr/>
                    <a:lstStyle/>
                    <a:p>
                      <a:endParaRPr lang="it-IT" sz="1800" dirty="0"/>
                    </a:p>
                  </a:txBody>
                  <a:tcPr marL="91471" marR="91471" marT="45714" marB="4571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4185">
                <a:tc>
                  <a:txBody>
                    <a:bodyPr/>
                    <a:lstStyle/>
                    <a:p>
                      <a:endParaRPr lang="it-IT" sz="1800"/>
                    </a:p>
                  </a:txBody>
                  <a:tcPr marL="91471" marR="91471" marT="45714" marB="4571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3866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 marL="91471" marR="91471" marT="45714" marB="45714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4185">
                <a:tc>
                  <a:txBody>
                    <a:bodyPr/>
                    <a:lstStyle/>
                    <a:p>
                      <a:endParaRPr lang="it-IT" sz="1800"/>
                    </a:p>
                  </a:txBody>
                  <a:tcPr marL="91471" marR="91471" marT="45714" marB="45714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4185">
                <a:tc>
                  <a:txBody>
                    <a:bodyPr/>
                    <a:lstStyle/>
                    <a:p>
                      <a:endParaRPr lang="it-IT" sz="1800"/>
                    </a:p>
                  </a:txBody>
                  <a:tcPr marL="91471" marR="91471" marT="45714" marB="45714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4185">
                <a:tc>
                  <a:txBody>
                    <a:bodyPr/>
                    <a:lstStyle/>
                    <a:p>
                      <a:endParaRPr lang="it-IT" sz="1800" dirty="0"/>
                    </a:p>
                  </a:txBody>
                  <a:tcPr marL="91471" marR="91471" marT="45714" marB="45714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8696" name="CasellaDiTesto 3"/>
          <p:cNvSpPr txBox="1">
            <a:spLocks noChangeArrowheads="1"/>
          </p:cNvSpPr>
          <p:nvPr/>
        </p:nvSpPr>
        <p:spPr bwMode="auto">
          <a:xfrm>
            <a:off x="6840538" y="3665538"/>
            <a:ext cx="869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28697" name="CasellaDiTesto 4"/>
          <p:cNvSpPr txBox="1">
            <a:spLocks noChangeArrowheads="1"/>
          </p:cNvSpPr>
          <p:nvPr/>
        </p:nvSpPr>
        <p:spPr bwMode="auto">
          <a:xfrm>
            <a:off x="6829059" y="3619237"/>
            <a:ext cx="881429" cy="82330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it-IT" sz="1050" u="none" dirty="0"/>
              <a:t>10.1”</a:t>
            </a:r>
          </a:p>
          <a:p>
            <a:pPr eaLnBrk="1" hangingPunct="1"/>
            <a:r>
              <a:rPr lang="en-US" altLang="it-IT" sz="1050" u="none" dirty="0"/>
              <a:t>3840x2160</a:t>
            </a:r>
          </a:p>
          <a:p>
            <a:pPr eaLnBrk="1" hangingPunct="1"/>
            <a:r>
              <a:rPr lang="en-US" altLang="it-IT" sz="1050" u="none" dirty="0"/>
              <a:t>(438 PPI)</a:t>
            </a:r>
          </a:p>
          <a:p>
            <a:pPr eaLnBrk="1" hangingPunct="1"/>
            <a:endParaRPr lang="it-IT" altLang="it-IT" sz="16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24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8813331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Chip evolution (1/2)</a:t>
            </a:r>
            <a:endParaRPr lang="it-IT" altLang="en-US" smtClean="0"/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1506538"/>
            <a:ext cx="6119813" cy="458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25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1230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Chip evolution (2/2)</a:t>
            </a:r>
            <a:endParaRPr lang="it-IT" altLang="en-US" smtClean="0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088" y="1471613"/>
            <a:ext cx="7315200" cy="461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26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1016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egnaposto testo 1"/>
          <p:cNvSpPr>
            <a:spLocks noGrp="1"/>
          </p:cNvSpPr>
          <p:nvPr>
            <p:ph type="body" sz="half" idx="1"/>
          </p:nvPr>
        </p:nvSpPr>
        <p:spPr>
          <a:xfrm>
            <a:off x="179388" y="1484313"/>
            <a:ext cx="4316412" cy="4897437"/>
          </a:xfrm>
        </p:spPr>
        <p:txBody>
          <a:bodyPr/>
          <a:lstStyle/>
          <a:p>
            <a:r>
              <a:rPr lang="en-US" altLang="en-US" sz="1400" dirty="0" smtClean="0"/>
              <a:t>Modern smartphones (tablets) are compact visual computing powerhouses</a:t>
            </a:r>
          </a:p>
          <a:p>
            <a:r>
              <a:rPr lang="en-US" altLang="en-US" sz="1400" dirty="0" smtClean="0"/>
              <a:t>DIFFUSION: more than 4.6 billion mobile phone subscriptions</a:t>
            </a:r>
          </a:p>
          <a:p>
            <a:pPr lvl="1"/>
            <a:r>
              <a:rPr lang="en-US" altLang="en-US" sz="1200" dirty="0" smtClean="0"/>
              <a:t>[Ellison 2010]</a:t>
            </a:r>
          </a:p>
          <a:p>
            <a:r>
              <a:rPr lang="en-US" altLang="en-US" sz="1400" dirty="0" smtClean="0"/>
              <a:t>NETWORKING: High speed internet connection (typical 1GB/month plan)</a:t>
            </a:r>
          </a:p>
          <a:p>
            <a:pPr lvl="1"/>
            <a:r>
              <a:rPr lang="en-US" altLang="en-US" sz="1200" dirty="0" smtClean="0"/>
              <a:t>3G - &lt; 0.6-3Mbps ~ 100KB/s - 400KB/s (latency ~ 100-125ms)</a:t>
            </a:r>
          </a:p>
          <a:p>
            <a:pPr lvl="1"/>
            <a:r>
              <a:rPr lang="en-US" altLang="en-US" sz="1200" dirty="0" smtClean="0"/>
              <a:t>4G – &lt; 3-10Mbps ~ 400KB/s - 1MB/s (latency ~ 60-70ms)</a:t>
            </a:r>
          </a:p>
          <a:p>
            <a:pPr lvl="1"/>
            <a:r>
              <a:rPr lang="en-US" altLang="en-US" sz="1200" dirty="0" smtClean="0"/>
              <a:t>5G - 1Gbps (from 2016?)</a:t>
            </a:r>
          </a:p>
          <a:p>
            <a:r>
              <a:rPr lang="en-US" altLang="en-US" sz="1400" dirty="0" smtClean="0"/>
              <a:t>MEMORY: Increasing RAM and storage space</a:t>
            </a:r>
          </a:p>
          <a:p>
            <a:pPr lvl="1"/>
            <a:r>
              <a:rPr lang="en-US" altLang="en-US" sz="1200" dirty="0" smtClean="0"/>
              <a:t>RAM 1-3GB</a:t>
            </a:r>
          </a:p>
          <a:p>
            <a:pPr lvl="1"/>
            <a:r>
              <a:rPr lang="en-US" altLang="en-US" sz="1200" dirty="0" smtClean="0"/>
              <a:t>Storage 8-64GB</a:t>
            </a:r>
          </a:p>
          <a:p>
            <a:r>
              <a:rPr lang="en-US" altLang="en-US" sz="1400" dirty="0" smtClean="0"/>
              <a:t>COMPUTING: Increasing processing power</a:t>
            </a:r>
          </a:p>
          <a:p>
            <a:pPr lvl="1"/>
            <a:r>
              <a:rPr lang="en-US" altLang="en-US" sz="1200" dirty="0" smtClean="0"/>
              <a:t>CPU 4-8 core @ 2.5Ghz</a:t>
            </a:r>
          </a:p>
          <a:p>
            <a:pPr lvl="1"/>
            <a:r>
              <a:rPr lang="en-US" altLang="en-US" sz="1200" dirty="0" smtClean="0"/>
              <a:t>GPU 72-192 cores (~ALUs)</a:t>
            </a:r>
            <a:endParaRPr lang="it-IT" altLang="en-US" sz="1200" dirty="0" smtClean="0"/>
          </a:p>
          <a:p>
            <a:endParaRPr lang="it-IT" altLang="en-US" dirty="0" smtClean="0"/>
          </a:p>
        </p:txBody>
      </p:sp>
      <p:sp>
        <p:nvSpPr>
          <p:cNvPr id="31747" name="Titolo 2"/>
          <p:cNvSpPr>
            <a:spLocks noGrp="1"/>
          </p:cNvSpPr>
          <p:nvPr>
            <p:ph type="title"/>
          </p:nvPr>
        </p:nvSpPr>
        <p:spPr>
          <a:xfrm>
            <a:off x="179388" y="476250"/>
            <a:ext cx="8785225" cy="990600"/>
          </a:xfrm>
        </p:spPr>
        <p:txBody>
          <a:bodyPr/>
          <a:lstStyle/>
          <a:p>
            <a:r>
              <a:rPr lang="en-US" altLang="en-US" smtClean="0"/>
              <a:t>Scenario</a:t>
            </a:r>
            <a:endParaRPr lang="it-IT" altLang="en-US" smtClean="0"/>
          </a:p>
        </p:txBody>
      </p:sp>
      <p:pic>
        <p:nvPicPr>
          <p:cNvPr id="31748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75" y="1871663"/>
            <a:ext cx="4581525" cy="325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7239000" y="6526213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59403E3-F17E-448B-BF43-6D784E186811}" type="slidenum">
              <a:rPr lang="it-IT" smtClean="0"/>
              <a:pPr>
                <a:defRPr/>
              </a:pPr>
              <a:t>27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7240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Scenario</a:t>
            </a:r>
            <a:endParaRPr lang="it-IT" altLang="en-US" smtClean="0"/>
          </a:p>
        </p:txBody>
      </p:sp>
      <p:sp>
        <p:nvSpPr>
          <p:cNvPr id="3277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More than 4.6 billion mobile phone subscriptions</a:t>
            </a:r>
          </a:p>
          <a:p>
            <a:pPr lvl="1"/>
            <a:r>
              <a:rPr lang="en-US" altLang="en-US" smtClean="0"/>
              <a:t>[Ellison 2010]</a:t>
            </a:r>
          </a:p>
          <a:p>
            <a:r>
              <a:rPr lang="en-US" altLang="en-US" smtClean="0"/>
              <a:t>High speed internet connection (typical 1GB/month plan)</a:t>
            </a:r>
          </a:p>
          <a:p>
            <a:pPr lvl="1"/>
            <a:r>
              <a:rPr lang="en-US" altLang="en-US" smtClean="0"/>
              <a:t>3G - &lt; 0.6-3Mbps ~ 100KB/s - 400KB/s</a:t>
            </a:r>
          </a:p>
          <a:p>
            <a:pPr lvl="1"/>
            <a:r>
              <a:rPr lang="en-US" altLang="en-US" smtClean="0"/>
              <a:t>4G – &lt; 3-10Mbps ~ 400KB/s - 1MB/s</a:t>
            </a:r>
          </a:p>
          <a:p>
            <a:r>
              <a:rPr lang="en-US" altLang="en-US" smtClean="0"/>
              <a:t>Increasing RAM and storage space</a:t>
            </a:r>
          </a:p>
          <a:p>
            <a:pPr lvl="1"/>
            <a:r>
              <a:rPr lang="en-US" altLang="en-US" smtClean="0"/>
              <a:t>RAM 1-3GB</a:t>
            </a:r>
          </a:p>
          <a:p>
            <a:pPr lvl="1"/>
            <a:r>
              <a:rPr lang="en-US" altLang="en-US" smtClean="0"/>
              <a:t>Storage 8-64GB</a:t>
            </a:r>
          </a:p>
          <a:p>
            <a:r>
              <a:rPr lang="en-US" altLang="en-US" smtClean="0"/>
              <a:t>Increasing processing power</a:t>
            </a:r>
          </a:p>
          <a:p>
            <a:pPr lvl="1"/>
            <a:r>
              <a:rPr lang="en-US" altLang="en-US" smtClean="0"/>
              <a:t>CPU 4-8 core @ 2.5Ghz</a:t>
            </a:r>
          </a:p>
          <a:p>
            <a:pPr lvl="1"/>
            <a:r>
              <a:rPr lang="en-US" altLang="en-US" smtClean="0"/>
              <a:t>GPU 72-192 cores (~ALUs)</a:t>
            </a:r>
            <a:endParaRPr lang="it-IT" altLang="en-US" smtClean="0"/>
          </a:p>
        </p:txBody>
      </p:sp>
      <p:grpSp>
        <p:nvGrpSpPr>
          <p:cNvPr id="32772" name="Gruppo 4"/>
          <p:cNvGrpSpPr>
            <a:grpSpLocks/>
          </p:cNvGrpSpPr>
          <p:nvPr/>
        </p:nvGrpSpPr>
        <p:grpSpPr bwMode="auto">
          <a:xfrm>
            <a:off x="4968875" y="3721100"/>
            <a:ext cx="4006850" cy="2339975"/>
            <a:chOff x="4968349" y="3720977"/>
            <a:chExt cx="4006603" cy="2340818"/>
          </a:xfrm>
        </p:grpSpPr>
        <p:pic>
          <p:nvPicPr>
            <p:cNvPr id="32773" name="Picture 2" descr="http://unity3d.com/profiles/unity3d/themes/unity/images/unity/multiplatform/mobile/thechase-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8349" y="3720977"/>
              <a:ext cx="4006603" cy="2063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4" name="CasellaDiTesto 3"/>
            <p:cNvSpPr txBox="1">
              <a:spLocks noChangeArrowheads="1"/>
            </p:cNvSpPr>
            <p:nvPr/>
          </p:nvSpPr>
          <p:spPr bwMode="auto">
            <a:xfrm>
              <a:off x="4968349" y="5784796"/>
              <a:ext cx="400660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7CA900"/>
                </a:buClr>
                <a:buFont typeface="Times" pitchFamily="18" charset="0"/>
                <a:buChar char="•"/>
                <a:defRPr sz="2400" b="1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CA900"/>
                </a:buClr>
                <a:buChar char="–"/>
                <a:defRPr sz="2000"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CA900"/>
                </a:buClr>
                <a:buFont typeface="Times" pitchFamily="18" charset="0"/>
                <a:buChar char="•"/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CA900"/>
                </a:buClr>
                <a:buChar char="–"/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CA900"/>
                </a:buClr>
                <a:buChar char="»"/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CA900"/>
                </a:buClr>
                <a:buChar char="»"/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CA900"/>
                </a:buClr>
                <a:buChar char="»"/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CA900"/>
                </a:buClr>
                <a:buChar char="»"/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CA900"/>
                </a:buClr>
                <a:buChar char="»"/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200" b="0" u="none">
                  <a:latin typeface="Arial" charset="0"/>
                </a:rPr>
                <a:t>http://unity3d.com/es/unity/multiplatform/mobile</a:t>
              </a:r>
              <a:endParaRPr lang="it-IT" altLang="en-US" sz="1200" b="0" u="none">
                <a:latin typeface="Arial" charset="0"/>
              </a:endParaRPr>
            </a:p>
          </p:txBody>
        </p:sp>
      </p:grpSp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28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9278763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Where are we going?</a:t>
            </a:r>
            <a:endParaRPr lang="it-IT" altLang="en-US" smtClean="0"/>
          </a:p>
        </p:txBody>
      </p:sp>
      <p:sp>
        <p:nvSpPr>
          <p:cNvPr id="33795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dirty="0" smtClean="0"/>
              <a:t>Powerful devices  for acquiring, processing and visualizing information</a:t>
            </a:r>
          </a:p>
          <a:p>
            <a:r>
              <a:rPr lang="en-US" altLang="en-US" sz="2000" dirty="0" smtClean="0"/>
              <a:t>Accessibility of information (anybody,  any time, anywhere)</a:t>
            </a:r>
          </a:p>
          <a:p>
            <a:r>
              <a:rPr lang="en-US" altLang="en-US" sz="2000" dirty="0" smtClean="0"/>
              <a:t>Immense potential (integration of acquisition, processing, visualization, cloud computing, and collaborative tasks)   </a:t>
            </a:r>
            <a:endParaRPr lang="it-IT" altLang="en-US" dirty="0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38" y="3970338"/>
            <a:ext cx="7677150" cy="2259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29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2849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Part </a:t>
            </a:r>
            <a:r>
              <a:rPr lang="en-US" dirty="0" smtClean="0"/>
              <a:t>1</a:t>
            </a:r>
            <a:endParaRPr lang="it-IT" dirty="0"/>
          </a:p>
        </p:txBody>
      </p:sp>
      <p:sp>
        <p:nvSpPr>
          <p:cNvPr id="7171" name="Segnaposto contenuto 2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Graphics development for mobile systems</a:t>
            </a:r>
            <a:endParaRPr lang="it-IT" altLang="en-US" sz="4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38071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en-US" smtClean="0">
                <a:ea typeface="ＭＳ Ｐゴシック" pitchFamily="34" charset="-128"/>
              </a:rPr>
              <a:t>Questions and contacts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316038"/>
            <a:ext cx="8785225" cy="5065712"/>
          </a:xfrm>
        </p:spPr>
        <p:txBody>
          <a:bodyPr/>
          <a:lstStyle/>
          <a:p>
            <a:pPr>
              <a:defRPr/>
            </a:pPr>
            <a:endParaRPr lang="es-ES" sz="1000" dirty="0" smtClean="0">
              <a:ea typeface="+mn-ea"/>
            </a:endParaRPr>
          </a:p>
          <a:p>
            <a:pPr marL="0" indent="0">
              <a:buNone/>
              <a:defRPr/>
            </a:pPr>
            <a:endParaRPr lang="es-ES" sz="2000" dirty="0" smtClean="0">
              <a:ea typeface="+mn-ea"/>
            </a:endParaRPr>
          </a:p>
          <a:p>
            <a:pPr>
              <a:defRPr/>
            </a:pPr>
            <a:endParaRPr lang="it-IT" sz="2000" dirty="0" smtClean="0">
              <a:ea typeface="+mn-ea"/>
            </a:endParaRPr>
          </a:p>
        </p:txBody>
      </p:sp>
      <p:pic>
        <p:nvPicPr>
          <p:cNvPr id="62469" name="Picture 8" descr="http://images.all-free-download.com/images/graphiclarge/thank_you_inscription_05_hd_pictures_1709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75" y="2305050"/>
            <a:ext cx="4048125" cy="360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30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45250636"/>
      </p:ext>
    </p:extLst>
  </p:cSld>
  <p:clrMapOvr>
    <a:masterClrMapping/>
  </p:clrMapOvr>
  <p:transition advTm="15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Mobile evolution (1/3)</a:t>
            </a:r>
            <a:endParaRPr lang="it-IT" altLang="en-US" smtClean="0"/>
          </a:p>
        </p:txBody>
      </p:sp>
      <p:pic>
        <p:nvPicPr>
          <p:cNvPr id="8195" name="Picture 2" descr="http://mobileworldcapital.com/system/content_images/images/content_726_content_images_137_festival_slide.jpg?138477308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8" y="1652588"/>
            <a:ext cx="895350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229951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Mobile evolution (1/3)</a:t>
            </a:r>
            <a:endParaRPr lang="it-IT" altLang="en-US" smtClean="0"/>
          </a:p>
        </p:txBody>
      </p:sp>
      <p:pic>
        <p:nvPicPr>
          <p:cNvPr id="9219" name="Picture 2" descr="http://mobileworldcapital.com/system/content_images/images/content_726_content_images_137_festival_slide.jpg?138477308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8" y="1652588"/>
            <a:ext cx="895350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4592638" y="1468438"/>
            <a:ext cx="1954212" cy="3683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it-IT" u="none" dirty="0"/>
              <a:t>Color display</a:t>
            </a:r>
          </a:p>
        </p:txBody>
      </p:sp>
      <p:sp>
        <p:nvSpPr>
          <p:cNvPr id="9221" name="Freccia in giù 2"/>
          <p:cNvSpPr>
            <a:spLocks noChangeArrowheads="1"/>
          </p:cNvSpPr>
          <p:nvPr/>
        </p:nvSpPr>
        <p:spPr bwMode="auto">
          <a:xfrm>
            <a:off x="5378450" y="1920875"/>
            <a:ext cx="331788" cy="447675"/>
          </a:xfrm>
          <a:prstGeom prst="downArrow">
            <a:avLst>
              <a:gd name="adj1" fmla="val 50000"/>
              <a:gd name="adj2" fmla="val 4997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CA900"/>
              </a:buClr>
              <a:buChar char="–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it-IT" altLang="en-US" sz="1800" b="0">
              <a:latin typeface="Arial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878278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Mobile evolution (2/3)</a:t>
            </a:r>
            <a:endParaRPr lang="it-IT" altLang="en-US" smtClean="0"/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1744663"/>
            <a:ext cx="8823325" cy="351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987456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Mobile evolution (2/3)</a:t>
            </a:r>
            <a:endParaRPr lang="it-IT" altLang="en-US" smtClean="0"/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1744663"/>
            <a:ext cx="8823325" cy="351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6138863" y="1450975"/>
            <a:ext cx="1954212" cy="64611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it-IT" u="none" dirty="0" err="1"/>
              <a:t>Smartphones</a:t>
            </a:r>
            <a:r>
              <a:rPr lang="it-IT" u="none" dirty="0"/>
              <a:t>, OS</a:t>
            </a:r>
          </a:p>
        </p:txBody>
      </p:sp>
      <p:sp>
        <p:nvSpPr>
          <p:cNvPr id="11269" name="Freccia in giù 6"/>
          <p:cNvSpPr>
            <a:spLocks noChangeArrowheads="1"/>
          </p:cNvSpPr>
          <p:nvPr/>
        </p:nvSpPr>
        <p:spPr bwMode="auto">
          <a:xfrm>
            <a:off x="6924675" y="2203450"/>
            <a:ext cx="331788" cy="447675"/>
          </a:xfrm>
          <a:prstGeom prst="downArrow">
            <a:avLst>
              <a:gd name="adj1" fmla="val 50000"/>
              <a:gd name="adj2" fmla="val 4997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CA900"/>
              </a:buClr>
              <a:buChar char="–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it-IT" altLang="en-US" sz="1800" b="0">
              <a:latin typeface="Arial" charset="0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733543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Mobile evolution (3/3)</a:t>
            </a:r>
            <a:endParaRPr lang="it-IT" altLang="en-US" smtClean="0"/>
          </a:p>
        </p:txBody>
      </p:sp>
      <p:pic>
        <p:nvPicPr>
          <p:cNvPr id="1229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1943100"/>
            <a:ext cx="8201025" cy="327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5562555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Mobile evolution (3/3)</a:t>
            </a:r>
            <a:endParaRPr lang="it-IT" altLang="en-US" smtClean="0"/>
          </a:p>
        </p:txBody>
      </p:sp>
      <p:pic>
        <p:nvPicPr>
          <p:cNvPr id="1331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1943100"/>
            <a:ext cx="8201025" cy="327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623888" y="1296988"/>
            <a:ext cx="2181225" cy="64611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it-IT" u="none" dirty="0"/>
              <a:t>High </a:t>
            </a:r>
            <a:r>
              <a:rPr lang="it-IT" u="none" dirty="0" err="1"/>
              <a:t>resolution</a:t>
            </a:r>
            <a:r>
              <a:rPr lang="it-IT" u="none" dirty="0"/>
              <a:t> </a:t>
            </a:r>
            <a:r>
              <a:rPr lang="it-IT" u="none" dirty="0" err="1"/>
              <a:t>displays</a:t>
            </a:r>
            <a:endParaRPr lang="it-IT" u="none" dirty="0"/>
          </a:p>
        </p:txBody>
      </p:sp>
      <p:sp>
        <p:nvSpPr>
          <p:cNvPr id="13317" name="Freccia in giù 5"/>
          <p:cNvSpPr>
            <a:spLocks noChangeArrowheads="1"/>
          </p:cNvSpPr>
          <p:nvPr/>
        </p:nvSpPr>
        <p:spPr bwMode="auto">
          <a:xfrm>
            <a:off x="1598613" y="2047875"/>
            <a:ext cx="371475" cy="449263"/>
          </a:xfrm>
          <a:prstGeom prst="downArrow">
            <a:avLst>
              <a:gd name="adj1" fmla="val 50000"/>
              <a:gd name="adj2" fmla="val 5003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CA900"/>
              </a:buClr>
              <a:buChar char="–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it-IT" altLang="en-US" sz="1800" b="0">
              <a:latin typeface="Arial" charset="0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4400207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s4-vic-template">
  <a:themeElements>
    <a:clrScheme name="Presentazione vuo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zione vuota">
      <a:majorFont>
        <a:latin typeface="Myriad Pro Bold Cond"/>
        <a:ea typeface="ＭＳ Ｐゴシック"/>
        <a:cs typeface=""/>
      </a:majorFont>
      <a:minorFont>
        <a:latin typeface="Myriad Pro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  <a:txDef>
      <a:spPr>
        <a:noFill/>
      </a:spPr>
      <a:bodyPr wrap="none" rtlCol="0">
        <a:normAutofit/>
      </a:bodyPr>
      <a:lstStyle>
        <a:defPPr>
          <a:buFont typeface="Arial" pitchFamily="34" charset="0"/>
          <a:buChar char="•"/>
          <a:defRPr sz="2000" dirty="0" smtClean="0"/>
        </a:defPPr>
      </a:lstStyle>
    </a:txDef>
  </a:objectDefaults>
  <a:extraClrSchemeLst>
    <a:extraClrScheme>
      <a:clrScheme name="Presentazione vuo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template_vic</Template>
  <TotalTime>34847</TotalTime>
  <Words>728</Words>
  <Application>Microsoft Office PowerPoint</Application>
  <PresentationFormat>Presentación en pantalla (4:3)</PresentationFormat>
  <Paragraphs>172</Paragraphs>
  <Slides>30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40" baseType="lpstr">
      <vt:lpstr>ＭＳ Ｐゴシック</vt:lpstr>
      <vt:lpstr>Arial</vt:lpstr>
      <vt:lpstr>Geneva</vt:lpstr>
      <vt:lpstr>MS Reference Sans Serif</vt:lpstr>
      <vt:lpstr>Myriad Pro</vt:lpstr>
      <vt:lpstr>Myriad Pro Bold Cond</vt:lpstr>
      <vt:lpstr>Times</vt:lpstr>
      <vt:lpstr>Verdana</vt:lpstr>
      <vt:lpstr>Wingdings</vt:lpstr>
      <vt:lpstr>crs4-vic-template</vt:lpstr>
      <vt:lpstr>Mobile Graphics – EG 2017 Tutorial</vt:lpstr>
      <vt:lpstr>Outline</vt:lpstr>
      <vt:lpstr>Part 1</vt:lpstr>
      <vt:lpstr>Mobile evolution (1/3)</vt:lpstr>
      <vt:lpstr>Mobile evolution (1/3)</vt:lpstr>
      <vt:lpstr>Mobile evolution (2/3)</vt:lpstr>
      <vt:lpstr>Mobile evolution (2/3)</vt:lpstr>
      <vt:lpstr>Mobile evolution (3/3)</vt:lpstr>
      <vt:lpstr>Mobile evolution (3/3)</vt:lpstr>
      <vt:lpstr>Mobile evolution (3/3)</vt:lpstr>
      <vt:lpstr>Mobile evolution…. in movies</vt:lpstr>
      <vt:lpstr>Mobile evolution… in movies</vt:lpstr>
      <vt:lpstr>Mobile evolution</vt:lpstr>
      <vt:lpstr>Mobile evolution</vt:lpstr>
      <vt:lpstr>Mobile evolution</vt:lpstr>
      <vt:lpstr>Mobile evolution… in movies</vt:lpstr>
      <vt:lpstr>Mobile evolution… in movies</vt:lpstr>
      <vt:lpstr>Mobile evolution</vt:lpstr>
      <vt:lpstr>Mobile evolution... in games</vt:lpstr>
      <vt:lpstr>Mobile evolution… in games</vt:lpstr>
      <vt:lpstr>Mobile evolution… in games</vt:lpstr>
      <vt:lpstr>Mobile connectivity evolution</vt:lpstr>
      <vt:lpstr>Displays and User Interface</vt:lpstr>
      <vt:lpstr>Display characteristics</vt:lpstr>
      <vt:lpstr>Chip evolution (1/2)</vt:lpstr>
      <vt:lpstr>Chip evolution (2/2)</vt:lpstr>
      <vt:lpstr>Scenario</vt:lpstr>
      <vt:lpstr>Scenario</vt:lpstr>
      <vt:lpstr>Where are we going?</vt:lpstr>
      <vt:lpstr>Questions and contacts</vt:lpstr>
    </vt:vector>
  </TitlesOfParts>
  <Company>none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Agus, Gobetti, Pintore, Vazquez - EuroGraphics 2017 - Tutorial Proposal</dc:title>
  <dc:creator>none;Gobetti;Pintore;Agus;Vázquez</dc:creator>
  <cp:lastModifiedBy>USUARIO</cp:lastModifiedBy>
  <cp:revision>533</cp:revision>
  <cp:lastPrinted>2012-07-18T11:03:20Z</cp:lastPrinted>
  <dcterms:created xsi:type="dcterms:W3CDTF">2012-07-24T10:33:53Z</dcterms:created>
  <dcterms:modified xsi:type="dcterms:W3CDTF">2017-03-10T16:49:36Z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