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wmv" ContentType="video/x-ms-wm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</p:sldMasterIdLst>
  <p:notesMasterIdLst>
    <p:notesMasterId r:id="rId44"/>
  </p:notesMasterIdLst>
  <p:handoutMasterIdLst>
    <p:handoutMasterId r:id="rId45"/>
  </p:handoutMasterIdLst>
  <p:sldIdLst>
    <p:sldId id="256" r:id="rId2"/>
    <p:sldId id="362" r:id="rId3"/>
    <p:sldId id="363" r:id="rId4"/>
    <p:sldId id="364" r:id="rId5"/>
    <p:sldId id="365" r:id="rId6"/>
    <p:sldId id="366" r:id="rId7"/>
    <p:sldId id="367" r:id="rId8"/>
    <p:sldId id="368" r:id="rId9"/>
    <p:sldId id="369" r:id="rId10"/>
    <p:sldId id="370" r:id="rId11"/>
    <p:sldId id="371" r:id="rId12"/>
    <p:sldId id="372" r:id="rId13"/>
    <p:sldId id="373" r:id="rId14"/>
    <p:sldId id="374" r:id="rId15"/>
    <p:sldId id="375" r:id="rId16"/>
    <p:sldId id="376" r:id="rId17"/>
    <p:sldId id="380" r:id="rId18"/>
    <p:sldId id="381" r:id="rId19"/>
    <p:sldId id="382" r:id="rId20"/>
    <p:sldId id="383" r:id="rId21"/>
    <p:sldId id="384" r:id="rId22"/>
    <p:sldId id="385" r:id="rId23"/>
    <p:sldId id="386" r:id="rId24"/>
    <p:sldId id="387" r:id="rId25"/>
    <p:sldId id="388" r:id="rId26"/>
    <p:sldId id="389" r:id="rId27"/>
    <p:sldId id="390" r:id="rId28"/>
    <p:sldId id="391" r:id="rId29"/>
    <p:sldId id="392" r:id="rId30"/>
    <p:sldId id="393" r:id="rId31"/>
    <p:sldId id="394" r:id="rId32"/>
    <p:sldId id="395" r:id="rId33"/>
    <p:sldId id="396" r:id="rId34"/>
    <p:sldId id="397" r:id="rId35"/>
    <p:sldId id="398" r:id="rId36"/>
    <p:sldId id="399" r:id="rId37"/>
    <p:sldId id="400" r:id="rId38"/>
    <p:sldId id="401" r:id="rId39"/>
    <p:sldId id="402" r:id="rId40"/>
    <p:sldId id="403" r:id="rId41"/>
    <p:sldId id="404" r:id="rId42"/>
    <p:sldId id="405" r:id="rId43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75676"/>
    <a:srgbClr val="4ABDE0"/>
    <a:srgbClr val="BA324F"/>
    <a:srgbClr val="6D326D"/>
    <a:srgbClr val="586F7C"/>
    <a:srgbClr val="2E1F27"/>
    <a:srgbClr val="840032"/>
    <a:srgbClr val="4AA3E0"/>
    <a:srgbClr val="FF66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2" autoAdjust="0"/>
    <p:restoredTop sz="69262" autoAdjust="0"/>
  </p:normalViewPr>
  <p:slideViewPr>
    <p:cSldViewPr snapToGrid="0">
      <p:cViewPr varScale="1">
        <p:scale>
          <a:sx n="68" d="100"/>
          <a:sy n="68" d="100"/>
        </p:scale>
        <p:origin x="1668" y="72"/>
      </p:cViewPr>
      <p:guideLst>
        <p:guide orient="horz" pos="21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-4296" y="-10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dsdsfsf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D47D72AA-5B44-4AF9-9603-C7FE4BF66A9D}" type="datetimeFigureOut">
              <a:rPr lang="it-IT"/>
              <a:pPr>
                <a:defRPr/>
              </a:pPr>
              <a:t>10/03/2017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D3175FED-6D57-49AF-B155-DCEF67A088FE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2523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A95E51C-0D52-4B53-94C1-814EBC9CDDC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86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en-US" sz="10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9699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defRPr/>
            </a:pPr>
            <a:endParaRPr lang="en-US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44AC6-6FA7-4433-9D10-C8702C3567F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it-IT" altLang="it-IT" smtClean="0"/>
              <a:t>Examples of approaches are…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lvl="1"/>
            <a:r>
              <a:rPr lang="en-US" altLang="it-IT" smtClean="0"/>
              <a:t>Such kind of multi-room mapping are useful in many real-world applications</a:t>
            </a:r>
            <a:endParaRPr lang="en-US" altLang="it-IT" sz="150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083E90-2E01-45DC-884A-09BBCD7E7B7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it-IT" smtClean="0"/>
              <a:t>In this context there is a growing interest in using mobile devices to create floor plans</a:t>
            </a:r>
          </a:p>
          <a:p>
            <a:endParaRPr lang="en-US" altLang="it-IT" smtClean="0"/>
          </a:p>
          <a:p>
            <a:r>
              <a:rPr lang="en-US" altLang="it-IT" smtClean="0"/>
              <a:t>Several works are already available:</a:t>
            </a:r>
          </a:p>
          <a:p>
            <a:r>
              <a:rPr lang="en-US" altLang="it-IT" smtClean="0"/>
              <a:t>MagicPlan reconstructs floor plans by marking floor corners visible from the room's center via an augmented reality interface. This approach manages also \emph{non-Manhattan world} scenes, </a:t>
            </a:r>
          </a:p>
          <a:p>
            <a:r>
              <a:rPr lang="en-US" altLang="it-IT" smtClean="0"/>
              <a:t>but requires manual editing for room assembly and is susceptible to error when floor corners are occluded by furniture, requiring </a:t>
            </a:r>
          </a:p>
          <a:p>
            <a:r>
              <a:rPr lang="en-US" altLang="it-IT" smtClean="0"/>
              <a:t>the user to guess their positions.</a:t>
            </a:r>
          </a:p>
          <a:p>
            <a:endParaRPr lang="en-US" alt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612DB-F32B-40B1-BC64-101EAD0E06B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2771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it-IT" smtClean="0"/>
              <a:t>We present a system to easily capture building interiors and automatically generate floor plans scaled to their metric dimensions. The proposed approach is able to manage scenes not necessarily limited to the \emph{Manhattan World} assumption, exploiting the redundancy of the instruments commonly available on commodity smartphones, such as accelerometer, magnetometer and camera. Without specialized training or equipment, our system can produce a 2D floor plan and a representative 3D model of the scene accurate enough to be used for simulations and interactive applications.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61DF6-E090-46BF-B14D-F8ED79EAFFF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8915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it-IT" smtClean="0"/>
              <a:t>Starting approximately from the center of the room, the user acquires a 360 degrees video of the environment, targeting with the phone camera the upper or lower boundaries of the walls, with a movement which traces an ideal trajectory along the intersection of the wall with the floor or with the ceiling.</a:t>
            </a:r>
          </a:p>
          <a:p>
            <a:r>
              <a:rPr lang="en-US" altLang="it-IT" smtClean="0"/>
              <a:t>When a room acquisition is completed the user moves to the next one aiming the phone camera to the exit door, whereas the application tracks his direction and updates a graph with the interconnections between the rooms.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9D3E8E-4B83-4511-ADC2-AB8AFE1F037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701FED-0104-4706-A31F-416C80A47A8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701FED-0104-4706-A31F-416C80A47A8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8915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650ABD-03CA-4DEF-BEB6-EC20ED859A2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993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C9D50D-FF28-4976-BACD-D33C191FA55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993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C9D50D-FF28-4976-BACD-D33C191FA55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9699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defRPr/>
            </a:pPr>
            <a:endParaRPr lang="en-US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44AC6-6FA7-4433-9D10-C8702C3567F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9699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defRPr/>
            </a:pPr>
            <a:endParaRPr lang="en-US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44AC6-6FA7-4433-9D10-C8702C3567F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8C980-EDEC-401E-B2CF-DEB99F131F2A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9699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defRPr/>
            </a:pPr>
            <a:endParaRPr lang="en-US" alt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44AC6-6FA7-4433-9D10-C8702C3567F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9D55-1E70-47F6-93B0-A616178FCA9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9D55-1E70-47F6-93B0-A616178FCA9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9D55-1E70-47F6-93B0-A616178FCA9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9D55-1E70-47F6-93B0-A616178FCA9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9D55-1E70-47F6-93B0-A616178FCA9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-42044"/>
            <a:ext cx="9144000" cy="1628775"/>
          </a:xfrm>
          <a:prstGeom prst="rect">
            <a:avLst/>
          </a:prstGeom>
          <a:solidFill>
            <a:srgbClr val="4ABD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pic>
        <p:nvPicPr>
          <p:cNvPr id="5" name="Immagine 13" descr="crs4-logo-white-gree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46063"/>
            <a:ext cx="3538538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10"/>
          <p:cNvSpPr txBox="1">
            <a:spLocks noChangeArrowheads="1"/>
          </p:cNvSpPr>
          <p:nvPr userDrawn="1"/>
        </p:nvSpPr>
        <p:spPr bwMode="auto">
          <a:xfrm>
            <a:off x="1249363" y="987425"/>
            <a:ext cx="23971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r>
              <a:rPr lang="en-US" sz="1400" u="none" smtClean="0">
                <a:solidFill>
                  <a:srgbClr val="FFFFFF"/>
                </a:solidFill>
                <a:latin typeface="Verdana" pitchFamily="34" charset="0"/>
                <a:cs typeface="+mn-cs"/>
              </a:rPr>
              <a:t>Visual Computing Group</a:t>
            </a:r>
            <a:endParaRPr lang="it-IT" sz="1400" u="none" smtClean="0">
              <a:solidFill>
                <a:srgbClr val="FFFFFF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0" name="Rettangolo 5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4ABDE0"/>
          </a:solidFill>
          <a:ln>
            <a:noFill/>
          </a:ln>
          <a:extLst/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it-IT" altLang="it-IT" sz="2400" u="none" smtClean="0">
              <a:solidFill>
                <a:srgbClr val="000000"/>
              </a:solidFill>
            </a:endParaRPr>
          </a:p>
        </p:txBody>
      </p:sp>
      <p:pic>
        <p:nvPicPr>
          <p:cNvPr id="12" name="Immagine 10" descr="crs4-logo-white-gree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6488113"/>
            <a:ext cx="10842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628800"/>
            <a:ext cx="8784976" cy="1143000"/>
          </a:xfrm>
        </p:spPr>
        <p:txBody>
          <a:bodyPr/>
          <a:lstStyle>
            <a:lvl1pPr algn="ctr">
              <a:defRPr sz="3600" baseline="0">
                <a:solidFill>
                  <a:srgbClr val="BA324F"/>
                </a:solidFill>
                <a:effectLst/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2780928"/>
            <a:ext cx="8799388" cy="3543672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tx2"/>
                </a:solidFill>
                <a:latin typeface="Geneva" charset="0"/>
                <a:ea typeface="Geneva" charset="0"/>
                <a:cs typeface="Geneva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sottotitolo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  <a:endParaRPr lang="en-US" noProof="0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 eaLnBrk="0" hangingPunct="0">
              <a:defRPr sz="1200" u="none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858C530-3EF6-467A-BBD3-EAABF64E0A80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800" y="77963"/>
            <a:ext cx="1333325" cy="1333325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83" y="6495257"/>
            <a:ext cx="333332" cy="33333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86" y="77963"/>
            <a:ext cx="2743513" cy="1391047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39" y="6465055"/>
            <a:ext cx="749298" cy="37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817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, testo e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512" y="1484785"/>
            <a:ext cx="5112568" cy="4896544"/>
          </a:xfrm>
        </p:spPr>
        <p:txBody>
          <a:bodyPr/>
          <a:lstStyle>
            <a:lvl1pPr>
              <a:defRPr u="none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ClipArt 3"/>
          <p:cNvSpPr>
            <a:spLocks noGrp="1"/>
          </p:cNvSpPr>
          <p:nvPr>
            <p:ph type="clipArt" sz="half" idx="2"/>
          </p:nvPr>
        </p:nvSpPr>
        <p:spPr>
          <a:xfrm>
            <a:off x="5436096" y="1484785"/>
            <a:ext cx="3528392" cy="4896544"/>
          </a:xfrm>
        </p:spPr>
        <p:txBody>
          <a:bodyPr/>
          <a:lstStyle>
            <a:lvl1pPr>
              <a:defRPr u="none"/>
            </a:lvl1pPr>
          </a:lstStyle>
          <a:p>
            <a:pPr lvl="0"/>
            <a:endParaRPr lang="en-US" noProof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>
            <a:lvl1pPr>
              <a:defRPr u="none"/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8FDBBAE4-304D-414C-8C19-A7740314F49A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213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, testo e immagine con riferime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512" y="1484785"/>
            <a:ext cx="5112568" cy="4896544"/>
          </a:xfrm>
        </p:spPr>
        <p:txBody>
          <a:bodyPr/>
          <a:lstStyle>
            <a:lvl1pPr>
              <a:defRPr u="none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>
            <a:lvl1pPr>
              <a:defRPr u="none"/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7" name="Segnaposto testo 3"/>
          <p:cNvSpPr>
            <a:spLocks noGrp="1"/>
          </p:cNvSpPr>
          <p:nvPr>
            <p:ph type="body" sz="half" idx="10"/>
          </p:nvPr>
        </p:nvSpPr>
        <p:spPr>
          <a:xfrm>
            <a:off x="5436096" y="5445224"/>
            <a:ext cx="3528392" cy="943000"/>
          </a:xfrm>
        </p:spPr>
        <p:txBody>
          <a:bodyPr/>
          <a:lstStyle>
            <a:lvl1pPr marL="0" indent="0" algn="ctr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9" name="Segnaposto contenuto 5"/>
          <p:cNvSpPr>
            <a:spLocks noGrp="1"/>
          </p:cNvSpPr>
          <p:nvPr>
            <p:ph sz="quarter" idx="4"/>
          </p:nvPr>
        </p:nvSpPr>
        <p:spPr>
          <a:xfrm>
            <a:off x="5436095" y="1484785"/>
            <a:ext cx="3528393" cy="3960440"/>
          </a:xfrm>
        </p:spPr>
        <p:txBody>
          <a:bodyPr/>
          <a:lstStyle>
            <a:lvl1pPr>
              <a:buNone/>
              <a:defRPr sz="2400" u="none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it-I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AA836182-B8FC-4D0D-B4CA-9792D958183E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4245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1"/>
          <p:cNvGrpSpPr/>
          <p:nvPr/>
        </p:nvGrpSpPr>
        <p:grpSpPr>
          <a:xfrm>
            <a:off x="4267200" y="330200"/>
            <a:ext cx="4875213" cy="542925"/>
            <a:chOff x="0" y="0"/>
            <a:chExt cx="4875212" cy="542924"/>
          </a:xfrm>
        </p:grpSpPr>
        <p:sp>
          <p:nvSpPr>
            <p:cNvPr id="19" name="Shape 19"/>
            <p:cNvSpPr/>
            <p:nvPr/>
          </p:nvSpPr>
          <p:spPr>
            <a:xfrm>
              <a:off x="0" y="0"/>
              <a:ext cx="4875213" cy="477838"/>
            </a:xfrm>
            <a:prstGeom prst="rect">
              <a:avLst/>
            </a:prstGeom>
            <a:solidFill>
              <a:srgbClr val="0B3E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0" y="473075"/>
              <a:ext cx="4875213" cy="69850"/>
            </a:xfrm>
            <a:prstGeom prst="rect">
              <a:avLst/>
            </a:prstGeom>
            <a:solidFill>
              <a:srgbClr val="A6CE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</p:grpSp>
      <p:sp>
        <p:nvSpPr>
          <p:cNvPr id="22" name="Shape 22"/>
          <p:cNvSpPr/>
          <p:nvPr/>
        </p:nvSpPr>
        <p:spPr>
          <a:xfrm>
            <a:off x="-1" y="6459537"/>
            <a:ext cx="9144002" cy="404813"/>
          </a:xfrm>
          <a:prstGeom prst="rect">
            <a:avLst/>
          </a:prstGeom>
          <a:solidFill>
            <a:srgbClr val="0B3E8D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914400">
              <a:defRPr u="none"/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-1" y="6388100"/>
            <a:ext cx="9144002" cy="71438"/>
          </a:xfrm>
          <a:prstGeom prst="rect">
            <a:avLst/>
          </a:prstGeom>
          <a:solidFill>
            <a:srgbClr val="A6CE39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914400">
              <a:defRPr u="none"/>
            </a:pP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4975225" y="336550"/>
            <a:ext cx="3095513" cy="461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799" tIns="46799" rIns="46799" bIns="46799">
            <a:spAutoFit/>
          </a:bodyPr>
          <a:lstStyle>
            <a:lvl1pPr defTabSz="9144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 u="none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FFFFFF"/>
                </a:solidFill>
              </a:rPr>
              <a:t>www.crs4.it/vic/</a:t>
            </a:r>
          </a:p>
        </p:txBody>
      </p:sp>
      <p:pic>
        <p:nvPicPr>
          <p:cNvPr id="25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6725" y="11112"/>
            <a:ext cx="3233738" cy="9413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" name="Group 28"/>
          <p:cNvGrpSpPr/>
          <p:nvPr/>
        </p:nvGrpSpPr>
        <p:grpSpPr>
          <a:xfrm>
            <a:off x="-1588" y="328612"/>
            <a:ext cx="487363" cy="541338"/>
            <a:chOff x="0" y="0"/>
            <a:chExt cx="487362" cy="541337"/>
          </a:xfrm>
        </p:grpSpPr>
        <p:sp>
          <p:nvSpPr>
            <p:cNvPr id="26" name="Shape 26"/>
            <p:cNvSpPr/>
            <p:nvPr/>
          </p:nvSpPr>
          <p:spPr>
            <a:xfrm>
              <a:off x="0" y="0"/>
              <a:ext cx="487363" cy="476250"/>
            </a:xfrm>
            <a:prstGeom prst="rect">
              <a:avLst/>
            </a:prstGeom>
            <a:solidFill>
              <a:srgbClr val="0B3E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0" y="471487"/>
              <a:ext cx="487363" cy="69851"/>
            </a:xfrm>
            <a:prstGeom prst="rect">
              <a:avLst/>
            </a:prstGeom>
            <a:solidFill>
              <a:srgbClr val="A6CE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3652837" y="330200"/>
            <a:ext cx="149226" cy="542925"/>
            <a:chOff x="0" y="0"/>
            <a:chExt cx="149225" cy="542924"/>
          </a:xfrm>
        </p:grpSpPr>
        <p:sp>
          <p:nvSpPr>
            <p:cNvPr id="29" name="Shape 29"/>
            <p:cNvSpPr/>
            <p:nvPr/>
          </p:nvSpPr>
          <p:spPr>
            <a:xfrm>
              <a:off x="0" y="0"/>
              <a:ext cx="149225" cy="477838"/>
            </a:xfrm>
            <a:prstGeom prst="rect">
              <a:avLst/>
            </a:prstGeom>
            <a:solidFill>
              <a:srgbClr val="0B3E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0" y="473075"/>
              <a:ext cx="149225" cy="69850"/>
            </a:xfrm>
            <a:prstGeom prst="rect">
              <a:avLst/>
            </a:prstGeom>
            <a:solidFill>
              <a:srgbClr val="A6CE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3860800" y="330200"/>
            <a:ext cx="149225" cy="542925"/>
            <a:chOff x="0" y="0"/>
            <a:chExt cx="149225" cy="542924"/>
          </a:xfrm>
        </p:grpSpPr>
        <p:sp>
          <p:nvSpPr>
            <p:cNvPr id="32" name="Shape 32"/>
            <p:cNvSpPr/>
            <p:nvPr/>
          </p:nvSpPr>
          <p:spPr>
            <a:xfrm>
              <a:off x="0" y="0"/>
              <a:ext cx="149225" cy="477838"/>
            </a:xfrm>
            <a:prstGeom prst="rect">
              <a:avLst/>
            </a:prstGeom>
            <a:solidFill>
              <a:srgbClr val="0B3E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0" y="473075"/>
              <a:ext cx="149225" cy="69850"/>
            </a:xfrm>
            <a:prstGeom prst="rect">
              <a:avLst/>
            </a:prstGeom>
            <a:solidFill>
              <a:srgbClr val="A6CE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4064000" y="330200"/>
            <a:ext cx="149225" cy="542925"/>
            <a:chOff x="0" y="0"/>
            <a:chExt cx="149225" cy="542924"/>
          </a:xfrm>
        </p:grpSpPr>
        <p:sp>
          <p:nvSpPr>
            <p:cNvPr id="35" name="Shape 35"/>
            <p:cNvSpPr/>
            <p:nvPr/>
          </p:nvSpPr>
          <p:spPr>
            <a:xfrm>
              <a:off x="0" y="0"/>
              <a:ext cx="149225" cy="477838"/>
            </a:xfrm>
            <a:prstGeom prst="rect">
              <a:avLst/>
            </a:prstGeom>
            <a:solidFill>
              <a:srgbClr val="0B3E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0" y="473075"/>
              <a:ext cx="149225" cy="69850"/>
            </a:xfrm>
            <a:prstGeom prst="rect">
              <a:avLst/>
            </a:prstGeom>
            <a:solidFill>
              <a:srgbClr val="A6CE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</p:grpSp>
      <p:pic>
        <p:nvPicPr>
          <p:cNvPr id="38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3681412"/>
            <a:ext cx="9144000" cy="20955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1" name="Group 41"/>
          <p:cNvGrpSpPr/>
          <p:nvPr/>
        </p:nvGrpSpPr>
        <p:grpSpPr>
          <a:xfrm>
            <a:off x="-1" y="6278562"/>
            <a:ext cx="595314" cy="596901"/>
            <a:chOff x="0" y="0"/>
            <a:chExt cx="595312" cy="596900"/>
          </a:xfrm>
        </p:grpSpPr>
        <p:sp>
          <p:nvSpPr>
            <p:cNvPr id="39" name="Shape 39"/>
            <p:cNvSpPr/>
            <p:nvPr/>
          </p:nvSpPr>
          <p:spPr>
            <a:xfrm>
              <a:off x="-1" y="0"/>
              <a:ext cx="595314" cy="577850"/>
            </a:xfrm>
            <a:prstGeom prst="rect">
              <a:avLst/>
            </a:prstGeom>
            <a:solidFill>
              <a:srgbClr val="BBE0E3"/>
            </a:solidFill>
            <a:ln w="9360" cap="sq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pic>
          <p:nvPicPr>
            <p:cNvPr id="40" name="image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9050" y="30162"/>
              <a:ext cx="528638" cy="5667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2" name="Shape 42"/>
          <p:cNvSpPr/>
          <p:nvPr/>
        </p:nvSpPr>
        <p:spPr>
          <a:xfrm>
            <a:off x="1624012" y="6442075"/>
            <a:ext cx="5895976" cy="37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 defTabSz="9144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u="none">
                <a:solidFill>
                  <a:srgbClr val="FFFFFF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FFF"/>
                </a:solidFill>
              </a:rPr>
              <a:t>Universita' di Cagliari, May  2015</a:t>
            </a:r>
          </a:p>
        </p:txBody>
      </p:sp>
      <p:pic>
        <p:nvPicPr>
          <p:cNvPr id="43" name="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71797" y="6278562"/>
            <a:ext cx="879218" cy="5969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5747880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390" y="476251"/>
            <a:ext cx="8785225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388" y="1484314"/>
            <a:ext cx="4316412" cy="48974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2" y="1484314"/>
            <a:ext cx="4316413" cy="48974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24625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1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73FF9DE-FEB1-43C0-93FF-2DAEA338AD3A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42777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olo e contenuto sopra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390" y="476251"/>
            <a:ext cx="8785225" cy="990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79390" y="1484314"/>
            <a:ext cx="8785225" cy="23717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390" y="4008439"/>
            <a:ext cx="8785225" cy="237331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AD33C-9B33-4EE7-9F6A-F8662881DC1F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386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>
                <a:solidFill>
                  <a:srgbClr val="BA324F"/>
                </a:solidFill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u="none" baseline="0"/>
            </a:lvl1pPr>
            <a:lvl2pPr>
              <a:defRPr u="none">
                <a:solidFill>
                  <a:srgbClr val="175676"/>
                </a:solidFill>
              </a:defRPr>
            </a:lvl2pPr>
            <a:lvl3pPr>
              <a:defRPr u="none" baseline="0">
                <a:solidFill>
                  <a:srgbClr val="175676"/>
                </a:solidFill>
              </a:defRPr>
            </a:lvl3pPr>
            <a:lvl4pPr>
              <a:defRPr u="none">
                <a:solidFill>
                  <a:srgbClr val="175676"/>
                </a:solidFill>
              </a:defRPr>
            </a:lvl4pPr>
            <a:lvl5pPr>
              <a:defRPr u="none">
                <a:solidFill>
                  <a:srgbClr val="175676"/>
                </a:solidFill>
              </a:defRPr>
            </a:lvl5pPr>
          </a:lstStyle>
          <a:p>
            <a:pPr lvl="0"/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</a:t>
            </a:r>
            <a:r>
              <a:rPr lang="en-US" noProof="0" dirty="0" err="1" smtClean="0"/>
              <a:t>stili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testo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</a:p>
          <a:p>
            <a:pPr lvl="1"/>
            <a:r>
              <a:rPr lang="en-US" noProof="0" dirty="0" err="1" smtClean="0"/>
              <a:t>Secondo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Terzo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3"/>
            <a:r>
              <a:rPr lang="en-US" noProof="0" dirty="0" smtClean="0"/>
              <a:t>Quarto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7014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708920"/>
            <a:ext cx="7772400" cy="1362075"/>
          </a:xfrm>
        </p:spPr>
        <p:txBody>
          <a:bodyPr anchor="t"/>
          <a:lstStyle>
            <a:lvl1pPr algn="l">
              <a:defRPr sz="3600" b="1" u="none" cap="all"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196752"/>
            <a:ext cx="7772400" cy="1500187"/>
          </a:xfrm>
        </p:spPr>
        <p:txBody>
          <a:bodyPr anchor="b"/>
          <a:lstStyle>
            <a:lvl1pPr marL="0" indent="0">
              <a:buNone/>
              <a:defRPr sz="2000" u="none" baseline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</a:t>
            </a:r>
            <a:r>
              <a:rPr lang="en-US" noProof="0" dirty="0" err="1" smtClean="0"/>
              <a:t>stili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testo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263FA5AF-18D2-49A6-A6F5-72FF9F3C9022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996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79512" y="1484784"/>
            <a:ext cx="4248472" cy="4896544"/>
          </a:xfrm>
        </p:spPr>
        <p:txBody>
          <a:bodyPr/>
          <a:lstStyle>
            <a:lvl1pPr>
              <a:defRPr sz="2400" u="none"/>
            </a:lvl1pPr>
            <a:lvl2pPr>
              <a:defRPr sz="2000" u="none"/>
            </a:lvl2pPr>
            <a:lvl3pPr>
              <a:defRPr sz="1800" u="none"/>
            </a:lvl3pPr>
            <a:lvl4pPr>
              <a:defRPr sz="1600" u="none"/>
            </a:lvl4pPr>
            <a:lvl5pPr>
              <a:defRPr sz="1600" u="none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0" y="1484784"/>
            <a:ext cx="4392488" cy="4896544"/>
          </a:xfrm>
        </p:spPr>
        <p:txBody>
          <a:bodyPr/>
          <a:lstStyle>
            <a:lvl1pPr>
              <a:defRPr sz="2400" u="none"/>
            </a:lvl1pPr>
            <a:lvl2pPr>
              <a:defRPr sz="2000" u="none"/>
            </a:lvl2pPr>
            <a:lvl3pPr>
              <a:defRPr sz="1800" u="none"/>
            </a:lvl3pPr>
            <a:lvl4pPr>
              <a:defRPr sz="1600" u="none"/>
            </a:lvl4pPr>
            <a:lvl5pPr>
              <a:defRPr sz="16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B824C913-DA60-4E90-9636-382A26259AE4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29678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176FF69B-07D0-40CB-92AD-4B61D5E5E95D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417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209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3286001" cy="958428"/>
          </a:xfrm>
        </p:spPr>
        <p:txBody>
          <a:bodyPr anchor="b"/>
          <a:lstStyle>
            <a:lvl1pPr algn="l">
              <a:defRPr sz="2000" b="1" u="none" baseline="0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476672"/>
            <a:ext cx="5389438" cy="5832648"/>
          </a:xfrm>
        </p:spPr>
        <p:txBody>
          <a:bodyPr/>
          <a:lstStyle>
            <a:lvl1pPr>
              <a:defRPr sz="2800" u="none"/>
            </a:lvl1pPr>
            <a:lvl2pPr>
              <a:defRPr sz="2400" u="none"/>
            </a:lvl2pPr>
            <a:lvl3pPr>
              <a:defRPr sz="2000" u="none"/>
            </a:lvl3pPr>
            <a:lvl4pPr>
              <a:defRPr sz="1800" u="none"/>
            </a:lvl4pPr>
            <a:lvl5pPr>
              <a:defRPr sz="1800" u="none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3286001" cy="4874220"/>
          </a:xfrm>
        </p:spPr>
        <p:txBody>
          <a:bodyPr/>
          <a:lstStyle>
            <a:lvl1pPr marL="0" indent="0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D3D0545D-3DE0-40F1-A7A3-1D47CC9AA08D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9077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5373216"/>
            <a:ext cx="7128792" cy="422722"/>
          </a:xfrm>
        </p:spPr>
        <p:txBody>
          <a:bodyPr anchor="b"/>
          <a:lstStyle>
            <a:lvl1pPr algn="ctr">
              <a:defRPr sz="2000" b="1" u="none" baseline="0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31640" y="620688"/>
            <a:ext cx="6552728" cy="4752528"/>
          </a:xfrm>
        </p:spPr>
        <p:txBody>
          <a:bodyPr/>
          <a:lstStyle>
            <a:lvl1pPr marL="0" indent="0">
              <a:buNone/>
              <a:defRPr sz="3200" u="none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43608" y="5805264"/>
            <a:ext cx="7128792" cy="510952"/>
          </a:xfrm>
        </p:spPr>
        <p:txBody>
          <a:bodyPr/>
          <a:lstStyle>
            <a:lvl1pPr marL="0" indent="0" algn="ctr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72F3060C-58F3-49F4-9306-2096443CD9C7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7387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43608" y="5805264"/>
            <a:ext cx="7128792" cy="510952"/>
          </a:xfrm>
        </p:spPr>
        <p:txBody>
          <a:bodyPr/>
          <a:lstStyle>
            <a:lvl1pPr marL="0" indent="0" algn="l">
              <a:buNone/>
              <a:defRPr sz="12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C450A173-25BB-42E5-903C-44DF96C9B5BA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3471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tif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ttangolo 5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4ABDE0"/>
          </a:solidFill>
          <a:ln>
            <a:noFill/>
          </a:ln>
          <a:extLst/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it-IT" altLang="it-IT" sz="2400" u="none" smtClean="0">
              <a:solidFill>
                <a:srgbClr val="000000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476250"/>
            <a:ext cx="87852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here to change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484313"/>
            <a:ext cx="8785225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dirty="0" smtClean="0"/>
              <a:t>Click here to change styles</a:t>
            </a:r>
          </a:p>
          <a:p>
            <a:pPr lvl="1"/>
            <a:r>
              <a:rPr lang="en-US" altLang="it-IT" dirty="0" smtClean="0"/>
              <a:t>Second level</a:t>
            </a:r>
          </a:p>
          <a:p>
            <a:pPr lvl="2"/>
            <a:r>
              <a:rPr lang="en-US" altLang="it-IT" dirty="0" smtClean="0"/>
              <a:t>Third level</a:t>
            </a:r>
          </a:p>
          <a:p>
            <a:pPr lvl="3"/>
            <a:r>
              <a:rPr lang="en-US" altLang="it-IT" dirty="0" smtClean="0"/>
              <a:t>Fourth level</a:t>
            </a:r>
          </a:p>
          <a:p>
            <a:pPr lvl="4"/>
            <a:r>
              <a:rPr lang="en-US" altLang="it-IT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24625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u="none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629776C-41AE-4D9C-9400-074A64C323BB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  <p:sp>
        <p:nvSpPr>
          <p:cNvPr id="2" name="Rettangolo 6"/>
          <p:cNvSpPr>
            <a:spLocks noChangeArrowheads="1"/>
          </p:cNvSpPr>
          <p:nvPr/>
        </p:nvSpPr>
        <p:spPr bwMode="auto">
          <a:xfrm>
            <a:off x="0" y="0"/>
            <a:ext cx="9144000" cy="404813"/>
          </a:xfrm>
          <a:prstGeom prst="rect">
            <a:avLst/>
          </a:prstGeom>
          <a:solidFill>
            <a:srgbClr val="4ABDE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defRPr/>
            </a:pPr>
            <a:r>
              <a:rPr lang="en-US" altLang="it-IT" sz="1200" u="none" dirty="0" smtClean="0">
                <a:solidFill>
                  <a:srgbClr val="FFFFFF"/>
                </a:solidFill>
                <a:latin typeface="Verdana" pitchFamily="34" charset="0"/>
              </a:rPr>
              <a:t>Mobile Graphics Tutorial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mr-IN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–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it-IT" sz="1200" u="none" baseline="0" dirty="0" err="1" smtClean="0">
                <a:solidFill>
                  <a:srgbClr val="FFFFFF"/>
                </a:solidFill>
                <a:latin typeface="Verdana" pitchFamily="34" charset="0"/>
              </a:rPr>
              <a:t>EuroGraphics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2017</a:t>
            </a:r>
            <a:endParaRPr lang="it-IT" altLang="it-IT" sz="1200" u="none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13" name="Immagine 10" descr="crs4-logo-white-green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6488113"/>
            <a:ext cx="10842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83" y="6495257"/>
            <a:ext cx="333332" cy="333332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39" y="6465055"/>
            <a:ext cx="749298" cy="379918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-16933"/>
            <a:ext cx="2959100" cy="4931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  <p:sldLayoutId id="2147484217" r:id="rId12"/>
    <p:sldLayoutId id="2147484218" r:id="rId13"/>
    <p:sldLayoutId id="214748421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effectLst/>
          <a:latin typeface="MS Reference Sans Serif" charset="0"/>
          <a:ea typeface="MS Reference Sans Serif" charset="0"/>
          <a:cs typeface="MS Reference Sans Serif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Font typeface="Times" pitchFamily="18" charset="0"/>
        <a:buChar char="•"/>
        <a:defRPr sz="2400" b="1">
          <a:solidFill>
            <a:schemeClr val="tx1"/>
          </a:solidFill>
          <a:latin typeface="Geneva" charset="0"/>
          <a:ea typeface="Geneva" charset="0"/>
          <a:cs typeface="Geneva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–"/>
        <a:defRPr sz="2000">
          <a:solidFill>
            <a:srgbClr val="175676"/>
          </a:solidFill>
          <a:latin typeface="Geneva" charset="0"/>
          <a:ea typeface="Geneva" charset="0"/>
          <a:cs typeface="Geneva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Font typeface="Times" pitchFamily="18" charset="0"/>
        <a:buChar char="•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–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»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5.jpeg"/><Relationship Id="rId2" Type="http://schemas.openxmlformats.org/officeDocument/2006/relationships/video" Target="file:///C:\Users\graildemo\Desktop\talk-iccv09\rhouse-short.m1v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42.png"/><Relationship Id="rId11" Type="http://schemas.openxmlformats.org/officeDocument/2006/relationships/image" Target="../media/image49.png"/><Relationship Id="rId5" Type="http://schemas.openxmlformats.org/officeDocument/2006/relationships/image" Target="../media/image41.png"/><Relationship Id="rId10" Type="http://schemas.openxmlformats.org/officeDocument/2006/relationships/image" Target="../media/image48.png"/><Relationship Id="rId4" Type="http://schemas.openxmlformats.org/officeDocument/2006/relationships/image" Target="../media/image40.png"/><Relationship Id="rId9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3.jpeg"/><Relationship Id="rId12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42.png"/><Relationship Id="rId11" Type="http://schemas.openxmlformats.org/officeDocument/2006/relationships/image" Target="../media/image52.png"/><Relationship Id="rId5" Type="http://schemas.openxmlformats.org/officeDocument/2006/relationships/image" Target="../media/image41.png"/><Relationship Id="rId10" Type="http://schemas.openxmlformats.org/officeDocument/2006/relationships/image" Target="../media/image51.png"/><Relationship Id="rId4" Type="http://schemas.openxmlformats.org/officeDocument/2006/relationships/image" Target="../media/image40.png"/><Relationship Id="rId9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vic.crs4.it/vic/cgi-bin/bib-page.cgi?id='Pintore:2014:IMI'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hyperlink" Target="http://vic.crs4.it/vic/cgi-bin/bib-page.cgi?id='Pintore:2014:EMM'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68.jpe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67.jpeg"/><Relationship Id="rId11" Type="http://schemas.openxmlformats.org/officeDocument/2006/relationships/image" Target="../media/image72.pn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notesSlide" Target="../notesSlides/notesSlide14.xml"/><Relationship Id="rId9" Type="http://schemas.openxmlformats.org/officeDocument/2006/relationships/image" Target="../media/image7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6.jpe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hyperlink" Target="http://vic.crs4.it/vic/cgi-bin/bib-page.cgi?id='Pintore:2014:IMI'" TargetMode="External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10" Type="http://schemas.openxmlformats.org/officeDocument/2006/relationships/image" Target="../media/image86.jpeg"/><Relationship Id="rId4" Type="http://schemas.openxmlformats.org/officeDocument/2006/relationships/image" Target="../media/image80.png"/><Relationship Id="rId9" Type="http://schemas.openxmlformats.org/officeDocument/2006/relationships/image" Target="../media/image8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10" Type="http://schemas.openxmlformats.org/officeDocument/2006/relationships/image" Target="../media/image93.jpeg"/><Relationship Id="rId4" Type="http://schemas.openxmlformats.org/officeDocument/2006/relationships/image" Target="../media/image89.jpeg"/><Relationship Id="rId9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9.png"/><Relationship Id="rId4" Type="http://schemas.openxmlformats.org/officeDocument/2006/relationships/image" Target="../media/image11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Part 4</a:t>
            </a:r>
            <a:endParaRPr lang="it-IT" dirty="0"/>
          </a:p>
        </p:txBody>
      </p:sp>
      <p:sp>
        <p:nvSpPr>
          <p:cNvPr id="7171" name="Segnaposto contenuto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Mobile metric capture and reconstruction</a:t>
            </a:r>
            <a:endParaRPr lang="it-IT" alt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5882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216979" y="1168048"/>
            <a:ext cx="8782050" cy="3024336"/>
          </a:xfrm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en-US" sz="1800" i="1" dirty="0">
                <a:solidFill>
                  <a:srgbClr val="00B0F0"/>
                </a:solidFill>
              </a:rPr>
              <a:t>"Magic always comes with a price, </a:t>
            </a:r>
            <a:r>
              <a:rPr lang="en-US" sz="1800" i="1" dirty="0" err="1" smtClean="0">
                <a:solidFill>
                  <a:srgbClr val="00B0F0"/>
                </a:solidFill>
              </a:rPr>
              <a:t>Deary</a:t>
            </a:r>
            <a:r>
              <a:rPr lang="en-US" sz="1800" i="1" dirty="0" smtClean="0">
                <a:solidFill>
                  <a:srgbClr val="00B0F0"/>
                </a:solidFill>
              </a:rPr>
              <a:t>“ </a:t>
            </a:r>
            <a:r>
              <a:rPr lang="it-IT" sz="1800" i="1" dirty="0" err="1">
                <a:solidFill>
                  <a:schemeClr val="tx2"/>
                </a:solidFill>
              </a:rPr>
              <a:t>Rumplestiltskin</a:t>
            </a:r>
            <a:endParaRPr lang="en-US" sz="1800" i="1" dirty="0" smtClean="0">
              <a:solidFill>
                <a:schemeClr val="tx2"/>
              </a:solidFill>
            </a:endParaRPr>
          </a:p>
          <a:p>
            <a:pPr marL="0" indent="0" algn="ctr" eaLnBrk="1" hangingPunct="1">
              <a:buNone/>
              <a:defRPr/>
            </a:pPr>
            <a:r>
              <a:rPr lang="it-IT" sz="1200" b="0" i="1" dirty="0" smtClean="0">
                <a:solidFill>
                  <a:schemeClr val="tx2"/>
                </a:solidFill>
              </a:rPr>
              <a:t>Once </a:t>
            </a:r>
            <a:r>
              <a:rPr lang="it-IT" sz="1200" b="0" i="1" dirty="0" err="1" smtClean="0">
                <a:solidFill>
                  <a:schemeClr val="tx2"/>
                </a:solidFill>
              </a:rPr>
              <a:t>Upon</a:t>
            </a:r>
            <a:r>
              <a:rPr lang="it-IT" sz="1200" b="0" i="1" dirty="0" smtClean="0">
                <a:solidFill>
                  <a:schemeClr val="tx2"/>
                </a:solidFill>
              </a:rPr>
              <a:t> a Time, ABC TV </a:t>
            </a:r>
            <a:r>
              <a:rPr lang="it-IT" sz="1200" b="0" i="1" dirty="0" err="1" smtClean="0">
                <a:solidFill>
                  <a:schemeClr val="tx2"/>
                </a:solidFill>
              </a:rPr>
              <a:t>series</a:t>
            </a:r>
            <a:endParaRPr lang="it-IT" sz="1200" b="0" i="1" dirty="0" smtClean="0">
              <a:solidFill>
                <a:schemeClr val="tx2"/>
              </a:solidFill>
            </a:endParaRPr>
          </a:p>
          <a:p>
            <a:pPr marL="0" indent="0" algn="ctr" eaLnBrk="1" hangingPunct="1">
              <a:buNone/>
              <a:defRPr/>
            </a:pPr>
            <a:endParaRPr lang="en-US" altLang="it-IT" sz="1800" dirty="0" smtClean="0"/>
          </a:p>
          <a:p>
            <a:pPr eaLnBrk="1" hangingPunct="1">
              <a:defRPr/>
            </a:pPr>
            <a:r>
              <a:rPr lang="en-US" altLang="it-IT" sz="1800" dirty="0" smtClean="0"/>
              <a:t>Limitation: lack in structure</a:t>
            </a:r>
          </a:p>
          <a:p>
            <a:pPr lvl="1" eaLnBrk="1" hangingPunct="1">
              <a:defRPr/>
            </a:pPr>
            <a:r>
              <a:rPr lang="en-US" altLang="it-IT" sz="1400" dirty="0" smtClean="0"/>
              <a:t>Details vs structure</a:t>
            </a:r>
          </a:p>
          <a:p>
            <a:pPr lvl="1" eaLnBrk="1" hangingPunct="1">
              <a:defRPr/>
            </a:pPr>
            <a:r>
              <a:rPr lang="en-US" altLang="it-IT" sz="1400" dirty="0" smtClean="0"/>
              <a:t>Need for complementary semi-automatic </a:t>
            </a:r>
            <a:r>
              <a:rPr lang="en-US" altLang="it-IT" sz="1400" dirty="0"/>
              <a:t>methods</a:t>
            </a:r>
            <a:endParaRPr lang="en-US" altLang="it-IT" sz="1400" dirty="0" smtClean="0"/>
          </a:p>
          <a:p>
            <a:pPr eaLnBrk="1" hangingPunct="1">
              <a:defRPr/>
            </a:pPr>
            <a:r>
              <a:rPr lang="en-US" altLang="it-IT" sz="1800" dirty="0" smtClean="0"/>
              <a:t>Semi-automatic </a:t>
            </a:r>
            <a:r>
              <a:rPr lang="en-US" altLang="it-IT" sz="1800" dirty="0"/>
              <a:t>methods</a:t>
            </a:r>
          </a:p>
          <a:p>
            <a:pPr lvl="1" eaLnBrk="1" hangingPunct="1">
              <a:defRPr/>
            </a:pPr>
            <a:r>
              <a:rPr lang="en-US" altLang="it-IT" sz="1400" dirty="0" smtClean="0"/>
              <a:t>These </a:t>
            </a:r>
            <a:r>
              <a:rPr lang="en-US" altLang="it-IT" sz="1400" dirty="0"/>
              <a:t>usually have the goal of identifying walls, ceilings, and floors</a:t>
            </a:r>
          </a:p>
          <a:p>
            <a:pPr lvl="1" eaLnBrk="1" hangingPunct="1">
              <a:defRPr/>
            </a:pPr>
            <a:r>
              <a:rPr lang="en-US" altLang="it-IT" sz="1400" dirty="0" smtClean="0"/>
              <a:t>3D </a:t>
            </a:r>
            <a:r>
              <a:rPr lang="en-US" altLang="it-IT" sz="1400" dirty="0"/>
              <a:t>laser scanning/unstructured point clouds </a:t>
            </a:r>
            <a:r>
              <a:rPr lang="en-US" altLang="it-IT" sz="1400" dirty="0" smtClean="0"/>
              <a:t>sources</a:t>
            </a:r>
          </a:p>
          <a:p>
            <a:pPr lvl="3" eaLnBrk="1" hangingPunct="1">
              <a:defRPr/>
            </a:pPr>
            <a:r>
              <a:rPr lang="en-US" altLang="it-IT" sz="900" dirty="0" smtClean="0"/>
              <a:t>Mura et al.: </a:t>
            </a:r>
            <a:r>
              <a:rPr lang="en-US" altLang="it-IT" sz="900" b="1" dirty="0" smtClean="0"/>
              <a:t>Automatic room detection and reconstruction in cluttered indoor environments with complex room layouts</a:t>
            </a:r>
            <a:r>
              <a:rPr lang="en-US" altLang="it-IT" sz="900" dirty="0" smtClean="0"/>
              <a:t>. Computers &amp; Graphics, 2014</a:t>
            </a:r>
          </a:p>
          <a:p>
            <a:pPr marL="457200" lvl="1" indent="0" eaLnBrk="1" hangingPunct="1">
              <a:buNone/>
              <a:defRPr/>
            </a:pPr>
            <a:endParaRPr lang="en-US" altLang="it-IT" sz="1600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60D3300-90AD-41B3-95BB-D9E34FFDD42E}" type="slidenum">
              <a:rPr lang="it-IT" smtClean="0"/>
              <a:pPr>
                <a:defRPr/>
              </a:pPr>
              <a:t>10</a:t>
            </a:fld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8280920" cy="211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990600"/>
          </a:xfrm>
        </p:spPr>
        <p:txBody>
          <a:bodyPr anchor="t"/>
          <a:lstStyle/>
          <a:p>
            <a:pPr eaLnBrk="1" hangingPunct="1"/>
            <a:r>
              <a:rPr lang="en-US" altLang="it-IT" dirty="0" smtClean="0"/>
              <a:t>Context: high </a:t>
            </a:r>
            <a:r>
              <a:rPr lang="en-US" altLang="it-IT" dirty="0"/>
              <a:t>performance </a:t>
            </a:r>
            <a:r>
              <a:rPr lang="en-US" altLang="it-IT" dirty="0" smtClean="0"/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30017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990600"/>
          </a:xfrm>
        </p:spPr>
        <p:txBody>
          <a:bodyPr anchor="t"/>
          <a:lstStyle/>
          <a:p>
            <a:pPr eaLnBrk="1" hangingPunct="1"/>
            <a:r>
              <a:rPr lang="en-US" altLang="it-IT" dirty="0" smtClean="0"/>
              <a:t>Context: interactive methods</a:t>
            </a:r>
            <a:r>
              <a:rPr lang="en-US" altLang="it-IT" sz="3600" dirty="0" smtClean="0"/>
              <a:t/>
            </a:r>
            <a:br>
              <a:rPr lang="en-US" altLang="it-IT" sz="3600" dirty="0" smtClean="0"/>
            </a:br>
            <a:r>
              <a:rPr lang="en-US" altLang="it-IT" sz="3600" dirty="0" smtClean="0"/>
              <a:t/>
            </a:r>
            <a:br>
              <a:rPr lang="en-US" altLang="it-IT" sz="3600" dirty="0" smtClean="0"/>
            </a:br>
            <a:endParaRPr lang="en-US" altLang="it-IT" sz="3600" dirty="0" smtClean="0"/>
          </a:p>
        </p:txBody>
      </p:sp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79512" y="1412776"/>
            <a:ext cx="8782050" cy="338437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it-IT" sz="1800" dirty="0"/>
              <a:t>New generation: Google Project TANGO</a:t>
            </a:r>
          </a:p>
          <a:p>
            <a:pPr lvl="1" eaLnBrk="1" hangingPunct="1">
              <a:defRPr/>
            </a:pPr>
            <a:r>
              <a:rPr lang="en-US" altLang="it-IT" sz="1300" dirty="0"/>
              <a:t>Integrated depth sensor</a:t>
            </a:r>
          </a:p>
          <a:p>
            <a:pPr lvl="1" eaLnBrk="1" hangingPunct="1">
              <a:defRPr/>
            </a:pPr>
            <a:r>
              <a:rPr lang="en-US" altLang="it-IT" sz="1300" dirty="0"/>
              <a:t>Mobile IMU (inertial measurement unit) </a:t>
            </a:r>
          </a:p>
          <a:p>
            <a:pPr eaLnBrk="1" hangingPunct="1">
              <a:defRPr/>
            </a:pPr>
            <a:r>
              <a:rPr lang="en-US" altLang="it-IT" sz="1800" dirty="0" smtClean="0"/>
              <a:t>Background: depth sensors</a:t>
            </a:r>
          </a:p>
          <a:p>
            <a:pPr lvl="1" eaLnBrk="1" hangingPunct="1">
              <a:defRPr/>
            </a:pPr>
            <a:r>
              <a:rPr lang="en-US" altLang="it-IT" sz="1400" dirty="0" err="1" smtClean="0"/>
              <a:t>Es</a:t>
            </a:r>
            <a:r>
              <a:rPr lang="en-US" altLang="it-IT" sz="1400" dirty="0" smtClean="0"/>
              <a:t>. Kinect based</a:t>
            </a:r>
          </a:p>
          <a:p>
            <a:pPr lvl="2" eaLnBrk="1" hangingPunct="1">
              <a:defRPr/>
            </a:pPr>
            <a:r>
              <a:rPr lang="en-US" altLang="it-IT" sz="1050" dirty="0" smtClean="0"/>
              <a:t>Kim </a:t>
            </a:r>
            <a:r>
              <a:rPr lang="en-US" altLang="it-IT" sz="1050" dirty="0"/>
              <a:t>et al.: </a:t>
            </a:r>
            <a:r>
              <a:rPr lang="en-US" altLang="it-IT" sz="1050" b="1" dirty="0"/>
              <a:t>Interactive acquisition of residential floor plans. </a:t>
            </a:r>
            <a:r>
              <a:rPr lang="en-US" altLang="it-IT" sz="1050" dirty="0" err="1"/>
              <a:t>In:Proc</a:t>
            </a:r>
            <a:r>
              <a:rPr lang="en-US" altLang="it-IT" sz="1050" dirty="0"/>
              <a:t>. IEEE ICRA, pp. 3055-3062 (2012</a:t>
            </a:r>
            <a:r>
              <a:rPr lang="en-US" altLang="it-IT" sz="1050" dirty="0" smtClean="0"/>
              <a:t>)</a:t>
            </a:r>
          </a:p>
          <a:p>
            <a:pPr marL="914400" lvl="2" indent="0" eaLnBrk="1" hangingPunct="1">
              <a:buNone/>
              <a:defRPr/>
            </a:pPr>
            <a:endParaRPr lang="en-US" altLang="it-IT" sz="1050" dirty="0" smtClean="0"/>
          </a:p>
          <a:p>
            <a:pPr eaLnBrk="1" hangingPunct="1">
              <a:defRPr/>
            </a:pPr>
            <a:r>
              <a:rPr lang="en-US" altLang="it-IT" sz="1800" dirty="0" smtClean="0"/>
              <a:t>Localization </a:t>
            </a:r>
            <a:r>
              <a:rPr lang="en-US" altLang="it-IT" sz="1800" dirty="0"/>
              <a:t>problems</a:t>
            </a:r>
          </a:p>
          <a:p>
            <a:pPr lvl="1" eaLnBrk="1" hangingPunct="1">
              <a:defRPr/>
            </a:pPr>
            <a:r>
              <a:rPr lang="en-US" altLang="it-IT" sz="1400" dirty="0"/>
              <a:t>Short range</a:t>
            </a:r>
          </a:p>
          <a:p>
            <a:pPr lvl="1" eaLnBrk="1" hangingPunct="1">
              <a:defRPr/>
            </a:pPr>
            <a:r>
              <a:rPr lang="en-US" altLang="it-IT" sz="1400" dirty="0"/>
              <a:t>Limited bounding volume</a:t>
            </a:r>
          </a:p>
          <a:p>
            <a:pPr lvl="1" eaLnBrk="1" hangingPunct="1">
              <a:defRPr/>
            </a:pPr>
            <a:r>
              <a:rPr lang="en-US" altLang="it-IT" sz="1400" dirty="0" smtClean="0"/>
              <a:t>Track ambiguities (pose registration)</a:t>
            </a:r>
          </a:p>
          <a:p>
            <a:pPr lvl="1" eaLnBrk="1" hangingPunct="1">
              <a:defRPr/>
            </a:pPr>
            <a:r>
              <a:rPr lang="en-US" altLang="it-IT" sz="1400" dirty="0" smtClean="0"/>
              <a:t>Map ambiguities (localization)</a:t>
            </a:r>
          </a:p>
          <a:p>
            <a:pPr eaLnBrk="1" hangingPunct="1">
              <a:defRPr/>
            </a:pPr>
            <a:endParaRPr lang="en-US" altLang="it-IT" sz="1800" dirty="0" smtClean="0"/>
          </a:p>
          <a:p>
            <a:pPr lvl="2" eaLnBrk="1" hangingPunct="1">
              <a:defRPr/>
            </a:pPr>
            <a:endParaRPr lang="en-US" altLang="it-IT" sz="1800" dirty="0"/>
          </a:p>
          <a:p>
            <a:pPr lvl="2" eaLnBrk="1" hangingPunct="1">
              <a:defRPr/>
            </a:pPr>
            <a:endParaRPr lang="en-US" altLang="it-IT" sz="700" dirty="0" smtClean="0"/>
          </a:p>
          <a:p>
            <a:pPr lvl="1" eaLnBrk="1" hangingPunct="1">
              <a:defRPr/>
            </a:pPr>
            <a:endParaRPr lang="en-US" altLang="it-IT" sz="1400" dirty="0"/>
          </a:p>
          <a:p>
            <a:pPr lvl="1" eaLnBrk="1" hangingPunct="1">
              <a:defRPr/>
            </a:pPr>
            <a:endParaRPr lang="en-US" altLang="it-IT" sz="800" dirty="0" smtClean="0"/>
          </a:p>
          <a:p>
            <a:pPr marL="457200" lvl="1" indent="0" eaLnBrk="1" hangingPunct="1">
              <a:buNone/>
              <a:defRPr/>
            </a:pPr>
            <a:endParaRPr lang="en-US" altLang="it-IT" sz="1600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60D3300-90AD-41B3-95BB-D9E34FFDD42E}" type="slidenum">
              <a:rPr lang="it-IT" smtClean="0"/>
              <a:pPr>
                <a:defRPr/>
              </a:pPr>
              <a:t>11</a:t>
            </a:fld>
            <a:endParaRPr lang="it-IT" dirty="0"/>
          </a:p>
        </p:txBody>
      </p:sp>
      <p:pic>
        <p:nvPicPr>
          <p:cNvPr id="6" name="Immagin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930667"/>
            <a:ext cx="4464496" cy="1404860"/>
          </a:xfrm>
          <a:prstGeom prst="rect">
            <a:avLst/>
          </a:prstGeom>
          <a:noFill/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4930668"/>
            <a:ext cx="1874713" cy="14048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224" y="4930668"/>
            <a:ext cx="2500173" cy="14048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421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altLang="it-IT" sz="2800" dirty="0" smtClean="0"/>
              <a:t>Context: image-based methods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236043"/>
          </a:xfrm>
        </p:spPr>
        <p:txBody>
          <a:bodyPr/>
          <a:lstStyle/>
          <a:p>
            <a:r>
              <a:rPr lang="en-US" sz="2000" dirty="0"/>
              <a:t>A</a:t>
            </a:r>
            <a:r>
              <a:rPr lang="en-US" sz="2000" dirty="0" smtClean="0"/>
              <a:t>utomatic system for indoors/outdoors</a:t>
            </a:r>
          </a:p>
          <a:p>
            <a:pPr lvl="1"/>
            <a:r>
              <a:rPr lang="en-US" sz="1600" dirty="0" smtClean="0"/>
              <a:t>Goal: to reconstruct a simple 3D indoor model from multiple images</a:t>
            </a:r>
          </a:p>
          <a:p>
            <a:pPr lvl="1"/>
            <a:r>
              <a:rPr lang="en-US" sz="1600" dirty="0" smtClean="0"/>
              <a:t>Cost effective</a:t>
            </a: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884" y="2735785"/>
            <a:ext cx="1645715" cy="10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3285" y="3878785"/>
            <a:ext cx="1645715" cy="10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884" y="3878785"/>
            <a:ext cx="1645715" cy="10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6884" y="5021785"/>
            <a:ext cx="1645715" cy="10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83285" y="2735785"/>
            <a:ext cx="1645715" cy="10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83285" y="5021785"/>
            <a:ext cx="1645715" cy="10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>
          <a:xfrm>
            <a:off x="3581400" y="4062685"/>
            <a:ext cx="609600" cy="3810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rhouse-short.m1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4283968" y="2735785"/>
            <a:ext cx="4724400" cy="35433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4154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08112"/>
          </a:xfrm>
        </p:spPr>
        <p:txBody>
          <a:bodyPr/>
          <a:lstStyle/>
          <a:p>
            <a:r>
              <a:rPr lang="en-US" dirty="0" err="1" smtClean="0"/>
              <a:t>Multiview</a:t>
            </a:r>
            <a:r>
              <a:rPr lang="en-US" dirty="0" smtClean="0"/>
              <a:t> pipeline example</a:t>
            </a:r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5245968"/>
            <a:ext cx="1756055" cy="109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886" y="5250302"/>
            <a:ext cx="1645715" cy="10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51245" y="480313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Images</a:t>
            </a:r>
            <a:endParaRPr lang="en-US" sz="1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07605" y="480313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A6CE39"/>
                </a:solidFill>
              </a:rPr>
              <a:t>SFM</a:t>
            </a:r>
            <a:endParaRPr lang="en-US" sz="1800" b="1" dirty="0">
              <a:solidFill>
                <a:srgbClr val="A6CE39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5245968"/>
            <a:ext cx="1752600" cy="109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236405" y="480313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MVS</a:t>
            </a:r>
            <a:endParaRPr lang="en-US" sz="1800" b="1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5245968"/>
            <a:ext cx="1557861" cy="109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972837" y="480313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MWS</a:t>
            </a:r>
            <a:endParaRPr lang="en-US" sz="1800" b="1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06717" y="5297188"/>
            <a:ext cx="1905000" cy="9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7573037" y="4803131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Merging</a:t>
            </a:r>
            <a:endParaRPr lang="en-US" sz="1800" b="1" dirty="0"/>
          </a:p>
        </p:txBody>
      </p:sp>
      <p:sp>
        <p:nvSpPr>
          <p:cNvPr id="16" name="Right Arrow 5"/>
          <p:cNvSpPr/>
          <p:nvPr/>
        </p:nvSpPr>
        <p:spPr>
          <a:xfrm>
            <a:off x="1619672" y="4838369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5"/>
          <p:cNvSpPr/>
          <p:nvPr/>
        </p:nvSpPr>
        <p:spPr>
          <a:xfrm>
            <a:off x="3280055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5"/>
          <p:cNvSpPr/>
          <p:nvPr/>
        </p:nvSpPr>
        <p:spPr>
          <a:xfrm>
            <a:off x="5105400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5"/>
          <p:cNvSpPr/>
          <p:nvPr/>
        </p:nvSpPr>
        <p:spPr>
          <a:xfrm>
            <a:off x="6801917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49808" y="1828800"/>
            <a:ext cx="3427655" cy="213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12"/>
          <p:cNvSpPr txBox="1"/>
          <p:nvPr/>
        </p:nvSpPr>
        <p:spPr>
          <a:xfrm>
            <a:off x="3107900" y="1367135"/>
            <a:ext cx="3179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none" dirty="0" smtClean="0">
                <a:solidFill>
                  <a:srgbClr val="175676"/>
                </a:solidFill>
              </a:rPr>
              <a:t>Structure-from-Motion</a:t>
            </a:r>
          </a:p>
        </p:txBody>
      </p:sp>
      <p:sp>
        <p:nvSpPr>
          <p:cNvPr id="27" name="TextBox 14"/>
          <p:cNvSpPr txBox="1"/>
          <p:nvPr/>
        </p:nvSpPr>
        <p:spPr>
          <a:xfrm>
            <a:off x="2747120" y="3982283"/>
            <a:ext cx="3844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none" dirty="0" smtClean="0">
                <a:solidFill>
                  <a:srgbClr val="175676"/>
                </a:solidFill>
              </a:rPr>
              <a:t>Bundler by Noah </a:t>
            </a:r>
            <a:r>
              <a:rPr lang="en-US" sz="1200" u="none" dirty="0" err="1" smtClean="0">
                <a:solidFill>
                  <a:srgbClr val="175676"/>
                </a:solidFill>
              </a:rPr>
              <a:t>Snavely</a:t>
            </a:r>
            <a:endParaRPr lang="en-US" sz="1200" u="none" dirty="0" smtClean="0">
              <a:solidFill>
                <a:srgbClr val="175676"/>
              </a:solidFill>
            </a:endParaRPr>
          </a:p>
          <a:p>
            <a:r>
              <a:rPr lang="en-US" sz="1200" u="none" dirty="0" smtClean="0">
                <a:solidFill>
                  <a:srgbClr val="175676"/>
                </a:solidFill>
              </a:rPr>
              <a:t>Structure from Motion for unordered image collections</a:t>
            </a:r>
          </a:p>
          <a:p>
            <a:r>
              <a:rPr lang="en-US" sz="1200" dirty="0" smtClean="0">
                <a:solidFill>
                  <a:srgbClr val="175676"/>
                </a:solidFill>
              </a:rPr>
              <a:t>http://phototour.cs.washington.edu/bundler/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6215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08112"/>
          </a:xfrm>
        </p:spPr>
        <p:txBody>
          <a:bodyPr/>
          <a:lstStyle/>
          <a:p>
            <a:r>
              <a:rPr lang="en-US" dirty="0" err="1" smtClean="0"/>
              <a:t>Multiview</a:t>
            </a:r>
            <a:r>
              <a:rPr lang="en-US" dirty="0" smtClean="0"/>
              <a:t> </a:t>
            </a:r>
            <a:r>
              <a:rPr lang="en-US" dirty="0"/>
              <a:t>pipeline example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5245968"/>
            <a:ext cx="1756055" cy="109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886" y="5250302"/>
            <a:ext cx="1645715" cy="10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51245" y="480313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Images</a:t>
            </a:r>
            <a:endParaRPr lang="en-US" sz="1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07605" y="480313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SFM</a:t>
            </a:r>
            <a:endParaRPr lang="en-US" sz="18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5245968"/>
            <a:ext cx="1752600" cy="109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236405" y="480313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A6CE39"/>
                </a:solidFill>
              </a:rPr>
              <a:t>MVS</a:t>
            </a:r>
            <a:endParaRPr lang="en-US" sz="1800" b="1" dirty="0">
              <a:solidFill>
                <a:srgbClr val="A6CE39"/>
              </a:solidFill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5245968"/>
            <a:ext cx="1557861" cy="109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972837" y="480313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MWS</a:t>
            </a:r>
            <a:endParaRPr lang="en-US" sz="1800" b="1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06717" y="5297188"/>
            <a:ext cx="1905000" cy="9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7573037" y="4803131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Merging</a:t>
            </a:r>
            <a:endParaRPr lang="en-US" sz="1800" b="1" dirty="0"/>
          </a:p>
        </p:txBody>
      </p:sp>
      <p:sp>
        <p:nvSpPr>
          <p:cNvPr id="16" name="Right Arrow 5"/>
          <p:cNvSpPr/>
          <p:nvPr/>
        </p:nvSpPr>
        <p:spPr>
          <a:xfrm>
            <a:off x="1619672" y="4838369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5"/>
          <p:cNvSpPr/>
          <p:nvPr/>
        </p:nvSpPr>
        <p:spPr>
          <a:xfrm>
            <a:off x="3280055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5"/>
          <p:cNvSpPr/>
          <p:nvPr/>
        </p:nvSpPr>
        <p:spPr>
          <a:xfrm>
            <a:off x="5105400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5"/>
          <p:cNvSpPr/>
          <p:nvPr/>
        </p:nvSpPr>
        <p:spPr>
          <a:xfrm>
            <a:off x="6801917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97314" y="1726815"/>
            <a:ext cx="3565482" cy="223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7"/>
          <p:cNvSpPr txBox="1"/>
          <p:nvPr/>
        </p:nvSpPr>
        <p:spPr>
          <a:xfrm>
            <a:off x="2953966" y="4071374"/>
            <a:ext cx="3362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none" dirty="0" smtClean="0">
                <a:solidFill>
                  <a:srgbClr val="175676"/>
                </a:solidFill>
              </a:rPr>
              <a:t>PMVS by Yasutaka Furukawa and Jean Ponce</a:t>
            </a:r>
          </a:p>
          <a:p>
            <a:r>
              <a:rPr lang="en-US" sz="1200" u="none" dirty="0" smtClean="0">
                <a:solidFill>
                  <a:srgbClr val="175676"/>
                </a:solidFill>
              </a:rPr>
              <a:t>Patch-based Multi-View Stereo Software</a:t>
            </a:r>
          </a:p>
          <a:p>
            <a:r>
              <a:rPr lang="en-US" sz="1200" dirty="0" smtClean="0">
                <a:solidFill>
                  <a:srgbClr val="175676"/>
                </a:solidFill>
              </a:rPr>
              <a:t>http://grail.cs.washington.edu/software/pmvs/</a:t>
            </a:r>
            <a:endParaRPr lang="en-US" sz="1200" dirty="0">
              <a:solidFill>
                <a:srgbClr val="175676"/>
              </a:solidFill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171335" y="2564904"/>
            <a:ext cx="2289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none" dirty="0" smtClean="0">
                <a:solidFill>
                  <a:srgbClr val="175676"/>
                </a:solidFill>
              </a:rPr>
              <a:t>Multi-view Stereo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689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08112"/>
          </a:xfrm>
        </p:spPr>
        <p:txBody>
          <a:bodyPr/>
          <a:lstStyle/>
          <a:p>
            <a:r>
              <a:rPr lang="en-US" dirty="0" err="1" smtClean="0"/>
              <a:t>Multiview</a:t>
            </a:r>
            <a:r>
              <a:rPr lang="en-US" dirty="0" smtClean="0"/>
              <a:t> </a:t>
            </a:r>
            <a:r>
              <a:rPr lang="en-US" dirty="0"/>
              <a:t>pipeline example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5245968"/>
            <a:ext cx="1756055" cy="109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886" y="5250302"/>
            <a:ext cx="1645715" cy="10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51245" y="480313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Images</a:t>
            </a:r>
            <a:endParaRPr lang="en-US" sz="1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07605" y="480313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SFM</a:t>
            </a:r>
            <a:endParaRPr lang="en-US" sz="18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5245968"/>
            <a:ext cx="1752600" cy="109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236405" y="480313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MVS</a:t>
            </a:r>
            <a:endParaRPr lang="en-US" sz="1800" b="1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5245968"/>
            <a:ext cx="1557861" cy="109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972837" y="480313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8AB51F"/>
                </a:solidFill>
              </a:rPr>
              <a:t>MWS</a:t>
            </a:r>
            <a:endParaRPr lang="en-US" sz="1800" b="1" dirty="0">
              <a:solidFill>
                <a:srgbClr val="8AB51F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06717" y="5297188"/>
            <a:ext cx="1905000" cy="9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7573037" y="4803131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Merging</a:t>
            </a:r>
            <a:endParaRPr lang="en-US" sz="1800" b="1" dirty="0"/>
          </a:p>
        </p:txBody>
      </p:sp>
      <p:sp>
        <p:nvSpPr>
          <p:cNvPr id="16" name="Right Arrow 5"/>
          <p:cNvSpPr/>
          <p:nvPr/>
        </p:nvSpPr>
        <p:spPr>
          <a:xfrm>
            <a:off x="1619672" y="4838369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5"/>
          <p:cNvSpPr/>
          <p:nvPr/>
        </p:nvSpPr>
        <p:spPr>
          <a:xfrm>
            <a:off x="3280055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5"/>
          <p:cNvSpPr/>
          <p:nvPr/>
        </p:nvSpPr>
        <p:spPr>
          <a:xfrm>
            <a:off x="5105400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5"/>
          <p:cNvSpPr/>
          <p:nvPr/>
        </p:nvSpPr>
        <p:spPr>
          <a:xfrm>
            <a:off x="6801917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uppo 7"/>
          <p:cNvGrpSpPr/>
          <p:nvPr/>
        </p:nvGrpSpPr>
        <p:grpSpPr>
          <a:xfrm>
            <a:off x="453983" y="1484784"/>
            <a:ext cx="4400550" cy="3152775"/>
            <a:chOff x="990600" y="1905000"/>
            <a:chExt cx="4400550" cy="3152775"/>
          </a:xfrm>
        </p:grpSpPr>
        <p:pic>
          <p:nvPicPr>
            <p:cNvPr id="25" name="Picture 6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990600" y="1905000"/>
              <a:ext cx="4400550" cy="3152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6" name="Group 10"/>
            <p:cNvGrpSpPr/>
            <p:nvPr/>
          </p:nvGrpSpPr>
          <p:grpSpPr>
            <a:xfrm rot="-900000">
              <a:off x="3538416" y="4150418"/>
              <a:ext cx="190042" cy="304067"/>
              <a:chOff x="1219200" y="3733800"/>
              <a:chExt cx="381000" cy="609600"/>
            </a:xfrm>
          </p:grpSpPr>
          <p:sp>
            <p:nvSpPr>
              <p:cNvPr id="27" name="Isosceles Triangle 17"/>
              <p:cNvSpPr/>
              <p:nvPr/>
            </p:nvSpPr>
            <p:spPr>
              <a:xfrm flipV="1">
                <a:off x="1219200" y="3733800"/>
                <a:ext cx="381000" cy="304800"/>
              </a:xfrm>
              <a:prstGeom prst="triangl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18"/>
              <p:cNvSpPr/>
              <p:nvPr/>
            </p:nvSpPr>
            <p:spPr>
              <a:xfrm>
                <a:off x="1295400" y="39624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9" name="Straight Connector 19"/>
            <p:cNvCxnSpPr/>
            <p:nvPr/>
          </p:nvCxnSpPr>
          <p:spPr>
            <a:xfrm rot="10800000">
              <a:off x="3657600" y="2630130"/>
              <a:ext cx="533400" cy="214371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Connector 26"/>
            <p:cNvCxnSpPr/>
            <p:nvPr/>
          </p:nvCxnSpPr>
          <p:spPr>
            <a:xfrm rot="10800000">
              <a:off x="3240480" y="3413760"/>
              <a:ext cx="417122" cy="16764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>
              <a:off x="2819401" y="3505199"/>
              <a:ext cx="379201" cy="15240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Straight Connector 32"/>
            <p:cNvCxnSpPr/>
            <p:nvPr/>
          </p:nvCxnSpPr>
          <p:spPr>
            <a:xfrm rot="5400000">
              <a:off x="3078623" y="3931775"/>
              <a:ext cx="152404" cy="6125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28013" y="3465982"/>
            <a:ext cx="2216764" cy="12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99938" y="2276872"/>
            <a:ext cx="2161733" cy="122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15"/>
          <p:cNvSpPr txBox="1"/>
          <p:nvPr/>
        </p:nvSpPr>
        <p:spPr>
          <a:xfrm>
            <a:off x="3775016" y="1476301"/>
            <a:ext cx="482158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u="none" dirty="0" smtClean="0">
                <a:solidFill>
                  <a:srgbClr val="175676"/>
                </a:solidFill>
              </a:rPr>
              <a:t>Manhattan-World</a:t>
            </a:r>
            <a:r>
              <a:rPr lang="en-US" sz="1800" u="none" dirty="0" smtClean="0">
                <a:solidFill>
                  <a:srgbClr val="175676"/>
                </a:solidFill>
              </a:rPr>
              <a:t> Stereo</a:t>
            </a:r>
          </a:p>
          <a:p>
            <a:pPr algn="ctr"/>
            <a:r>
              <a:rPr lang="en-US" sz="1400" u="none" dirty="0" smtClean="0">
                <a:solidFill>
                  <a:srgbClr val="175676"/>
                </a:solidFill>
              </a:rPr>
              <a:t>[Furukawa et al., CVPR 2009]</a:t>
            </a:r>
          </a:p>
          <a:p>
            <a:pPr algn="ctr"/>
            <a:r>
              <a:rPr lang="en-US" sz="1400" u="none" dirty="0" smtClean="0">
                <a:solidFill>
                  <a:srgbClr val="175676"/>
                </a:solidFill>
              </a:rPr>
              <a:t>Per-view </a:t>
            </a:r>
            <a:r>
              <a:rPr lang="en-US" sz="1400" u="none" dirty="0">
                <a:solidFill>
                  <a:srgbClr val="175676"/>
                </a:solidFill>
              </a:rPr>
              <a:t>depth maps using Markov random fields</a:t>
            </a:r>
            <a:endParaRPr lang="en-US" sz="1400" u="none" dirty="0" smtClean="0">
              <a:solidFill>
                <a:srgbClr val="175676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010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08112"/>
          </a:xfrm>
        </p:spPr>
        <p:txBody>
          <a:bodyPr/>
          <a:lstStyle/>
          <a:p>
            <a:r>
              <a:rPr lang="en-US" dirty="0" err="1" smtClean="0"/>
              <a:t>Multiview</a:t>
            </a:r>
            <a:r>
              <a:rPr lang="en-US" dirty="0" smtClean="0"/>
              <a:t> </a:t>
            </a:r>
            <a:r>
              <a:rPr lang="en-US" dirty="0"/>
              <a:t>pipeline example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5245968"/>
            <a:ext cx="1756055" cy="109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886" y="5250302"/>
            <a:ext cx="1645715" cy="10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51245" y="480313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Images</a:t>
            </a:r>
            <a:endParaRPr lang="en-US" sz="1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07605" y="480313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SFM</a:t>
            </a:r>
            <a:endParaRPr lang="en-US" sz="18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5245968"/>
            <a:ext cx="1752600" cy="109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236405" y="480313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MVS</a:t>
            </a:r>
            <a:endParaRPr lang="en-US" sz="1800" b="1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5245968"/>
            <a:ext cx="1557861" cy="109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972837" y="480313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MWS</a:t>
            </a:r>
            <a:endParaRPr lang="en-US" sz="1800" b="1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06717" y="5297188"/>
            <a:ext cx="1905000" cy="9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7573037" y="4803131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8AB51F"/>
                </a:solidFill>
              </a:rPr>
              <a:t>Merging</a:t>
            </a:r>
            <a:endParaRPr lang="en-US" sz="1800" b="1" dirty="0">
              <a:solidFill>
                <a:srgbClr val="8AB51F"/>
              </a:solidFill>
            </a:endParaRPr>
          </a:p>
        </p:txBody>
      </p:sp>
      <p:sp>
        <p:nvSpPr>
          <p:cNvPr id="16" name="Right Arrow 5"/>
          <p:cNvSpPr/>
          <p:nvPr/>
        </p:nvSpPr>
        <p:spPr>
          <a:xfrm>
            <a:off x="1619672" y="4838369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5"/>
          <p:cNvSpPr/>
          <p:nvPr/>
        </p:nvSpPr>
        <p:spPr>
          <a:xfrm>
            <a:off x="3280055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5"/>
          <p:cNvSpPr/>
          <p:nvPr/>
        </p:nvSpPr>
        <p:spPr>
          <a:xfrm>
            <a:off x="5105400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5"/>
          <p:cNvSpPr/>
          <p:nvPr/>
        </p:nvSpPr>
        <p:spPr>
          <a:xfrm>
            <a:off x="6801917" y="4835397"/>
            <a:ext cx="609600" cy="3048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1590" y="2260284"/>
            <a:ext cx="4630474" cy="241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17"/>
          <p:cNvSpPr txBox="1"/>
          <p:nvPr/>
        </p:nvSpPr>
        <p:spPr>
          <a:xfrm>
            <a:off x="678695" y="1515844"/>
            <a:ext cx="529414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u="none" dirty="0" smtClean="0">
                <a:solidFill>
                  <a:srgbClr val="175676"/>
                </a:solidFill>
              </a:rPr>
              <a:t>Axis-aligned depth map merging</a:t>
            </a:r>
          </a:p>
          <a:p>
            <a:pPr algn="ctr"/>
            <a:r>
              <a:rPr lang="en-US" sz="1200" u="none" dirty="0" smtClean="0">
                <a:solidFill>
                  <a:srgbClr val="175676"/>
                </a:solidFill>
              </a:rPr>
              <a:t>Volumetric </a:t>
            </a:r>
            <a:r>
              <a:rPr lang="en-US" sz="1200" u="none" dirty="0">
                <a:solidFill>
                  <a:srgbClr val="175676"/>
                </a:solidFill>
              </a:rPr>
              <a:t>MRF </a:t>
            </a:r>
            <a:r>
              <a:rPr lang="en-US" sz="1200" u="none" dirty="0" smtClean="0">
                <a:solidFill>
                  <a:srgbClr val="175676"/>
                </a:solidFill>
              </a:rPr>
              <a:t>[</a:t>
            </a:r>
            <a:r>
              <a:rPr lang="en-US" sz="1200" u="none" dirty="0" err="1">
                <a:solidFill>
                  <a:srgbClr val="175676"/>
                </a:solidFill>
              </a:rPr>
              <a:t>Vogiatzis</a:t>
            </a:r>
            <a:r>
              <a:rPr lang="en-US" sz="1200" u="none" dirty="0">
                <a:solidFill>
                  <a:srgbClr val="175676"/>
                </a:solidFill>
              </a:rPr>
              <a:t> 2005, Sinha 2007, Zach 2007, Hernández 2007</a:t>
            </a:r>
            <a:r>
              <a:rPr lang="en-US" sz="1200" u="none" dirty="0" smtClean="0">
                <a:solidFill>
                  <a:srgbClr val="175676"/>
                </a:solidFill>
              </a:rPr>
              <a:t>]</a:t>
            </a:r>
            <a:endParaRPr lang="en-US" sz="2400" u="none" dirty="0">
              <a:solidFill>
                <a:srgbClr val="175676"/>
              </a:solidFill>
            </a:endParaRP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20288" y="3466413"/>
            <a:ext cx="3031567" cy="113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82664" y="2069842"/>
            <a:ext cx="1575351" cy="126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36071" y="2051432"/>
            <a:ext cx="1621070" cy="1305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530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dirty="0" smtClean="0"/>
              <a:t>Image-based methods: limitations</a:t>
            </a:r>
            <a:br>
              <a:rPr lang="en-US" altLang="it-IT" dirty="0" smtClean="0"/>
            </a:br>
            <a:endParaRPr lang="en-US" altLang="it-IT" dirty="0" smtClean="0"/>
          </a:p>
        </p:txBody>
      </p:sp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79512" y="1196753"/>
            <a:ext cx="8782050" cy="3456384"/>
          </a:xfrm>
        </p:spPr>
        <p:txBody>
          <a:bodyPr/>
          <a:lstStyle/>
          <a:p>
            <a:r>
              <a:rPr lang="en-US" altLang="it-IT" sz="1800" dirty="0" smtClean="0"/>
              <a:t>These methods produce high resolution 3D models and related aligned images but</a:t>
            </a:r>
          </a:p>
          <a:p>
            <a:pPr lvl="1"/>
            <a:r>
              <a:rPr lang="en-US" altLang="it-IT" sz="1200" dirty="0" smtClean="0"/>
              <a:t>Lack </a:t>
            </a:r>
            <a:r>
              <a:rPr lang="en-US" altLang="it-IT" sz="1200" dirty="0"/>
              <a:t>of information about </a:t>
            </a:r>
            <a:r>
              <a:rPr lang="en-US" altLang="it-IT" sz="1200" dirty="0" smtClean="0"/>
              <a:t>structure, real depth and scale</a:t>
            </a:r>
          </a:p>
          <a:p>
            <a:pPr lvl="1"/>
            <a:r>
              <a:rPr lang="en-US" altLang="it-IT" sz="1200" dirty="0" smtClean="0"/>
              <a:t>Do </a:t>
            </a:r>
            <a:r>
              <a:rPr lang="en-US" altLang="it-IT" sz="1200" dirty="0"/>
              <a:t>not manage curved walls, </a:t>
            </a:r>
            <a:r>
              <a:rPr lang="en-US" altLang="it-IT" sz="1200" dirty="0" smtClean="0"/>
              <a:t>sloped ceiling, etc.</a:t>
            </a:r>
          </a:p>
          <a:p>
            <a:pPr lvl="1"/>
            <a:r>
              <a:rPr lang="en-US" altLang="it-IT" sz="1200" b="1" dirty="0" smtClean="0"/>
              <a:t>Do not return measurable models</a:t>
            </a:r>
          </a:p>
          <a:p>
            <a:pPr marL="457200" lvl="1" indent="0">
              <a:buNone/>
            </a:pPr>
            <a:endParaRPr lang="en-US" altLang="it-IT" sz="1200" dirty="0"/>
          </a:p>
          <a:p>
            <a:r>
              <a:rPr lang="en-US" altLang="it-IT" sz="1800" dirty="0" smtClean="0"/>
              <a:t>Heavy use of </a:t>
            </a:r>
            <a:r>
              <a:rPr lang="en-US" altLang="it-IT" sz="1800" b="1" i="1" dirty="0" smtClean="0"/>
              <a:t>Manhattan World </a:t>
            </a:r>
            <a:r>
              <a:rPr lang="en-US" altLang="it-IT" sz="1800" dirty="0" smtClean="0"/>
              <a:t>assumptions</a:t>
            </a:r>
          </a:p>
          <a:p>
            <a:pPr lvl="2"/>
            <a:r>
              <a:rPr lang="en-US" sz="1200" dirty="0" smtClean="0"/>
              <a:t>MVS methods require </a:t>
            </a:r>
            <a:r>
              <a:rPr lang="en-US" sz="1200" dirty="0"/>
              <a:t>textured surfaces, </a:t>
            </a:r>
            <a:r>
              <a:rPr lang="en-US" sz="1200" dirty="0" smtClean="0"/>
              <a:t>work </a:t>
            </a:r>
            <a:r>
              <a:rPr lang="en-US" sz="1200" dirty="0"/>
              <a:t>poorly for many architectural scenes</a:t>
            </a:r>
            <a:endParaRPr lang="en-US" altLang="it-IT" sz="1200" dirty="0" smtClean="0"/>
          </a:p>
          <a:p>
            <a:pPr lvl="2"/>
            <a:r>
              <a:rPr lang="it-IT" sz="1200" b="1" dirty="0" smtClean="0"/>
              <a:t>MW</a:t>
            </a:r>
            <a:r>
              <a:rPr lang="it-IT" sz="1200" dirty="0" smtClean="0"/>
              <a:t>: scene </a:t>
            </a:r>
            <a:r>
              <a:rPr lang="it-IT" sz="1200" dirty="0" err="1"/>
              <a:t>structure</a:t>
            </a:r>
            <a:r>
              <a:rPr lang="it-IT" sz="1200" dirty="0"/>
              <a:t> </a:t>
            </a:r>
            <a:r>
              <a:rPr lang="it-IT" sz="1200" dirty="0" err="1"/>
              <a:t>is</a:t>
            </a:r>
            <a:r>
              <a:rPr lang="it-IT" sz="1200" dirty="0"/>
              <a:t> </a:t>
            </a:r>
            <a:r>
              <a:rPr lang="it-IT" sz="1200" dirty="0" err="1"/>
              <a:t>piecewise</a:t>
            </a:r>
            <a:r>
              <a:rPr lang="it-IT" sz="1200" dirty="0"/>
              <a:t>-</a:t>
            </a:r>
            <a:r>
              <a:rPr lang="it-IT" sz="1200" dirty="0" err="1"/>
              <a:t>axis</a:t>
            </a:r>
            <a:r>
              <a:rPr lang="it-IT" sz="1200" dirty="0"/>
              <a:t>-</a:t>
            </a:r>
            <a:r>
              <a:rPr lang="it-IT" sz="1200" dirty="0" err="1"/>
              <a:t>aligned</a:t>
            </a:r>
            <a:r>
              <a:rPr lang="it-IT" sz="1200" dirty="0"/>
              <a:t>-planar</a:t>
            </a:r>
            <a:r>
              <a:rPr lang="en-US" altLang="it-IT" sz="1200" dirty="0" smtClean="0"/>
              <a:t> (</a:t>
            </a:r>
            <a:r>
              <a:rPr lang="en-US" altLang="it-IT" sz="1200" i="1" dirty="0" smtClean="0"/>
              <a:t>i.e. corners must form right angles</a:t>
            </a:r>
            <a:r>
              <a:rPr lang="en-US" altLang="it-IT" sz="1200" dirty="0" smtClean="0"/>
              <a:t>)</a:t>
            </a:r>
          </a:p>
          <a:p>
            <a:pPr lvl="2"/>
            <a:endParaRPr lang="en-US" altLang="it-IT" sz="1200" dirty="0" smtClean="0"/>
          </a:p>
          <a:p>
            <a:r>
              <a:rPr lang="en-US" altLang="it-IT" sz="1800" dirty="0" smtClean="0"/>
              <a:t>Next step</a:t>
            </a:r>
          </a:p>
          <a:p>
            <a:pPr lvl="1"/>
            <a:r>
              <a:rPr lang="en-GB" sz="1100" dirty="0"/>
              <a:t>Cabral R., Furukawa Y.: </a:t>
            </a:r>
            <a:r>
              <a:rPr lang="en-GB" sz="1100" b="1" dirty="0"/>
              <a:t>Piecewise planar and compact floor plan reconstruction from images.</a:t>
            </a:r>
            <a:r>
              <a:rPr lang="en-GB" sz="1100" dirty="0"/>
              <a:t> The IEEE Conference on Computer Vision and Pattern Recognition (2014</a:t>
            </a:r>
            <a:r>
              <a:rPr lang="en-GB" sz="1100" dirty="0" smtClean="0"/>
              <a:t>)</a:t>
            </a:r>
          </a:p>
          <a:p>
            <a:pPr lvl="1"/>
            <a:r>
              <a:rPr lang="en-US" altLang="it-IT" sz="1100" dirty="0"/>
              <a:t>G. </a:t>
            </a:r>
            <a:r>
              <a:rPr lang="en-US" altLang="it-IT" sz="1100" dirty="0" err="1"/>
              <a:t>Pintore</a:t>
            </a:r>
            <a:r>
              <a:rPr lang="en-US" altLang="it-IT" sz="1100" dirty="0"/>
              <a:t> et al. </a:t>
            </a:r>
            <a:r>
              <a:rPr lang="en-US" altLang="it-IT" sz="1100" b="1" dirty="0"/>
              <a:t>Omnidirectional image capture on mobile devices for fast automatic generation of 2.5D indoor maps.</a:t>
            </a:r>
            <a:r>
              <a:rPr lang="en-US" altLang="it-IT" sz="1100" dirty="0"/>
              <a:t> In Proc. IEEE WACV2016</a:t>
            </a:r>
            <a:endParaRPr lang="en-US" altLang="it-IT" sz="1100" dirty="0" smtClean="0"/>
          </a:p>
          <a:p>
            <a:pPr marL="457200" lvl="1" indent="0">
              <a:buNone/>
            </a:pPr>
            <a:endParaRPr lang="en-US" alt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17</a:t>
            </a:fld>
            <a:endParaRPr lang="it-IT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32" y="5170691"/>
            <a:ext cx="2541524" cy="99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090" y="5171271"/>
            <a:ext cx="2729510" cy="98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416" y="5110867"/>
            <a:ext cx="2459038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355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olo 5"/>
          <p:cNvSpPr>
            <a:spLocks noGrp="1"/>
          </p:cNvSpPr>
          <p:nvPr>
            <p:ph type="title"/>
          </p:nvPr>
        </p:nvSpPr>
        <p:spPr>
          <a:xfrm>
            <a:off x="179389" y="476250"/>
            <a:ext cx="8785225" cy="1140883"/>
          </a:xfrm>
        </p:spPr>
        <p:txBody>
          <a:bodyPr anchor="t"/>
          <a:lstStyle/>
          <a:p>
            <a:pPr eaLnBrk="1" hangingPunct="1"/>
            <a:r>
              <a:rPr lang="en-US" altLang="it-IT" dirty="0" smtClean="0"/>
              <a:t>Mobile devices to create floor plans</a:t>
            </a:r>
            <a:endParaRPr lang="en-US" altLang="it-IT" sz="4400" dirty="0" smtClean="0"/>
          </a:p>
        </p:txBody>
      </p:sp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71450" y="1746251"/>
            <a:ext cx="7194550" cy="4563533"/>
          </a:xfrm>
        </p:spPr>
        <p:txBody>
          <a:bodyPr/>
          <a:lstStyle/>
          <a:p>
            <a:pPr>
              <a:defRPr/>
            </a:pPr>
            <a:r>
              <a:rPr lang="en-US" altLang="it-IT" sz="1600" dirty="0" smtClean="0"/>
              <a:t>Many </a:t>
            </a:r>
            <a:r>
              <a:rPr lang="en-US" altLang="it-IT" sz="1600" dirty="0"/>
              <a:t>real-world </a:t>
            </a:r>
            <a:r>
              <a:rPr lang="en-US" altLang="it-IT" sz="1600" dirty="0" smtClean="0"/>
              <a:t>applications focused </a:t>
            </a:r>
            <a:r>
              <a:rPr lang="en-US" altLang="it-IT" sz="1600" dirty="0"/>
              <a:t>on the structure of a building rather than the details of the </a:t>
            </a:r>
            <a:r>
              <a:rPr lang="en-US" altLang="it-IT" sz="1600" dirty="0" smtClean="0"/>
              <a:t>model</a:t>
            </a:r>
            <a:endParaRPr lang="en-US" altLang="it-IT" sz="1600" dirty="0"/>
          </a:p>
          <a:p>
            <a:pPr lvl="1">
              <a:defRPr/>
            </a:pPr>
            <a:r>
              <a:rPr lang="en-US" altLang="it-IT" sz="1600" dirty="0" smtClean="0"/>
              <a:t>Definition of thermal zones</a:t>
            </a:r>
          </a:p>
          <a:p>
            <a:pPr lvl="1">
              <a:defRPr/>
            </a:pPr>
            <a:r>
              <a:rPr lang="en-US" altLang="it-IT" sz="1600" dirty="0" smtClean="0"/>
              <a:t>Estimation for circulation of people in commercial/public/office buildings</a:t>
            </a:r>
          </a:p>
          <a:p>
            <a:pPr lvl="1">
              <a:defRPr/>
            </a:pPr>
            <a:r>
              <a:rPr lang="en-US" sz="1600" dirty="0"/>
              <a:t>Support for evacuation </a:t>
            </a:r>
            <a:r>
              <a:rPr lang="en-US" sz="1600" dirty="0" smtClean="0"/>
              <a:t>simulation</a:t>
            </a:r>
            <a:endParaRPr lang="en-US" altLang="it-IT" sz="1600" dirty="0" smtClean="0"/>
          </a:p>
          <a:p>
            <a:pPr lvl="1">
              <a:defRPr/>
            </a:pPr>
            <a:r>
              <a:rPr lang="en-US" altLang="it-IT" sz="1600" dirty="0" smtClean="0"/>
              <a:t>…</a:t>
            </a:r>
          </a:p>
          <a:p>
            <a:pPr lvl="1">
              <a:defRPr/>
            </a:pPr>
            <a:endParaRPr lang="en-US" altLang="it-IT" sz="1400" dirty="0" smtClean="0"/>
          </a:p>
          <a:p>
            <a:pPr>
              <a:defRPr/>
            </a:pPr>
            <a:r>
              <a:rPr lang="en-US" sz="1800" dirty="0"/>
              <a:t>Growing </a:t>
            </a:r>
            <a:r>
              <a:rPr lang="en-US" sz="1800" dirty="0" smtClean="0"/>
              <a:t>interest </a:t>
            </a:r>
            <a:endParaRPr lang="en-US" sz="1800" dirty="0"/>
          </a:p>
          <a:p>
            <a:pPr lvl="1">
              <a:defRPr/>
            </a:pPr>
            <a:r>
              <a:rPr lang="en-US" sz="1400" dirty="0"/>
              <a:t>Goal: Allow any user to reconstruct building interiors without the assistance of computer experts, 3D modelers, or CAD operators</a:t>
            </a:r>
          </a:p>
          <a:p>
            <a:pPr lvl="1">
              <a:defRPr/>
            </a:pPr>
            <a:r>
              <a:rPr lang="en-US" sz="1400" dirty="0" smtClean="0"/>
              <a:t>Next </a:t>
            </a:r>
            <a:r>
              <a:rPr lang="en-US" sz="1400" dirty="0"/>
              <a:t>generation: Google </a:t>
            </a:r>
            <a:r>
              <a:rPr lang="en-US" sz="1400" i="1" dirty="0"/>
              <a:t>Project Tango, </a:t>
            </a:r>
            <a:r>
              <a:rPr lang="en-US" sz="1400" i="1" dirty="0" err="1" smtClean="0"/>
              <a:t>PrimeSense</a:t>
            </a:r>
            <a:r>
              <a:rPr lang="en-US" sz="1400" i="1" dirty="0" smtClean="0"/>
              <a:t> Capri (Apple)</a:t>
            </a:r>
          </a:p>
          <a:p>
            <a:pPr lvl="1">
              <a:defRPr/>
            </a:pPr>
            <a:r>
              <a:rPr lang="en-US" sz="1400" dirty="0" smtClean="0"/>
              <a:t>SLAM-based </a:t>
            </a:r>
            <a:r>
              <a:rPr lang="en-US" sz="1400" dirty="0"/>
              <a:t>methods </a:t>
            </a:r>
            <a:r>
              <a:rPr lang="en-US" sz="800" i="1" dirty="0"/>
              <a:t>[i.e. Shin et al.: Unsupervised construction of an indoor floor plan </a:t>
            </a:r>
            <a:r>
              <a:rPr lang="en-US" sz="900" i="1" dirty="0"/>
              <a:t>using a smartphone. IEEE Trans. Systems, Man, and Cybernetics  (2012)]</a:t>
            </a:r>
          </a:p>
          <a:p>
            <a:pPr marL="0" indent="0">
              <a:buFont typeface="Times" pitchFamily="18" charset="0"/>
              <a:buNone/>
              <a:defRPr/>
            </a:pPr>
            <a:endParaRPr lang="en-US" alt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5C58ADA-832C-495D-BBBF-E9380E2C3451}" type="slidenum">
              <a:rPr lang="it-IT" smtClean="0"/>
              <a:pPr>
                <a:defRPr/>
              </a:pPr>
              <a:t>18</a:t>
            </a:fld>
            <a:endParaRPr lang="it-IT" dirty="0"/>
          </a:p>
        </p:txBody>
      </p:sp>
      <p:pic>
        <p:nvPicPr>
          <p:cNvPr id="8197" name="Segnaposto contenuto 3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594600" y="3591985"/>
            <a:ext cx="1506538" cy="1325033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198" name="Immagin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4600" y="5054600"/>
            <a:ext cx="1498600" cy="11514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Immagin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400" y="5630334"/>
            <a:ext cx="431800" cy="57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4600" y="1617134"/>
            <a:ext cx="1498600" cy="18182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657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olo 5"/>
          <p:cNvSpPr>
            <a:spLocks noGrp="1"/>
          </p:cNvSpPr>
          <p:nvPr>
            <p:ph type="title"/>
          </p:nvPr>
        </p:nvSpPr>
        <p:spPr>
          <a:xfrm>
            <a:off x="214314" y="541867"/>
            <a:ext cx="8783637" cy="726893"/>
          </a:xfrm>
        </p:spPr>
        <p:txBody>
          <a:bodyPr anchor="t"/>
          <a:lstStyle/>
          <a:p>
            <a:pPr eaLnBrk="1" hangingPunct="1"/>
            <a:r>
              <a:rPr lang="en-US" altLang="it-IT" sz="2800" dirty="0"/>
              <a:t>M</a:t>
            </a:r>
            <a:r>
              <a:rPr lang="en-US" altLang="it-IT" sz="2800" dirty="0" smtClean="0"/>
              <a:t>obile devices for multi-room mapping</a:t>
            </a:r>
            <a:endParaRPr lang="en-US" altLang="it-IT" sz="3600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8B8E14-4D8F-42AC-9C69-C58195C7FDA8}" type="slidenum">
              <a:rPr lang="it-IT" smtClean="0"/>
              <a:pPr>
                <a:defRPr/>
              </a:pPr>
              <a:t>19</a:t>
            </a:fld>
            <a:endParaRPr lang="it-IT" dirty="0"/>
          </a:p>
        </p:txBody>
      </p:sp>
      <p:sp>
        <p:nvSpPr>
          <p:cNvPr id="13" name="Segnaposto contenuto 6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451919" cy="4544483"/>
          </a:xfrm>
        </p:spPr>
        <p:txBody>
          <a:bodyPr/>
          <a:lstStyle/>
          <a:p>
            <a:pPr>
              <a:defRPr/>
            </a:pPr>
            <a:r>
              <a:rPr lang="en-US" sz="1200" i="1" dirty="0" err="1" smtClean="0"/>
              <a:t>MagicPlan</a:t>
            </a:r>
            <a:r>
              <a:rPr lang="en-US" sz="1200" i="1" dirty="0" smtClean="0"/>
              <a:t> - </a:t>
            </a:r>
            <a:r>
              <a:rPr lang="en-US" sz="1200" i="1" u="sng" dirty="0" smtClean="0"/>
              <a:t>http://www.sensopia.com</a:t>
            </a:r>
          </a:p>
          <a:p>
            <a:pPr lvl="1">
              <a:defRPr/>
            </a:pPr>
            <a:r>
              <a:rPr lang="en-US" sz="1200" dirty="0"/>
              <a:t>F</a:t>
            </a:r>
            <a:r>
              <a:rPr lang="en-US" sz="1200" dirty="0" smtClean="0"/>
              <a:t>loor corners marked via an augmented reality interface</a:t>
            </a:r>
          </a:p>
          <a:p>
            <a:pPr lvl="1">
              <a:defRPr/>
            </a:pPr>
            <a:r>
              <a:rPr lang="en-US" sz="1200" dirty="0"/>
              <a:t>M</a:t>
            </a:r>
            <a:r>
              <a:rPr lang="en-US" sz="1200" dirty="0" smtClean="0"/>
              <a:t>anual editing of the room </a:t>
            </a:r>
          </a:p>
          <a:p>
            <a:pPr lvl="1">
              <a:defRPr/>
            </a:pPr>
            <a:r>
              <a:rPr lang="en-US" sz="1200" dirty="0" smtClean="0"/>
              <a:t>Floor plan merged manually</a:t>
            </a:r>
          </a:p>
          <a:p>
            <a:pPr lvl="1">
              <a:defRPr/>
            </a:pPr>
            <a:r>
              <a:rPr lang="en-US" sz="1200" b="1" i="1" dirty="0" smtClean="0">
                <a:solidFill>
                  <a:srgbClr val="FF0000"/>
                </a:solidFill>
              </a:rPr>
              <a:t>Limits:</a:t>
            </a:r>
          </a:p>
          <a:p>
            <a:pPr lvl="2">
              <a:defRPr/>
            </a:pPr>
            <a:r>
              <a:rPr lang="en-US" sz="1200" dirty="0" smtClean="0"/>
              <a:t>Considerable errors: user </a:t>
            </a:r>
            <a:r>
              <a:rPr lang="en-US" sz="1200" dirty="0"/>
              <a:t>must guess corner positions if occluded</a:t>
            </a:r>
          </a:p>
          <a:p>
            <a:pPr lvl="2">
              <a:defRPr/>
            </a:pPr>
            <a:r>
              <a:rPr lang="en-US" sz="1200" i="1" dirty="0" smtClean="0"/>
              <a:t>Time consuming </a:t>
            </a:r>
            <a:r>
              <a:rPr lang="en-US" sz="1200" dirty="0" smtClean="0"/>
              <a:t>(editing time)</a:t>
            </a:r>
          </a:p>
          <a:p>
            <a:pPr marL="914400" lvl="2" indent="0">
              <a:buFont typeface="Times" pitchFamily="18" charset="0"/>
              <a:buNone/>
              <a:defRPr/>
            </a:pPr>
            <a:endParaRPr lang="en-US" sz="1200" i="1" dirty="0"/>
          </a:p>
          <a:p>
            <a:pPr>
              <a:defRPr/>
            </a:pPr>
            <a:r>
              <a:rPr lang="en-US" sz="1200" dirty="0" err="1" smtClean="0"/>
              <a:t>Sankar</a:t>
            </a:r>
            <a:r>
              <a:rPr lang="en-US" sz="1200" dirty="0" smtClean="0"/>
              <a:t> and Seitz: Capturing indoor scenes with smartphones (UIST2012)</a:t>
            </a:r>
          </a:p>
          <a:p>
            <a:pPr lvl="1">
              <a:defRPr/>
            </a:pPr>
            <a:r>
              <a:rPr lang="en-US" sz="1200" dirty="0" smtClean="0"/>
              <a:t>Rooms geometrically calculated from the horizontal heading of the observer</a:t>
            </a:r>
          </a:p>
          <a:p>
            <a:pPr lvl="1">
              <a:defRPr/>
            </a:pPr>
            <a:r>
              <a:rPr lang="en-US" sz="1200" dirty="0" smtClean="0"/>
              <a:t>Corners marked during video playback</a:t>
            </a:r>
          </a:p>
          <a:p>
            <a:pPr lvl="1">
              <a:defRPr/>
            </a:pPr>
            <a:r>
              <a:rPr lang="en-US" sz="1200" b="1" i="1" dirty="0" smtClean="0">
                <a:solidFill>
                  <a:srgbClr val="FF0000"/>
                </a:solidFill>
              </a:rPr>
              <a:t>Limits:</a:t>
            </a:r>
          </a:p>
          <a:p>
            <a:pPr lvl="2">
              <a:defRPr/>
            </a:pPr>
            <a:r>
              <a:rPr lang="en-US" sz="1200" dirty="0" smtClean="0"/>
              <a:t>Works only with </a:t>
            </a:r>
            <a:r>
              <a:rPr lang="en-US" sz="1200" i="1" dirty="0" smtClean="0"/>
              <a:t>Manhattan World </a:t>
            </a:r>
            <a:r>
              <a:rPr lang="en-US" sz="1200" dirty="0" smtClean="0"/>
              <a:t>scenes</a:t>
            </a:r>
          </a:p>
          <a:p>
            <a:pPr lvl="2">
              <a:defRPr/>
            </a:pPr>
            <a:r>
              <a:rPr lang="en-US" sz="1200" dirty="0"/>
              <a:t>R</a:t>
            </a:r>
            <a:r>
              <a:rPr lang="en-US" sz="1200" dirty="0" smtClean="0"/>
              <a:t>ooms have arbitrary dimensions: need for manual scaling</a:t>
            </a:r>
          </a:p>
          <a:p>
            <a:pPr lvl="2">
              <a:defRPr/>
            </a:pPr>
            <a:r>
              <a:rPr lang="en-US" sz="1200" dirty="0" smtClean="0"/>
              <a:t>Manual identification of matching doors</a:t>
            </a:r>
            <a:endParaRPr lang="en-US" sz="1200" i="1" dirty="0" smtClean="0"/>
          </a:p>
          <a:p>
            <a:pPr marL="457200" lvl="1" indent="0" eaLnBrk="1" hangingPunct="1">
              <a:buFontTx/>
              <a:buNone/>
              <a:defRPr/>
            </a:pPr>
            <a:endParaRPr lang="en-US" sz="1600" dirty="0" smtClean="0"/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4365104"/>
            <a:ext cx="1440160" cy="1951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1484784"/>
            <a:ext cx="3707904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66660" y="4466167"/>
            <a:ext cx="1307020" cy="1771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510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Acquisition vs Modeling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  <p:pic>
        <p:nvPicPr>
          <p:cNvPr id="5" name="Picture 12" descr="acqui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713" y="2708920"/>
            <a:ext cx="4678362" cy="356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mod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9" y="1340768"/>
            <a:ext cx="4678363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4643438" y="980728"/>
            <a:ext cx="4284662" cy="115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144000" bIns="72000" anchor="ctr"/>
          <a:lstStyle/>
          <a:p>
            <a:pPr eaLnBrk="1" hangingPunct="1"/>
            <a:r>
              <a:rPr lang="en-US" sz="1800" u="none" dirty="0" smtClean="0">
                <a:solidFill>
                  <a:srgbClr val="175676"/>
                </a:solidFill>
                <a:cs typeface="Arial" pitchFamily="34" charset="0"/>
              </a:rPr>
              <a:t>Modeling</a:t>
            </a:r>
            <a:r>
              <a:rPr lang="en-US" sz="1800" u="none" dirty="0">
                <a:solidFill>
                  <a:srgbClr val="175676"/>
                </a:solidFill>
                <a:cs typeface="Arial" pitchFamily="34" charset="0"/>
              </a:rPr>
              <a:t/>
            </a:r>
            <a:br>
              <a:rPr lang="en-US" sz="1800" u="none" dirty="0">
                <a:solidFill>
                  <a:srgbClr val="175676"/>
                </a:solidFill>
                <a:cs typeface="Arial" pitchFamily="34" charset="0"/>
              </a:rPr>
            </a:br>
            <a:r>
              <a:rPr lang="en-US" sz="1800" u="none" dirty="0">
                <a:solidFill>
                  <a:srgbClr val="175676"/>
                </a:solidFill>
                <a:cs typeface="Arial" pitchFamily="34" charset="0"/>
              </a:rPr>
              <a:t>Subjective Reality</a:t>
            </a:r>
            <a:endParaRPr lang="it-IT" sz="1800" u="none" dirty="0">
              <a:solidFill>
                <a:srgbClr val="175676"/>
              </a:solidFill>
              <a:cs typeface="Arial" pitchFamily="34" charset="0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2566918" y="5517232"/>
            <a:ext cx="2088331" cy="968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144000" bIns="72000" anchor="ctr"/>
          <a:lstStyle/>
          <a:p>
            <a:pPr eaLnBrk="1" hangingPunct="1"/>
            <a:r>
              <a:rPr lang="en-US" sz="1800" u="none" dirty="0">
                <a:solidFill>
                  <a:srgbClr val="175676"/>
                </a:solidFill>
                <a:cs typeface="Arial" pitchFamily="34" charset="0"/>
              </a:rPr>
              <a:t>Acquisition</a:t>
            </a:r>
            <a:br>
              <a:rPr lang="en-US" sz="1800" u="none" dirty="0">
                <a:solidFill>
                  <a:srgbClr val="175676"/>
                </a:solidFill>
                <a:cs typeface="Arial" pitchFamily="34" charset="0"/>
              </a:rPr>
            </a:br>
            <a:r>
              <a:rPr lang="en-US" sz="1800" u="none" dirty="0">
                <a:solidFill>
                  <a:srgbClr val="175676"/>
                </a:solidFill>
                <a:cs typeface="Arial" pitchFamily="34" charset="0"/>
              </a:rPr>
              <a:t>Objective reality</a:t>
            </a:r>
            <a:endParaRPr lang="it-IT" sz="1800" u="none" dirty="0">
              <a:solidFill>
                <a:srgbClr val="175676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02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97875" y="1628800"/>
            <a:ext cx="8840788" cy="273630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it-IT" sz="1800" dirty="0" smtClean="0"/>
              <a:t>Sensors fusion approach </a:t>
            </a:r>
          </a:p>
          <a:p>
            <a:pPr lvl="1" eaLnBrk="1" hangingPunct="1">
              <a:defRPr/>
            </a:pPr>
            <a:r>
              <a:rPr lang="it-IT" sz="1050" dirty="0" smtClean="0"/>
              <a:t>Pintore et </a:t>
            </a:r>
            <a:r>
              <a:rPr lang="it-IT" sz="1050" dirty="0" err="1" smtClean="0"/>
              <a:t>al.</a:t>
            </a:r>
            <a:r>
              <a:rPr lang="it-IT" sz="1050" b="1" dirty="0" err="1" smtClean="0">
                <a:hlinkClick r:id="rId3"/>
              </a:rPr>
              <a:t>Interactive</a:t>
            </a:r>
            <a:r>
              <a:rPr lang="it-IT" sz="1050" b="1" dirty="0" smtClean="0">
                <a:hlinkClick r:id="rId3"/>
              </a:rPr>
              <a:t> </a:t>
            </a:r>
            <a:r>
              <a:rPr lang="it-IT" sz="1050" b="1" dirty="0" err="1">
                <a:hlinkClick r:id="rId3"/>
              </a:rPr>
              <a:t>mapping</a:t>
            </a:r>
            <a:r>
              <a:rPr lang="it-IT" sz="1050" b="1" dirty="0">
                <a:hlinkClick r:id="rId3"/>
              </a:rPr>
              <a:t> of indoor building </a:t>
            </a:r>
            <a:r>
              <a:rPr lang="it-IT" sz="1050" b="1" dirty="0" err="1">
                <a:hlinkClick r:id="rId3"/>
              </a:rPr>
              <a:t>structures</a:t>
            </a:r>
            <a:r>
              <a:rPr lang="it-IT" sz="1050" b="1" dirty="0">
                <a:hlinkClick r:id="rId3"/>
              </a:rPr>
              <a:t> </a:t>
            </a:r>
            <a:r>
              <a:rPr lang="it-IT" sz="1050" b="1" dirty="0" err="1">
                <a:hlinkClick r:id="rId3"/>
              </a:rPr>
              <a:t>through</a:t>
            </a:r>
            <a:r>
              <a:rPr lang="it-IT" sz="1050" b="1" dirty="0">
                <a:hlinkClick r:id="rId3"/>
              </a:rPr>
              <a:t> mobile </a:t>
            </a:r>
            <a:r>
              <a:rPr lang="it-IT" sz="1050" b="1" dirty="0" err="1">
                <a:hlinkClick r:id="rId3"/>
              </a:rPr>
              <a:t>devices</a:t>
            </a:r>
            <a:r>
              <a:rPr lang="it-IT" sz="1050" dirty="0"/>
              <a:t>. In </a:t>
            </a:r>
            <a:r>
              <a:rPr lang="it-IT" sz="1050" i="1" dirty="0" err="1"/>
              <a:t>Proc</a:t>
            </a:r>
            <a:r>
              <a:rPr lang="it-IT" sz="1050" i="1" dirty="0"/>
              <a:t>. 3DV Workshop on 3D Computer Vision in the </a:t>
            </a:r>
            <a:r>
              <a:rPr lang="it-IT" sz="1050" i="1" dirty="0" err="1"/>
              <a:t>Built</a:t>
            </a:r>
            <a:r>
              <a:rPr lang="it-IT" sz="1050" i="1" dirty="0"/>
              <a:t> Environment</a:t>
            </a:r>
            <a:r>
              <a:rPr lang="it-IT" sz="1050" dirty="0"/>
              <a:t>, </a:t>
            </a:r>
            <a:r>
              <a:rPr lang="it-IT" sz="1050" dirty="0" err="1"/>
              <a:t>December</a:t>
            </a:r>
            <a:r>
              <a:rPr lang="it-IT" sz="1050" dirty="0"/>
              <a:t> </a:t>
            </a:r>
            <a:r>
              <a:rPr lang="it-IT" sz="1050" dirty="0" smtClean="0"/>
              <a:t>Tokyo, 2014</a:t>
            </a:r>
          </a:p>
          <a:p>
            <a:pPr lvl="1" eaLnBrk="1" hangingPunct="1">
              <a:defRPr/>
            </a:pPr>
            <a:r>
              <a:rPr lang="en-US" sz="1050" dirty="0" err="1" smtClean="0"/>
              <a:t>Pintore</a:t>
            </a:r>
            <a:r>
              <a:rPr lang="en-US" sz="1050" dirty="0" smtClean="0"/>
              <a:t> et al.</a:t>
            </a:r>
            <a:r>
              <a:rPr lang="en-US" sz="1050" dirty="0"/>
              <a:t> </a:t>
            </a:r>
            <a:r>
              <a:rPr lang="en-US" sz="1050" b="1" dirty="0">
                <a:hlinkClick r:id="rId4"/>
              </a:rPr>
              <a:t>Effective Mobile Mapping of Multi-room Indoor Structures</a:t>
            </a:r>
            <a:r>
              <a:rPr lang="en-US" sz="1050" dirty="0"/>
              <a:t>. </a:t>
            </a:r>
            <a:r>
              <a:rPr lang="en-US" sz="1050" i="1" dirty="0"/>
              <a:t>The Visual Computer</a:t>
            </a:r>
            <a:r>
              <a:rPr lang="en-US" sz="1050" dirty="0"/>
              <a:t>, 30(6--8): 707-716, </a:t>
            </a:r>
            <a:r>
              <a:rPr lang="en-US" sz="1050" dirty="0" smtClean="0"/>
              <a:t>2014</a:t>
            </a:r>
          </a:p>
          <a:p>
            <a:pPr marL="457200" lvl="1" indent="0" eaLnBrk="1" hangingPunct="1">
              <a:buNone/>
              <a:defRPr/>
            </a:pPr>
            <a:endParaRPr lang="en-US" altLang="it-IT" sz="1200" dirty="0" smtClean="0"/>
          </a:p>
          <a:p>
            <a:pPr eaLnBrk="1" hangingPunct="1">
              <a:defRPr/>
            </a:pPr>
            <a:r>
              <a:rPr lang="en-US" altLang="it-IT" sz="1800" dirty="0" smtClean="0"/>
              <a:t>Compared to previous work</a:t>
            </a:r>
          </a:p>
          <a:p>
            <a:pPr lvl="2" eaLnBrk="1" hangingPunct="1">
              <a:defRPr/>
            </a:pPr>
            <a:r>
              <a:rPr lang="en-US" altLang="it-IT" sz="1200" dirty="0" smtClean="0"/>
              <a:t>Able to manage scenes not necessary limited to the </a:t>
            </a:r>
            <a:r>
              <a:rPr lang="en-US" altLang="it-IT" sz="1200" i="1" dirty="0" smtClean="0"/>
              <a:t>Manhattan World </a:t>
            </a:r>
            <a:r>
              <a:rPr lang="en-US" altLang="it-IT" sz="1200" dirty="0" smtClean="0"/>
              <a:t>assumption</a:t>
            </a:r>
          </a:p>
          <a:p>
            <a:pPr lvl="2" eaLnBrk="1" hangingPunct="1">
              <a:defRPr/>
            </a:pPr>
            <a:r>
              <a:rPr lang="en-US" sz="1200" dirty="0" smtClean="0"/>
              <a:t>Produce 2D </a:t>
            </a:r>
            <a:r>
              <a:rPr lang="en-US" sz="1200" dirty="0"/>
              <a:t>floor </a:t>
            </a:r>
            <a:r>
              <a:rPr lang="en-US" sz="1200" dirty="0" smtClean="0"/>
              <a:t>plans</a:t>
            </a:r>
          </a:p>
          <a:p>
            <a:pPr lvl="3" eaLnBrk="1" hangingPunct="1">
              <a:defRPr/>
            </a:pPr>
            <a:r>
              <a:rPr lang="en-US" sz="1200" dirty="0" smtClean="0"/>
              <a:t>Automatically scaled to their metric dimensions</a:t>
            </a:r>
          </a:p>
          <a:p>
            <a:pPr lvl="3" eaLnBrk="1" hangingPunct="1">
              <a:defRPr/>
            </a:pPr>
            <a:r>
              <a:rPr lang="en-US" sz="1200" dirty="0" smtClean="0"/>
              <a:t>Accurate </a:t>
            </a:r>
            <a:r>
              <a:rPr lang="en-US" sz="1200" dirty="0"/>
              <a:t>enough to be used for simulations and interactive applications</a:t>
            </a:r>
            <a:endParaRPr lang="gl-ES" altLang="it-IT" sz="1200" dirty="0" smtClean="0"/>
          </a:p>
          <a:p>
            <a:pPr marL="914400" lvl="2" indent="0" eaLnBrk="1" hangingPunct="1">
              <a:buFont typeface="Times" pitchFamily="18" charset="0"/>
              <a:buNone/>
              <a:defRPr/>
            </a:pPr>
            <a:endParaRPr lang="gl-ES" altLang="it-IT" dirty="0" smtClean="0"/>
          </a:p>
        </p:txBody>
      </p:sp>
      <p:sp>
        <p:nvSpPr>
          <p:cNvPr id="5124" name="Segnaposto numero diapositiva 3"/>
          <p:cNvSpPr txBox="1">
            <a:spLocks noGrp="1"/>
          </p:cNvSpPr>
          <p:nvPr/>
        </p:nvSpPr>
        <p:spPr bwMode="auto">
          <a:xfrm>
            <a:off x="7239000" y="6525684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762CBEBC-548D-465F-B21E-6B1D0EA4A0E2}" type="slidenum">
              <a:rPr lang="it-IT" altLang="it-IT" sz="1200" b="0" u="none">
                <a:solidFill>
                  <a:schemeClr val="bg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it-IT" altLang="it-IT" sz="1200" b="0" u="none">
              <a:solidFill>
                <a:schemeClr val="bg1"/>
              </a:solidFill>
            </a:endParaRPr>
          </a:p>
        </p:txBody>
      </p:sp>
      <p:pic>
        <p:nvPicPr>
          <p:cNvPr id="5127" name="Immagin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53159" y="4602936"/>
            <a:ext cx="6485504" cy="162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Segnaposto contenuto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4602935"/>
            <a:ext cx="2160240" cy="1623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olo 5"/>
          <p:cNvSpPr>
            <a:spLocks noGrp="1"/>
          </p:cNvSpPr>
          <p:nvPr>
            <p:ph type="title"/>
          </p:nvPr>
        </p:nvSpPr>
        <p:spPr>
          <a:xfrm>
            <a:off x="214314" y="541867"/>
            <a:ext cx="8783637" cy="726893"/>
          </a:xfrm>
        </p:spPr>
        <p:txBody>
          <a:bodyPr anchor="t"/>
          <a:lstStyle/>
          <a:p>
            <a:pPr eaLnBrk="1" hangingPunct="1"/>
            <a:r>
              <a:rPr lang="en-US" altLang="it-IT" sz="2800" dirty="0"/>
              <a:t>Mobile devices for multi-room mapping</a:t>
            </a:r>
            <a:endParaRPr lang="en-US" altLang="it-IT" sz="3600" dirty="0" smtClean="0"/>
          </a:p>
        </p:txBody>
      </p:sp>
    </p:spTree>
    <p:extLst>
      <p:ext uri="{BB962C8B-B14F-4D97-AF65-F5344CB8AC3E}">
        <p14:creationId xmlns:p14="http://schemas.microsoft.com/office/powerpoint/2010/main" val="379753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itolo 1"/>
          <p:cNvSpPr>
            <a:spLocks noGrp="1"/>
          </p:cNvSpPr>
          <p:nvPr>
            <p:ph type="title"/>
          </p:nvPr>
        </p:nvSpPr>
        <p:spPr>
          <a:xfrm>
            <a:off x="179389" y="476251"/>
            <a:ext cx="8857107" cy="792509"/>
          </a:xfrm>
        </p:spPr>
        <p:txBody>
          <a:bodyPr/>
          <a:lstStyle/>
          <a:p>
            <a:r>
              <a:rPr lang="en-US" altLang="it-IT" sz="2800" dirty="0" smtClean="0"/>
              <a:t>Mobile </a:t>
            </a:r>
            <a:r>
              <a:rPr lang="en-US" altLang="it-IT" sz="2800" dirty="0"/>
              <a:t>devices for multi-room mapping</a:t>
            </a:r>
            <a:endParaRPr lang="en-US" altLang="it-IT" sz="2800" dirty="0" smtClean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0" y="1430679"/>
            <a:ext cx="4043362" cy="4176464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S</a:t>
            </a:r>
            <a:r>
              <a:rPr lang="en-US" sz="2000" dirty="0" smtClean="0"/>
              <a:t>cene capture</a:t>
            </a:r>
          </a:p>
          <a:p>
            <a:pPr lvl="1">
              <a:defRPr/>
            </a:pPr>
            <a:r>
              <a:rPr lang="en-US" sz="1400" dirty="0" smtClean="0"/>
              <a:t>Video of the room</a:t>
            </a:r>
          </a:p>
          <a:p>
            <a:pPr lvl="2">
              <a:defRPr/>
            </a:pPr>
            <a:r>
              <a:rPr lang="en-US" sz="1050" dirty="0" smtClean="0"/>
              <a:t>Ideal trajectory targeting the boundaries of the walls</a:t>
            </a:r>
          </a:p>
          <a:p>
            <a:pPr lvl="1">
              <a:defRPr/>
            </a:pPr>
            <a:r>
              <a:rPr lang="en-US" sz="1400" dirty="0"/>
              <a:t>Every </a:t>
            </a:r>
            <a:r>
              <a:rPr lang="en-US" sz="1400" i="1" dirty="0"/>
              <a:t>sample </a:t>
            </a:r>
            <a:r>
              <a:rPr lang="en-US" sz="1400" dirty="0"/>
              <a:t>contains:</a:t>
            </a:r>
          </a:p>
          <a:p>
            <a:pPr lvl="2">
              <a:defRPr/>
            </a:pPr>
            <a:r>
              <a:rPr lang="en-US" sz="1050" dirty="0"/>
              <a:t>3 angles </a:t>
            </a:r>
            <a:r>
              <a:rPr lang="en-US" sz="1050" b="1" dirty="0">
                <a:latin typeface="Symbol" pitchFamily="18" charset="2"/>
              </a:rPr>
              <a:t>q, g, r</a:t>
            </a:r>
            <a:r>
              <a:rPr lang="en-US" sz="1050" dirty="0"/>
              <a:t> individuating boundary point at the current instant</a:t>
            </a:r>
          </a:p>
          <a:p>
            <a:pPr lvl="2">
              <a:defRPr/>
            </a:pPr>
            <a:r>
              <a:rPr lang="en-US" sz="1050" dirty="0"/>
              <a:t>A time index </a:t>
            </a:r>
            <a:r>
              <a:rPr lang="en-US" sz="1050" b="1" i="1" dirty="0"/>
              <a:t>t </a:t>
            </a:r>
            <a:r>
              <a:rPr lang="en-US" sz="1050" dirty="0"/>
              <a:t>identifying the corresponding video frame</a:t>
            </a:r>
          </a:p>
          <a:p>
            <a:pPr marL="914400" lvl="2" indent="0">
              <a:buNone/>
              <a:defRPr/>
            </a:pPr>
            <a:endParaRPr lang="en-US" sz="1050" dirty="0" smtClean="0"/>
          </a:p>
          <a:p>
            <a:pPr lvl="1">
              <a:defRPr/>
            </a:pPr>
            <a:r>
              <a:rPr lang="en-US" sz="1400" dirty="0" smtClean="0"/>
              <a:t>Tracking of the passage to next room</a:t>
            </a:r>
          </a:p>
          <a:p>
            <a:pPr lvl="1">
              <a:defRPr/>
            </a:pPr>
            <a:r>
              <a:rPr lang="en-US" sz="1400" dirty="0" smtClean="0"/>
              <a:t>Matching doors/ graph update</a:t>
            </a:r>
          </a:p>
          <a:p>
            <a:pPr marL="914400" lvl="2" indent="0">
              <a:buFont typeface="Times" pitchFamily="18" charset="0"/>
              <a:buNone/>
              <a:defRPr/>
            </a:pPr>
            <a:endParaRPr lang="en-US" sz="1400" dirty="0" smtClean="0"/>
          </a:p>
          <a:p>
            <a:pPr>
              <a:defRPr/>
            </a:pPr>
            <a:r>
              <a:rPr lang="en-US" sz="2000" dirty="0" smtClean="0"/>
              <a:t>Scene processing</a:t>
            </a:r>
          </a:p>
          <a:p>
            <a:pPr lvl="1">
              <a:defRPr/>
            </a:pPr>
            <a:r>
              <a:rPr lang="en-US" sz="1400" dirty="0" smtClean="0"/>
              <a:t>Combination of measures and images: room scaled to metric units</a:t>
            </a:r>
          </a:p>
          <a:p>
            <a:pPr marL="457200" lvl="1" indent="0">
              <a:buFontTx/>
              <a:buNone/>
              <a:defRPr/>
            </a:pPr>
            <a:endParaRPr lang="en-US" sz="1400" dirty="0" smtClean="0"/>
          </a:p>
          <a:p>
            <a:pPr lvl="1">
              <a:defRPr/>
            </a:pPr>
            <a:r>
              <a:rPr lang="en-US" sz="1400" dirty="0" smtClean="0"/>
              <a:t>Rooms placement step exploiting the scene graph information</a:t>
            </a:r>
          </a:p>
          <a:p>
            <a:pPr marL="457200" lvl="1" indent="0">
              <a:buFontTx/>
              <a:buNone/>
              <a:defRPr/>
            </a:pPr>
            <a:endParaRPr lang="en-US" sz="1400" dirty="0" smtClean="0"/>
          </a:p>
          <a:p>
            <a:pPr lvl="1"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70D8A0-65FF-4BB8-9BAD-CC46256B622A}" type="slidenum">
              <a:rPr lang="it-IT" smtClean="0"/>
              <a:pPr>
                <a:defRPr/>
              </a:pPr>
              <a:t>21</a:t>
            </a:fld>
            <a:endParaRPr lang="it-IT" dirty="0"/>
          </a:p>
        </p:txBody>
      </p:sp>
      <p:pic>
        <p:nvPicPr>
          <p:cNvPr id="9" name="Segnaposto contenuto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588224" y="4481933"/>
            <a:ext cx="2357150" cy="176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2618" y="4530439"/>
            <a:ext cx="617197" cy="4628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2075" y="4528776"/>
            <a:ext cx="2042180" cy="171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09176" y="4962527"/>
            <a:ext cx="352824" cy="198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98682" y="4662583"/>
            <a:ext cx="350490" cy="198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88712" y="4432303"/>
            <a:ext cx="352826" cy="196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GOPR0-merg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420362" y="1430679"/>
            <a:ext cx="4494868" cy="252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81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testo 9"/>
          <p:cNvSpPr>
            <a:spLocks noGrp="1"/>
          </p:cNvSpPr>
          <p:nvPr>
            <p:ph type="body" sz="half" idx="1"/>
          </p:nvPr>
        </p:nvSpPr>
        <p:spPr>
          <a:xfrm>
            <a:off x="201613" y="1394885"/>
            <a:ext cx="6170587" cy="4887383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Samples acquired imposing a linear trajectory</a:t>
            </a:r>
          </a:p>
          <a:p>
            <a:pPr lvl="1">
              <a:defRPr/>
            </a:pPr>
            <a:r>
              <a:rPr lang="en-US" sz="1600" dirty="0" smtClean="0"/>
              <a:t>Segment</a:t>
            </a:r>
            <a:r>
              <a:rPr lang="en-US" sz="1600" i="1" dirty="0" smtClean="0"/>
              <a:t> </a:t>
            </a:r>
            <a:r>
              <a:rPr lang="en-US" sz="1600" i="1" dirty="0"/>
              <a:t>l</a:t>
            </a:r>
            <a:r>
              <a:rPr lang="en-US" sz="1600" i="1" baseline="-25000" dirty="0"/>
              <a:t>i</a:t>
            </a:r>
            <a:r>
              <a:rPr lang="en-US" sz="1600" baseline="-25000" dirty="0"/>
              <a:t> </a:t>
            </a:r>
            <a:r>
              <a:rPr lang="en-US" sz="1600" dirty="0"/>
              <a:t>(</a:t>
            </a:r>
            <a:r>
              <a:rPr lang="en-US" sz="1600" dirty="0" err="1"/>
              <a:t>a,b</a:t>
            </a:r>
            <a:r>
              <a:rPr lang="en-US" sz="1600" dirty="0"/>
              <a:t>): 2D line fitting the samples between </a:t>
            </a:r>
            <a:r>
              <a:rPr lang="en-US" sz="1600" dirty="0">
                <a:latin typeface="Symbol" pitchFamily="18" charset="2"/>
              </a:rPr>
              <a:t>q</a:t>
            </a:r>
            <a:r>
              <a:rPr lang="en-US" sz="1600" baseline="-25000" dirty="0"/>
              <a:t>i-1</a:t>
            </a:r>
            <a:r>
              <a:rPr lang="en-US" sz="1600" dirty="0"/>
              <a:t> and </a:t>
            </a:r>
            <a:r>
              <a:rPr lang="en-US" sz="1600" dirty="0" smtClean="0">
                <a:latin typeface="Symbol" pitchFamily="18" charset="2"/>
              </a:rPr>
              <a:t>q</a:t>
            </a:r>
            <a:r>
              <a:rPr lang="en-US" sz="1600" baseline="-25000" dirty="0" smtClean="0">
                <a:latin typeface="Symbol" pitchFamily="18" charset="2"/>
              </a:rPr>
              <a:t>i</a:t>
            </a:r>
          </a:p>
          <a:p>
            <a:pPr lvl="1">
              <a:defRPr/>
            </a:pPr>
            <a:endParaRPr lang="en-US" sz="1600" baseline="-25000" dirty="0">
              <a:latin typeface="Symbol" pitchFamily="18" charset="2"/>
            </a:endParaRPr>
          </a:p>
          <a:p>
            <a:pPr lvl="1">
              <a:defRPr/>
            </a:pPr>
            <a:r>
              <a:rPr lang="en-US" sz="1600" b="1" dirty="0"/>
              <a:t>But…</a:t>
            </a:r>
          </a:p>
          <a:p>
            <a:pPr lvl="2">
              <a:defRPr/>
            </a:pPr>
            <a:r>
              <a:rPr lang="en-US" sz="1400" dirty="0"/>
              <a:t>Fitting directly the samples results in an inaccurate reconstruction</a:t>
            </a:r>
          </a:p>
          <a:p>
            <a:pPr lvl="3">
              <a:defRPr/>
            </a:pPr>
            <a:r>
              <a:rPr lang="en-US" sz="1200" dirty="0"/>
              <a:t>Model approximation</a:t>
            </a:r>
          </a:p>
          <a:p>
            <a:pPr lvl="3">
              <a:defRPr/>
            </a:pPr>
            <a:r>
              <a:rPr lang="en-US" sz="1200" dirty="0"/>
              <a:t>Instruments/human errors</a:t>
            </a:r>
          </a:p>
          <a:p>
            <a:pPr lvl="2">
              <a:defRPr/>
            </a:pPr>
            <a:r>
              <a:rPr lang="en-US" sz="1400" i="1" dirty="0"/>
              <a:t>Occurrence of b in the den.: slope </a:t>
            </a:r>
            <a:r>
              <a:rPr lang="en-US" sz="1400" b="1" i="1" dirty="0">
                <a:latin typeface="Symbol" panose="05050102010706020507" pitchFamily="18" charset="2"/>
                <a:sym typeface="Symbol"/>
              </a:rPr>
              <a:t></a:t>
            </a:r>
            <a:r>
              <a:rPr lang="en-US" sz="1400" i="1" dirty="0">
                <a:latin typeface="Symbol" panose="05050102010706020507" pitchFamily="18" charset="2"/>
                <a:sym typeface="Symbol"/>
              </a:rPr>
              <a:t>c</a:t>
            </a:r>
            <a:r>
              <a:rPr lang="en-US" sz="1400" i="1" baseline="30000" dirty="0">
                <a:latin typeface="Symbol" panose="05050102010706020507" pitchFamily="18" charset="2"/>
                <a:sym typeface="Symbol"/>
              </a:rPr>
              <a:t>2</a:t>
            </a:r>
            <a:r>
              <a:rPr lang="en-US" sz="1400" b="1" i="1" dirty="0">
                <a:latin typeface="Symbol" panose="05050102010706020507" pitchFamily="18" charset="2"/>
                <a:sym typeface="Symbol"/>
              </a:rPr>
              <a:t> / </a:t>
            </a:r>
            <a:r>
              <a:rPr lang="en-US" sz="1400" i="1" dirty="0">
                <a:sym typeface="Symbol"/>
              </a:rPr>
              <a:t>b = 0 </a:t>
            </a:r>
            <a:r>
              <a:rPr lang="en-US" sz="1400" i="1" dirty="0"/>
              <a:t>non linear</a:t>
            </a:r>
          </a:p>
          <a:p>
            <a:pPr>
              <a:defRPr/>
            </a:pPr>
            <a:endParaRPr lang="en-US" sz="2000" dirty="0" smtClean="0">
              <a:solidFill>
                <a:srgbClr val="175676"/>
              </a:solidFill>
            </a:endParaRPr>
          </a:p>
          <a:p>
            <a:pPr marL="457200" lvl="1" indent="0">
              <a:buNone/>
              <a:defRPr/>
            </a:pPr>
            <a:endParaRPr lang="en-US" sz="1600" baseline="-25000" dirty="0"/>
          </a:p>
          <a:p>
            <a:pPr lvl="1">
              <a:defRPr/>
            </a:pPr>
            <a:endParaRPr lang="en-US" sz="1600" baseline="-25000" dirty="0" smtClean="0"/>
          </a:p>
          <a:p>
            <a:pPr marL="457200" lvl="1" indent="0">
              <a:buFontTx/>
              <a:buNone/>
              <a:defRPr/>
            </a:pPr>
            <a:endParaRPr lang="en-US" sz="1600" baseline="-25000" dirty="0"/>
          </a:p>
          <a:p>
            <a:pPr lvl="1">
              <a:defRPr/>
            </a:pPr>
            <a:endParaRPr lang="en-US" sz="1600" baseline="-25000" dirty="0" smtClean="0"/>
          </a:p>
          <a:p>
            <a:pPr marL="457200" lvl="1" indent="0">
              <a:buFontTx/>
              <a:buNone/>
              <a:defRPr/>
            </a:pPr>
            <a:endParaRPr lang="en-US" sz="1600" baseline="-25000" dirty="0" smtClean="0"/>
          </a:p>
          <a:p>
            <a:pPr lvl="1">
              <a:defRPr/>
            </a:pPr>
            <a:r>
              <a:rPr lang="en-US" sz="1400" dirty="0" smtClean="0"/>
              <a:t>Weights </a:t>
            </a:r>
            <a:r>
              <a:rPr lang="en-US" sz="1400" b="1" i="1" dirty="0" err="1" smtClean="0"/>
              <a:t>w</a:t>
            </a:r>
            <a:r>
              <a:rPr lang="en-US" sz="1400" b="1" i="1" baseline="-25000" dirty="0" err="1"/>
              <a:t>m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calculated </a:t>
            </a:r>
            <a:r>
              <a:rPr lang="en-US" sz="1400" dirty="0"/>
              <a:t>from the </a:t>
            </a:r>
            <a:r>
              <a:rPr lang="en-US" sz="1400" b="1" i="1" dirty="0" smtClean="0"/>
              <a:t>m</a:t>
            </a:r>
            <a:r>
              <a:rPr lang="en-US" sz="1400" dirty="0" smtClean="0"/>
              <a:t> </a:t>
            </a:r>
            <a:r>
              <a:rPr lang="en-US" sz="1400" dirty="0"/>
              <a:t>video frames lying in </a:t>
            </a:r>
            <a:r>
              <a:rPr lang="en-US" sz="1400" dirty="0" smtClean="0"/>
              <a:t>the interval</a:t>
            </a:r>
            <a:endParaRPr lang="en-US" sz="1400" dirty="0"/>
          </a:p>
          <a:p>
            <a:pPr lvl="1">
              <a:defRPr/>
            </a:pPr>
            <a:endParaRPr lang="en-US" sz="1600" baseline="-25000" dirty="0"/>
          </a:p>
          <a:p>
            <a:pPr marL="457200" lvl="1" indent="0">
              <a:buFontTx/>
              <a:buNone/>
              <a:defRPr/>
            </a:pPr>
            <a:endParaRPr lang="en-US" sz="1800" i="1" dirty="0" smtClean="0">
              <a:solidFill>
                <a:schemeClr val="accent6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8A3FED6-911E-46F0-9213-CD620AC31CCA}" type="slidenum">
              <a:rPr lang="it-IT" smtClean="0"/>
              <a:pPr>
                <a:defRPr/>
              </a:pPr>
              <a:t>22</a:t>
            </a:fld>
            <a:endParaRPr lang="it-IT" dirty="0"/>
          </a:p>
        </p:txBody>
      </p:sp>
      <p:pic>
        <p:nvPicPr>
          <p:cNvPr id="15366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76257" y="1361566"/>
            <a:ext cx="2081354" cy="1803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179389" y="476251"/>
            <a:ext cx="8857107" cy="792509"/>
          </a:xfrm>
        </p:spPr>
        <p:txBody>
          <a:bodyPr/>
          <a:lstStyle/>
          <a:p>
            <a:r>
              <a:rPr lang="en-US" altLang="it-IT" sz="2800" dirty="0" smtClean="0"/>
              <a:t>Mobile </a:t>
            </a:r>
            <a:r>
              <a:rPr lang="en-US" altLang="it-IT" sz="2800" dirty="0"/>
              <a:t>devices for multi-room mapping</a:t>
            </a:r>
            <a:endParaRPr lang="en-US" altLang="it-IT" sz="2800" dirty="0" smtClean="0"/>
          </a:p>
        </p:txBody>
      </p:sp>
      <p:pic>
        <p:nvPicPr>
          <p:cNvPr id="12" name="Picture 2" descr="http://www.sciweavers.org/upload/Tex2Img_1399542199/eq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225566"/>
            <a:ext cx="17843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o 3"/>
          <p:cNvGrpSpPr/>
          <p:nvPr/>
        </p:nvGrpSpPr>
        <p:grpSpPr>
          <a:xfrm>
            <a:off x="6876256" y="3257329"/>
            <a:ext cx="2078634" cy="1639486"/>
            <a:chOff x="6389687" y="3215533"/>
            <a:chExt cx="2479675" cy="1955800"/>
          </a:xfrm>
        </p:grpSpPr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89687" y="3215533"/>
              <a:ext cx="2479675" cy="19558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6" name="Anello 15"/>
            <p:cNvSpPr/>
            <p:nvPr/>
          </p:nvSpPr>
          <p:spPr bwMode="auto">
            <a:xfrm>
              <a:off x="7683499" y="3804495"/>
              <a:ext cx="360363" cy="360363"/>
            </a:xfrm>
            <a:prstGeom prst="donut">
              <a:avLst>
                <a:gd name="adj" fmla="val 8694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it-IT"/>
            </a:p>
          </p:txBody>
        </p:sp>
        <p:sp>
          <p:nvSpPr>
            <p:cNvPr id="17" name="Anello 16"/>
            <p:cNvSpPr/>
            <p:nvPr/>
          </p:nvSpPr>
          <p:spPr bwMode="auto">
            <a:xfrm>
              <a:off x="7367587" y="4056908"/>
              <a:ext cx="360362" cy="358775"/>
            </a:xfrm>
            <a:prstGeom prst="donut">
              <a:avLst>
                <a:gd name="adj" fmla="val 8694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it-IT"/>
            </a:p>
          </p:txBody>
        </p:sp>
        <p:sp>
          <p:nvSpPr>
            <p:cNvPr id="18" name="Anello 17"/>
            <p:cNvSpPr/>
            <p:nvPr/>
          </p:nvSpPr>
          <p:spPr bwMode="auto">
            <a:xfrm>
              <a:off x="7077074" y="4328370"/>
              <a:ext cx="360363" cy="360363"/>
            </a:xfrm>
            <a:prstGeom prst="donut">
              <a:avLst>
                <a:gd name="adj" fmla="val 8694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it-IT"/>
            </a:p>
          </p:txBody>
        </p:sp>
        <p:sp>
          <p:nvSpPr>
            <p:cNvPr id="19" name="Rettangolo 6"/>
            <p:cNvSpPr>
              <a:spLocks noChangeArrowheads="1"/>
            </p:cNvSpPr>
            <p:nvPr/>
          </p:nvSpPr>
          <p:spPr bwMode="auto">
            <a:xfrm>
              <a:off x="7553324" y="3540970"/>
              <a:ext cx="34925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>
                <a:defRPr/>
              </a:pPr>
              <a:r>
                <a:rPr lang="en-US" altLang="it-IT" sz="1200" b="1" u="none" dirty="0" err="1" smtClean="0">
                  <a:solidFill>
                    <a:schemeClr val="accent6"/>
                  </a:solidFill>
                </a:rPr>
                <a:t>S</a:t>
              </a:r>
              <a:r>
                <a:rPr lang="en-US" altLang="it-IT" sz="1200" b="1" u="none" baseline="-25000" dirty="0" err="1" smtClean="0">
                  <a:solidFill>
                    <a:schemeClr val="accent6"/>
                  </a:solidFill>
                </a:rPr>
                <a:t>d</a:t>
              </a:r>
              <a:endParaRPr lang="it-IT" altLang="it-IT" sz="1200" u="none" dirty="0" smtClean="0">
                <a:solidFill>
                  <a:schemeClr val="accent6"/>
                </a:solidFill>
              </a:endParaRPr>
            </a:p>
          </p:txBody>
        </p:sp>
        <p:sp>
          <p:nvSpPr>
            <p:cNvPr id="20" name="Rettangolo 6"/>
            <p:cNvSpPr>
              <a:spLocks noChangeArrowheads="1"/>
            </p:cNvSpPr>
            <p:nvPr/>
          </p:nvSpPr>
          <p:spPr bwMode="auto">
            <a:xfrm>
              <a:off x="7862887" y="4144220"/>
              <a:ext cx="3381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u="sng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>
                <a:defRPr/>
              </a:pPr>
              <a:r>
                <a:rPr lang="en-US" altLang="it-IT" sz="1200" b="1" u="none" dirty="0" err="1" smtClean="0">
                  <a:solidFill>
                    <a:srgbClr val="FF0000"/>
                  </a:solidFill>
                  <a:latin typeface="Symbol" panose="05050102010706020507" pitchFamily="18" charset="2"/>
                </a:rPr>
                <a:t>q</a:t>
              </a:r>
              <a:r>
                <a:rPr lang="en-US" altLang="it-IT" sz="1200" b="1" u="none" baseline="-25000" dirty="0" err="1" smtClean="0">
                  <a:solidFill>
                    <a:srgbClr val="FF0000"/>
                  </a:solidFill>
                  <a:latin typeface="+mn-lt"/>
                </a:rPr>
                <a:t>d</a:t>
              </a:r>
              <a:endParaRPr lang="it-IT" altLang="it-IT" sz="1200" u="none" dirty="0" smtClean="0">
                <a:solidFill>
                  <a:srgbClr val="FF0000"/>
                </a:solidFill>
                <a:latin typeface="+mn-lt"/>
              </a:endParaRPr>
            </a:p>
          </p:txBody>
        </p:sp>
      </p:grpSp>
      <p:pic>
        <p:nvPicPr>
          <p:cNvPr id="21" name="Immagin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696" y="5157192"/>
            <a:ext cx="2059602" cy="11587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42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testo 9"/>
          <p:cNvSpPr>
            <a:spLocks noGrp="1"/>
          </p:cNvSpPr>
          <p:nvPr>
            <p:ph type="body" sz="half" idx="1"/>
          </p:nvPr>
        </p:nvSpPr>
        <p:spPr>
          <a:xfrm>
            <a:off x="201613" y="1394885"/>
            <a:ext cx="4802435" cy="4887383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Simplified equation</a:t>
            </a:r>
            <a:endParaRPr lang="en-US" sz="1400" dirty="0"/>
          </a:p>
          <a:p>
            <a:pPr lvl="1">
              <a:defRPr/>
            </a:pPr>
            <a:endParaRPr lang="en-US" sz="1600" dirty="0"/>
          </a:p>
          <a:p>
            <a:pPr lvl="1">
              <a:defRPr/>
            </a:pPr>
            <a:endParaRPr lang="en-US" sz="1600" dirty="0"/>
          </a:p>
          <a:p>
            <a:pPr marL="457200" lvl="1" indent="0">
              <a:buFontTx/>
              <a:buNone/>
              <a:defRPr/>
            </a:pPr>
            <a:r>
              <a:rPr lang="en-US" sz="1200" dirty="0"/>
              <a:t>Can be minimized to determine </a:t>
            </a:r>
            <a:r>
              <a:rPr lang="en-US" sz="1200" b="1" i="1" dirty="0"/>
              <a:t>a </a:t>
            </a:r>
            <a:r>
              <a:rPr lang="en-US" sz="1200" dirty="0"/>
              <a:t>and </a:t>
            </a:r>
            <a:r>
              <a:rPr lang="en-US" sz="1200" b="1" i="1" dirty="0" smtClean="0"/>
              <a:t>b</a:t>
            </a:r>
            <a:endParaRPr lang="en-US" sz="1800" dirty="0"/>
          </a:p>
          <a:p>
            <a:pPr>
              <a:defRPr/>
            </a:pPr>
            <a:r>
              <a:rPr lang="en-US" sz="1600" dirty="0"/>
              <a:t>For each line</a:t>
            </a:r>
          </a:p>
          <a:p>
            <a:pPr lvl="1">
              <a:defRPr/>
            </a:pPr>
            <a:r>
              <a:rPr lang="en-US" sz="1400" dirty="0"/>
              <a:t>Fitting values: </a:t>
            </a:r>
            <a:r>
              <a:rPr lang="en-US" sz="1400" dirty="0">
                <a:latin typeface="Symbol" panose="05050102010706020507" pitchFamily="18" charset="2"/>
              </a:rPr>
              <a:t>s</a:t>
            </a:r>
            <a:r>
              <a:rPr lang="en-US" sz="1400" baseline="30000" dirty="0"/>
              <a:t>2</a:t>
            </a:r>
            <a:r>
              <a:rPr lang="en-US" sz="1400" baseline="-25000" dirty="0"/>
              <a:t>a</a:t>
            </a:r>
            <a:r>
              <a:rPr lang="en-US" sz="1400" dirty="0"/>
              <a:t>,</a:t>
            </a:r>
            <a:r>
              <a:rPr lang="en-US" sz="1400" dirty="0">
                <a:latin typeface="Symbol" panose="05050102010706020507" pitchFamily="18" charset="2"/>
              </a:rPr>
              <a:t>s</a:t>
            </a:r>
            <a:r>
              <a:rPr lang="en-US" sz="1400" baseline="30000" dirty="0"/>
              <a:t>2</a:t>
            </a:r>
            <a:r>
              <a:rPr lang="en-US" sz="1400" baseline="-25000" dirty="0"/>
              <a:t>b</a:t>
            </a:r>
            <a:r>
              <a:rPr lang="en-US" sz="1400" dirty="0"/>
              <a:t>,Q</a:t>
            </a:r>
          </a:p>
          <a:p>
            <a:pPr lvl="1">
              <a:defRPr/>
            </a:pPr>
            <a:r>
              <a:rPr lang="en-US" sz="1400" dirty="0"/>
              <a:t>Scale and direction error</a:t>
            </a:r>
          </a:p>
          <a:p>
            <a:pPr lvl="1">
              <a:defRPr/>
            </a:pPr>
            <a:r>
              <a:rPr lang="en-US" sz="1400" i="1" dirty="0"/>
              <a:t>Q</a:t>
            </a:r>
            <a:r>
              <a:rPr lang="en-US" sz="1400" dirty="0"/>
              <a:t> depends from specific </a:t>
            </a:r>
            <a:r>
              <a:rPr lang="en-US" sz="1400" dirty="0" smtClean="0"/>
              <a:t>method</a:t>
            </a:r>
            <a:endParaRPr lang="en-US" sz="1800" baseline="-25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1600" dirty="0"/>
              <a:t>Placement of the rooms</a:t>
            </a:r>
          </a:p>
          <a:p>
            <a:pPr lvl="1">
              <a:defRPr/>
            </a:pPr>
            <a:r>
              <a:rPr lang="en-US" sz="1400" dirty="0"/>
              <a:t>R</a:t>
            </a:r>
            <a:r>
              <a:rPr lang="en-US" sz="1400" baseline="-25000" dirty="0"/>
              <a:t>0 </a:t>
            </a:r>
            <a:r>
              <a:rPr lang="en-US" sz="1400" dirty="0"/>
              <a:t>best fitting values </a:t>
            </a:r>
            <a:r>
              <a:rPr lang="en-US" sz="1400" dirty="0" smtClean="0"/>
              <a:t>room</a:t>
            </a:r>
            <a:endParaRPr lang="en-US" sz="1400" dirty="0"/>
          </a:p>
          <a:p>
            <a:pPr lvl="1">
              <a:defRPr/>
            </a:pPr>
            <a:r>
              <a:rPr lang="en-US" sz="1400" dirty="0"/>
              <a:t>M</a:t>
            </a:r>
            <a:r>
              <a:rPr lang="en-US" sz="1400" baseline="-25000" dirty="0"/>
              <a:t>i,i+1 </a:t>
            </a:r>
            <a:r>
              <a:rPr lang="en-US" sz="1400" dirty="0"/>
              <a:t>2D transform from the matching door </a:t>
            </a:r>
            <a:r>
              <a:rPr lang="en-US" sz="1400" dirty="0" smtClean="0"/>
              <a:t>extremities</a:t>
            </a:r>
            <a:endParaRPr lang="en-US" sz="1400" dirty="0"/>
          </a:p>
          <a:p>
            <a:pPr lvl="1">
              <a:defRPr/>
            </a:pPr>
            <a:r>
              <a:rPr lang="en-US" sz="1400" dirty="0"/>
              <a:t>Path to each room from the </a:t>
            </a:r>
            <a:r>
              <a:rPr lang="en-US" sz="1400" dirty="0" smtClean="0"/>
              <a:t>graph</a:t>
            </a:r>
            <a:endParaRPr lang="en-US" sz="1600" dirty="0"/>
          </a:p>
          <a:p>
            <a:pPr lvl="1">
              <a:defRPr/>
            </a:pPr>
            <a:r>
              <a:rPr lang="en-US" sz="1600" dirty="0"/>
              <a:t>Absolute room positions</a:t>
            </a:r>
          </a:p>
          <a:p>
            <a:pPr lvl="2">
              <a:defRPr/>
            </a:pPr>
            <a:r>
              <a:rPr lang="en-US" sz="1400" dirty="0"/>
              <a:t>M</a:t>
            </a:r>
            <a:r>
              <a:rPr lang="en-US" sz="1400" baseline="-25000" dirty="0"/>
              <a:t>R3</a:t>
            </a:r>
            <a:r>
              <a:rPr lang="en-US" sz="1400" dirty="0"/>
              <a:t> = </a:t>
            </a:r>
            <a:r>
              <a:rPr lang="en-US" sz="1400" b="1" dirty="0">
                <a:solidFill>
                  <a:srgbClr val="FF0000"/>
                </a:solidFill>
              </a:rPr>
              <a:t>M</a:t>
            </a:r>
            <a:r>
              <a:rPr lang="en-US" sz="1400" b="1" baseline="-25000" dirty="0">
                <a:solidFill>
                  <a:srgbClr val="FF0000"/>
                </a:solidFill>
              </a:rPr>
              <a:t>2,3</a:t>
            </a:r>
            <a:r>
              <a:rPr lang="en-US" sz="1400" b="1" dirty="0">
                <a:solidFill>
                  <a:srgbClr val="FF0000"/>
                </a:solidFill>
              </a:rPr>
              <a:t> * M</a:t>
            </a:r>
            <a:r>
              <a:rPr lang="en-US" sz="1400" b="1" baseline="-25000" dirty="0">
                <a:solidFill>
                  <a:srgbClr val="FF0000"/>
                </a:solidFill>
              </a:rPr>
              <a:t>1,2 </a:t>
            </a:r>
            <a:r>
              <a:rPr lang="en-US" sz="1400" b="1" dirty="0">
                <a:solidFill>
                  <a:srgbClr val="FF0000"/>
                </a:solidFill>
              </a:rPr>
              <a:t> * M</a:t>
            </a:r>
            <a:r>
              <a:rPr lang="en-US" sz="1400" b="1" baseline="-25000" dirty="0">
                <a:solidFill>
                  <a:srgbClr val="FF0000"/>
                </a:solidFill>
              </a:rPr>
              <a:t>0,1</a:t>
            </a:r>
            <a:endParaRPr lang="en-US" sz="1400" baseline="-25000" dirty="0"/>
          </a:p>
          <a:p>
            <a:pPr lvl="2">
              <a:defRPr/>
            </a:pPr>
            <a:r>
              <a:rPr lang="en-US" sz="1400" dirty="0"/>
              <a:t>M</a:t>
            </a:r>
            <a:r>
              <a:rPr lang="en-US" sz="1400" baseline="-25000" dirty="0"/>
              <a:t>R4</a:t>
            </a:r>
            <a:r>
              <a:rPr lang="en-US" sz="1400" dirty="0"/>
              <a:t> = </a:t>
            </a:r>
            <a:r>
              <a:rPr lang="en-US" sz="1400" b="1" dirty="0">
                <a:solidFill>
                  <a:srgbClr val="FF0000"/>
                </a:solidFill>
              </a:rPr>
              <a:t>M</a:t>
            </a:r>
            <a:r>
              <a:rPr lang="en-US" sz="1400" b="1" baseline="-25000" dirty="0">
                <a:solidFill>
                  <a:srgbClr val="FF0000"/>
                </a:solidFill>
              </a:rPr>
              <a:t>1,4</a:t>
            </a:r>
            <a:r>
              <a:rPr lang="en-US" sz="1400" b="1" dirty="0">
                <a:solidFill>
                  <a:srgbClr val="FF0000"/>
                </a:solidFill>
              </a:rPr>
              <a:t> *  M</a:t>
            </a:r>
            <a:r>
              <a:rPr lang="en-US" sz="1400" b="1" baseline="-25000" dirty="0">
                <a:solidFill>
                  <a:srgbClr val="FF0000"/>
                </a:solidFill>
              </a:rPr>
              <a:t>0,1</a:t>
            </a:r>
          </a:p>
          <a:p>
            <a:pPr lvl="2">
              <a:defRPr/>
            </a:pPr>
            <a:r>
              <a:rPr lang="en-US" sz="1400" b="1" dirty="0">
                <a:solidFill>
                  <a:schemeClr val="accent6"/>
                </a:solidFill>
              </a:rPr>
              <a:t>…</a:t>
            </a:r>
            <a:endParaRPr lang="en-US" sz="1400" dirty="0">
              <a:solidFill>
                <a:schemeClr val="accent6"/>
              </a:solidFill>
            </a:endParaRPr>
          </a:p>
          <a:p>
            <a:pPr>
              <a:defRPr/>
            </a:pPr>
            <a:endParaRPr lang="en-US" sz="24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8A3FED6-911E-46F0-9213-CD620AC31CCA}" type="slidenum">
              <a:rPr lang="it-IT" smtClean="0"/>
              <a:pPr>
                <a:defRPr/>
              </a:pPr>
              <a:t>23</a:t>
            </a:fld>
            <a:endParaRPr lang="it-IT" dirty="0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179389" y="476251"/>
            <a:ext cx="8857107" cy="792509"/>
          </a:xfrm>
        </p:spPr>
        <p:txBody>
          <a:bodyPr/>
          <a:lstStyle/>
          <a:p>
            <a:r>
              <a:rPr lang="en-US" altLang="it-IT" sz="2800" dirty="0" smtClean="0"/>
              <a:t>Mobile </a:t>
            </a:r>
            <a:r>
              <a:rPr lang="en-US" altLang="it-IT" sz="2800" dirty="0"/>
              <a:t>devices for multi-room mapping</a:t>
            </a:r>
            <a:endParaRPr lang="en-US" altLang="it-IT" sz="2800" dirty="0" smtClean="0"/>
          </a:p>
        </p:txBody>
      </p:sp>
      <p:pic>
        <p:nvPicPr>
          <p:cNvPr id="22" name="Picture 2" descr="http://www.sciweavers.org/upload/Tex2Img_1399557295/eq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08398"/>
            <a:ext cx="1728192" cy="51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o 1"/>
          <p:cNvGrpSpPr/>
          <p:nvPr/>
        </p:nvGrpSpPr>
        <p:grpSpPr>
          <a:xfrm>
            <a:off x="5707614" y="2980438"/>
            <a:ext cx="3328882" cy="3328882"/>
            <a:chOff x="5000625" y="1112838"/>
            <a:chExt cx="3673475" cy="3673475"/>
          </a:xfrm>
        </p:grpSpPr>
        <p:pic>
          <p:nvPicPr>
            <p:cNvPr id="42" name="Segnaposto contenuto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25" y="1112838"/>
              <a:ext cx="3673475" cy="3673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CasellaDiTesto 42"/>
            <p:cNvSpPr txBox="1"/>
            <p:nvPr/>
          </p:nvSpPr>
          <p:spPr>
            <a:xfrm>
              <a:off x="7216775" y="1482725"/>
              <a:ext cx="357188" cy="2778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u="none" dirty="0">
                  <a:latin typeface="+mn-lt"/>
                </a:rPr>
                <a:t>R</a:t>
              </a:r>
              <a:r>
                <a:rPr lang="en-US" sz="1200" u="none" baseline="-25000" dirty="0">
                  <a:latin typeface="+mn-lt"/>
                </a:rPr>
                <a:t>0</a:t>
              </a:r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6616700" y="2470150"/>
              <a:ext cx="358775" cy="2762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u="none" dirty="0">
                  <a:latin typeface="+mn-lt"/>
                </a:rPr>
                <a:t>R</a:t>
              </a:r>
              <a:r>
                <a:rPr lang="en-US" sz="1200" u="none" baseline="-25000" dirty="0">
                  <a:latin typeface="+mn-lt"/>
                </a:rPr>
                <a:t>1</a:t>
              </a:r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7950200" y="2835275"/>
              <a:ext cx="357188" cy="2778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u="none" dirty="0">
                  <a:latin typeface="+mn-lt"/>
                </a:rPr>
                <a:t>R</a:t>
              </a:r>
              <a:r>
                <a:rPr lang="en-US" sz="1200" u="none" baseline="-25000" dirty="0">
                  <a:latin typeface="+mn-lt"/>
                </a:rPr>
                <a:t>2</a:t>
              </a:r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7950200" y="3916363"/>
              <a:ext cx="357188" cy="2762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u="none" dirty="0">
                  <a:latin typeface="+mn-lt"/>
                </a:rPr>
                <a:t>R</a:t>
              </a:r>
              <a:r>
                <a:rPr lang="en-US" sz="1200" u="none" baseline="-25000" dirty="0">
                  <a:latin typeface="+mn-lt"/>
                </a:rPr>
                <a:t>3</a:t>
              </a:r>
            </a:p>
          </p:txBody>
        </p:sp>
        <p:sp>
          <p:nvSpPr>
            <p:cNvPr id="47" name="CasellaDiTesto 46"/>
            <p:cNvSpPr txBox="1"/>
            <p:nvPr/>
          </p:nvSpPr>
          <p:spPr>
            <a:xfrm>
              <a:off x="7065963" y="2052638"/>
              <a:ext cx="514350" cy="27781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b="1" u="none" dirty="0">
                  <a:solidFill>
                    <a:srgbClr val="FF0000"/>
                  </a:solidFill>
                  <a:latin typeface="+mn-lt"/>
                </a:rPr>
                <a:t>M</a:t>
              </a:r>
              <a:r>
                <a:rPr lang="en-US" sz="1200" b="1" u="none" baseline="-25000" dirty="0">
                  <a:solidFill>
                    <a:srgbClr val="FF0000"/>
                  </a:solidFill>
                  <a:latin typeface="+mn-lt"/>
                </a:rPr>
                <a:t>0,1</a:t>
              </a:r>
            </a:p>
          </p:txBody>
        </p:sp>
        <p:sp>
          <p:nvSpPr>
            <p:cNvPr id="48" name="CasellaDiTesto 47"/>
            <p:cNvSpPr txBox="1"/>
            <p:nvPr/>
          </p:nvSpPr>
          <p:spPr>
            <a:xfrm>
              <a:off x="7870825" y="2346325"/>
              <a:ext cx="515938" cy="2778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b="1" u="none" dirty="0">
                  <a:solidFill>
                    <a:srgbClr val="FF0000"/>
                  </a:solidFill>
                  <a:latin typeface="+mn-lt"/>
                </a:rPr>
                <a:t>M</a:t>
              </a:r>
              <a:r>
                <a:rPr lang="en-US" sz="1200" b="1" u="none" baseline="-25000" dirty="0">
                  <a:solidFill>
                    <a:srgbClr val="FF0000"/>
                  </a:solidFill>
                  <a:latin typeface="+mn-lt"/>
                </a:rPr>
                <a:t>1,2</a:t>
              </a:r>
            </a:p>
          </p:txBody>
        </p:sp>
        <p:sp>
          <p:nvSpPr>
            <p:cNvPr id="49" name="CasellaDiTesto 48"/>
            <p:cNvSpPr txBox="1"/>
            <p:nvPr/>
          </p:nvSpPr>
          <p:spPr>
            <a:xfrm>
              <a:off x="7870825" y="3479800"/>
              <a:ext cx="515938" cy="2762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b="1" u="none" dirty="0">
                  <a:solidFill>
                    <a:srgbClr val="FF0000"/>
                  </a:solidFill>
                  <a:latin typeface="+mn-lt"/>
                </a:rPr>
                <a:t>M</a:t>
              </a:r>
              <a:r>
                <a:rPr lang="en-US" sz="1200" b="1" u="none" baseline="-25000" dirty="0">
                  <a:solidFill>
                    <a:srgbClr val="FF0000"/>
                  </a:solidFill>
                  <a:latin typeface="+mn-lt"/>
                </a:rPr>
                <a:t>2,3</a:t>
              </a:r>
            </a:p>
          </p:txBody>
        </p:sp>
        <p:sp>
          <p:nvSpPr>
            <p:cNvPr id="50" name="CasellaDiTesto 49"/>
            <p:cNvSpPr txBox="1"/>
            <p:nvPr/>
          </p:nvSpPr>
          <p:spPr>
            <a:xfrm>
              <a:off x="7235825" y="3348038"/>
              <a:ext cx="357188" cy="2762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u="none" dirty="0">
                  <a:latin typeface="+mn-lt"/>
                </a:rPr>
                <a:t>R</a:t>
              </a:r>
              <a:r>
                <a:rPr lang="en-US" sz="1200" u="none" baseline="-25000" dirty="0">
                  <a:latin typeface="+mn-lt"/>
                </a:rPr>
                <a:t>4</a:t>
              </a:r>
            </a:p>
          </p:txBody>
        </p:sp>
        <p:sp>
          <p:nvSpPr>
            <p:cNvPr id="51" name="CasellaDiTesto 50"/>
            <p:cNvSpPr txBox="1"/>
            <p:nvPr/>
          </p:nvSpPr>
          <p:spPr>
            <a:xfrm>
              <a:off x="6978650" y="2894013"/>
              <a:ext cx="514350" cy="2762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b="1" u="none" dirty="0">
                  <a:solidFill>
                    <a:srgbClr val="FF0000"/>
                  </a:solidFill>
                  <a:latin typeface="+mn-lt"/>
                </a:rPr>
                <a:t>M</a:t>
              </a:r>
              <a:r>
                <a:rPr lang="en-US" sz="1200" b="1" u="none" baseline="-25000" dirty="0">
                  <a:solidFill>
                    <a:srgbClr val="FF0000"/>
                  </a:solidFill>
                  <a:latin typeface="+mn-lt"/>
                </a:rPr>
                <a:t>1,4</a:t>
              </a:r>
            </a:p>
          </p:txBody>
        </p:sp>
        <p:cxnSp>
          <p:nvCxnSpPr>
            <p:cNvPr id="52" name="Connettore 1 7"/>
            <p:cNvCxnSpPr>
              <a:cxnSpLocks noChangeShapeType="1"/>
            </p:cNvCxnSpPr>
            <p:nvPr/>
          </p:nvCxnSpPr>
          <p:spPr bwMode="auto">
            <a:xfrm flipH="1" flipV="1">
              <a:off x="6927850" y="1374775"/>
              <a:ext cx="466725" cy="539750"/>
            </a:xfrm>
            <a:prstGeom prst="line">
              <a:avLst/>
            </a:prstGeom>
            <a:noFill/>
            <a:ln w="6350" algn="ctr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Connettore 1 23"/>
            <p:cNvCxnSpPr>
              <a:cxnSpLocks noChangeShapeType="1"/>
            </p:cNvCxnSpPr>
            <p:nvPr/>
          </p:nvCxnSpPr>
          <p:spPr bwMode="auto">
            <a:xfrm flipH="1">
              <a:off x="7394575" y="1374775"/>
              <a:ext cx="476250" cy="539750"/>
            </a:xfrm>
            <a:prstGeom prst="line">
              <a:avLst/>
            </a:prstGeom>
            <a:noFill/>
            <a:ln w="6350" algn="ctr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Connettore 1 26"/>
            <p:cNvCxnSpPr>
              <a:cxnSpLocks noChangeShapeType="1"/>
            </p:cNvCxnSpPr>
            <p:nvPr/>
          </p:nvCxnSpPr>
          <p:spPr bwMode="auto">
            <a:xfrm flipH="1" flipV="1">
              <a:off x="7394575" y="1914525"/>
              <a:ext cx="476250" cy="415925"/>
            </a:xfrm>
            <a:prstGeom prst="line">
              <a:avLst/>
            </a:prstGeom>
            <a:noFill/>
            <a:ln w="6350" algn="ctr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Connettore 1 29"/>
            <p:cNvCxnSpPr>
              <a:cxnSpLocks noChangeShapeType="1"/>
            </p:cNvCxnSpPr>
            <p:nvPr/>
          </p:nvCxnSpPr>
          <p:spPr bwMode="auto">
            <a:xfrm flipH="1">
              <a:off x="6927850" y="1914525"/>
              <a:ext cx="466725" cy="415925"/>
            </a:xfrm>
            <a:prstGeom prst="line">
              <a:avLst/>
            </a:prstGeom>
            <a:noFill/>
            <a:ln w="6350" algn="ctr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6" name="CasellaDiTesto 55"/>
            <p:cNvSpPr txBox="1"/>
            <p:nvPr/>
          </p:nvSpPr>
          <p:spPr>
            <a:xfrm>
              <a:off x="7013575" y="1812925"/>
              <a:ext cx="404813" cy="1698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500" b="1" u="none" dirty="0">
                  <a:solidFill>
                    <a:srgbClr val="00B050"/>
                  </a:solidFill>
                  <a:latin typeface="+mn-lt"/>
                </a:rPr>
                <a:t>Origin</a:t>
              </a:r>
              <a:endParaRPr lang="en-US" sz="500" b="1" u="none" baseline="-25000" dirty="0">
                <a:solidFill>
                  <a:srgbClr val="00B050"/>
                </a:solidFill>
                <a:latin typeface="+mn-lt"/>
              </a:endParaRPr>
            </a:p>
          </p:txBody>
        </p:sp>
        <p:sp>
          <p:nvSpPr>
            <p:cNvPr id="57" name="Ovale 20480"/>
            <p:cNvSpPr>
              <a:spLocks noChangeArrowheads="1"/>
            </p:cNvSpPr>
            <p:nvPr/>
          </p:nvSpPr>
          <p:spPr bwMode="auto">
            <a:xfrm>
              <a:off x="7364413" y="1868488"/>
              <a:ext cx="73025" cy="71437"/>
            </a:xfrm>
            <a:prstGeom prst="ellipse">
              <a:avLst/>
            </a:prstGeom>
            <a:solidFill>
              <a:srgbClr val="00B050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7CA900"/>
                </a:buClr>
                <a:buFont typeface="Times" pitchFamily="18" charset="0"/>
                <a:buChar char="•"/>
                <a:defRPr sz="2400" b="1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7CA900"/>
                </a:buClr>
                <a:buChar char="–"/>
                <a:defRPr sz="2000"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7CA900"/>
                </a:buClr>
                <a:buFont typeface="Times" pitchFamily="18" charset="0"/>
                <a:buChar char="•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7CA900"/>
                </a:buClr>
                <a:buChar char="–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7CA900"/>
                </a:buClr>
                <a:buChar char="»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CA900"/>
                </a:buClr>
                <a:buChar char="»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CA900"/>
                </a:buClr>
                <a:buChar char="»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CA900"/>
                </a:buClr>
                <a:buChar char="»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CA900"/>
                </a:buClr>
                <a:buChar char="»"/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it-IT" altLang="it-IT" sz="1800" b="0">
                <a:solidFill>
                  <a:srgbClr val="00B050"/>
                </a:solidFill>
                <a:latin typeface="Arial" charset="0"/>
              </a:endParaRPr>
            </a:p>
          </p:txBody>
        </p:sp>
      </p:grpSp>
      <p:pic>
        <p:nvPicPr>
          <p:cNvPr id="23" name="Segnaposto contenuto 6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00192" y="1118327"/>
            <a:ext cx="2641480" cy="1981838"/>
          </a:xfrm>
        </p:spPr>
      </p:pic>
    </p:spTree>
    <p:extLst>
      <p:ext uri="{BB962C8B-B14F-4D97-AF65-F5344CB8AC3E}">
        <p14:creationId xmlns:p14="http://schemas.microsoft.com/office/powerpoint/2010/main" val="123655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testo 9"/>
          <p:cNvSpPr>
            <a:spLocks noGrp="1"/>
          </p:cNvSpPr>
          <p:nvPr>
            <p:ph type="body" sz="half" idx="1"/>
          </p:nvPr>
        </p:nvSpPr>
        <p:spPr>
          <a:xfrm>
            <a:off x="179388" y="1483785"/>
            <a:ext cx="4195762" cy="4897543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Enhancement</a:t>
            </a:r>
            <a:endParaRPr lang="en-US" sz="1200" dirty="0"/>
          </a:p>
          <a:p>
            <a:pPr lvl="1" eaLnBrk="1" hangingPunct="1">
              <a:defRPr/>
            </a:pPr>
            <a:r>
              <a:rPr lang="it-IT" sz="800" dirty="0"/>
              <a:t>Pintore et </a:t>
            </a:r>
            <a:r>
              <a:rPr lang="it-IT" sz="800" dirty="0" err="1"/>
              <a:t>al.</a:t>
            </a:r>
            <a:r>
              <a:rPr lang="it-IT" sz="800" b="1" dirty="0" err="1">
                <a:hlinkClick r:id="rId3"/>
              </a:rPr>
              <a:t>Interactive</a:t>
            </a:r>
            <a:r>
              <a:rPr lang="it-IT" sz="800" b="1" dirty="0">
                <a:hlinkClick r:id="rId3"/>
              </a:rPr>
              <a:t> </a:t>
            </a:r>
            <a:r>
              <a:rPr lang="it-IT" sz="800" b="1" dirty="0" err="1">
                <a:hlinkClick r:id="rId3"/>
              </a:rPr>
              <a:t>mapping</a:t>
            </a:r>
            <a:r>
              <a:rPr lang="it-IT" sz="800" b="1" dirty="0">
                <a:hlinkClick r:id="rId3"/>
              </a:rPr>
              <a:t> of indoor building </a:t>
            </a:r>
            <a:r>
              <a:rPr lang="it-IT" sz="800" b="1" dirty="0" err="1">
                <a:hlinkClick r:id="rId3"/>
              </a:rPr>
              <a:t>structures</a:t>
            </a:r>
            <a:r>
              <a:rPr lang="it-IT" sz="800" b="1" dirty="0">
                <a:hlinkClick r:id="rId3"/>
              </a:rPr>
              <a:t> </a:t>
            </a:r>
            <a:r>
              <a:rPr lang="it-IT" sz="800" b="1" dirty="0" err="1">
                <a:hlinkClick r:id="rId3"/>
              </a:rPr>
              <a:t>through</a:t>
            </a:r>
            <a:r>
              <a:rPr lang="it-IT" sz="800" b="1" dirty="0">
                <a:hlinkClick r:id="rId3"/>
              </a:rPr>
              <a:t> mobile </a:t>
            </a:r>
            <a:r>
              <a:rPr lang="it-IT" sz="800" b="1" dirty="0" err="1">
                <a:hlinkClick r:id="rId3"/>
              </a:rPr>
              <a:t>devices</a:t>
            </a:r>
            <a:r>
              <a:rPr lang="it-IT" sz="800" dirty="0"/>
              <a:t>. In </a:t>
            </a:r>
            <a:r>
              <a:rPr lang="it-IT" sz="800" i="1" dirty="0" err="1"/>
              <a:t>Proc</a:t>
            </a:r>
            <a:r>
              <a:rPr lang="it-IT" sz="800" i="1" dirty="0"/>
              <a:t>. 3DV Workshop on 3D Computer Vision in the </a:t>
            </a:r>
            <a:r>
              <a:rPr lang="it-IT" sz="800" i="1" dirty="0" err="1"/>
              <a:t>Built</a:t>
            </a:r>
            <a:r>
              <a:rPr lang="it-IT" sz="800" i="1" dirty="0"/>
              <a:t> Environment</a:t>
            </a:r>
            <a:r>
              <a:rPr lang="it-IT" sz="800" dirty="0"/>
              <a:t>, </a:t>
            </a:r>
            <a:r>
              <a:rPr lang="it-IT" sz="800" dirty="0" err="1"/>
              <a:t>December</a:t>
            </a:r>
            <a:r>
              <a:rPr lang="it-IT" sz="800" dirty="0"/>
              <a:t> Tokyo, </a:t>
            </a:r>
            <a:r>
              <a:rPr lang="it-IT" sz="800" dirty="0" smtClean="0"/>
              <a:t>2014</a:t>
            </a:r>
          </a:p>
          <a:p>
            <a:pPr lvl="1" eaLnBrk="1" hangingPunct="1">
              <a:defRPr/>
            </a:pPr>
            <a:endParaRPr lang="it-IT" sz="900" dirty="0"/>
          </a:p>
          <a:p>
            <a:pPr lvl="1">
              <a:defRPr/>
            </a:pPr>
            <a:r>
              <a:rPr lang="en-US" sz="1200" dirty="0" smtClean="0"/>
              <a:t>For each wall: coefficient </a:t>
            </a:r>
            <a:r>
              <a:rPr lang="en-US" sz="1200" dirty="0"/>
              <a:t>of </a:t>
            </a:r>
            <a:r>
              <a:rPr lang="en-US" sz="1200" dirty="0" smtClean="0"/>
              <a:t>determination</a:t>
            </a:r>
          </a:p>
          <a:p>
            <a:pPr lvl="1">
              <a:defRPr/>
            </a:pPr>
            <a:endParaRPr lang="en-US" sz="1400" dirty="0"/>
          </a:p>
          <a:p>
            <a:pPr lvl="1">
              <a:defRPr/>
            </a:pPr>
            <a:endParaRPr lang="en-US" sz="1400" dirty="0" smtClean="0"/>
          </a:p>
          <a:p>
            <a:pPr lvl="2">
              <a:defRPr/>
            </a:pPr>
            <a:endParaRPr lang="en-US" sz="1200" dirty="0" smtClean="0"/>
          </a:p>
          <a:p>
            <a:pPr lvl="2">
              <a:defRPr/>
            </a:pPr>
            <a:r>
              <a:rPr lang="en-US" sz="1200" dirty="0" smtClean="0"/>
              <a:t>Weighted </a:t>
            </a:r>
            <a:r>
              <a:rPr lang="en-US" sz="1200" dirty="0"/>
              <a:t>sum of </a:t>
            </a:r>
            <a:r>
              <a:rPr lang="en-US" sz="1200" dirty="0" smtClean="0"/>
              <a:t>residuals</a:t>
            </a:r>
          </a:p>
          <a:p>
            <a:pPr lvl="2">
              <a:defRPr/>
            </a:pPr>
            <a:endParaRPr lang="en-US" sz="1200" dirty="0" smtClean="0"/>
          </a:p>
          <a:p>
            <a:pPr lvl="2">
              <a:defRPr/>
            </a:pPr>
            <a:endParaRPr lang="en-US" sz="1200" dirty="0"/>
          </a:p>
          <a:p>
            <a:pPr lvl="2">
              <a:defRPr/>
            </a:pPr>
            <a:r>
              <a:rPr lang="en-US" sz="1200" dirty="0" smtClean="0"/>
              <a:t>Weighted variance</a:t>
            </a:r>
          </a:p>
          <a:p>
            <a:pPr lvl="2">
              <a:defRPr/>
            </a:pPr>
            <a:endParaRPr lang="en-US" sz="1200" dirty="0"/>
          </a:p>
          <a:p>
            <a:pPr lvl="2">
              <a:defRPr/>
            </a:pPr>
            <a:endParaRPr lang="en-US" sz="1200" dirty="0" smtClean="0"/>
          </a:p>
          <a:p>
            <a:pPr lvl="1"/>
            <a:r>
              <a:rPr lang="en-US" altLang="en-US" sz="1200" dirty="0" smtClean="0"/>
              <a:t>Each </a:t>
            </a:r>
            <a:r>
              <a:rPr lang="en-US" altLang="en-US" sz="1200" dirty="0"/>
              <a:t>wall is marked as reliable or </a:t>
            </a:r>
            <a:r>
              <a:rPr lang="en-US" altLang="en-US" sz="1200" dirty="0" smtClean="0"/>
              <a:t>unreliable</a:t>
            </a:r>
          </a:p>
          <a:p>
            <a:pPr lvl="1"/>
            <a:endParaRPr lang="en-US" altLang="en-US" sz="1200" dirty="0"/>
          </a:p>
          <a:p>
            <a:pPr lvl="1"/>
            <a:endParaRPr lang="en-US" altLang="en-US" sz="1200" dirty="0" smtClean="0"/>
          </a:p>
          <a:p>
            <a:pPr marL="457200" lvl="1" indent="0">
              <a:buNone/>
            </a:pPr>
            <a:endParaRPr lang="en-US" altLang="en-US" sz="1200" dirty="0" smtClean="0"/>
          </a:p>
          <a:p>
            <a:pPr lvl="1"/>
            <a:r>
              <a:rPr lang="en-US" altLang="en-US" sz="1200" dirty="0" smtClean="0"/>
              <a:t>If </a:t>
            </a:r>
            <a:r>
              <a:rPr lang="en-US" altLang="en-US" sz="1200" dirty="0"/>
              <a:t>the wall is </a:t>
            </a:r>
            <a:r>
              <a:rPr lang="en-US" altLang="en-US" sz="1200" i="1" dirty="0"/>
              <a:t>unreliable</a:t>
            </a:r>
            <a:r>
              <a:rPr lang="en-US" altLang="en-US" sz="1200" dirty="0"/>
              <a:t> we perform a further measurement step</a:t>
            </a:r>
          </a:p>
          <a:p>
            <a:pPr lvl="2">
              <a:defRPr/>
            </a:pPr>
            <a:endParaRPr lang="en-US" sz="1200" dirty="0" smtClean="0"/>
          </a:p>
          <a:p>
            <a:pPr marL="0" indent="0">
              <a:buFont typeface="Times" pitchFamily="18" charset="0"/>
              <a:buNone/>
              <a:defRPr/>
            </a:pPr>
            <a:endParaRPr lang="en-US" sz="1800" dirty="0" smtClean="0"/>
          </a:p>
          <a:p>
            <a:pPr marL="0" indent="0">
              <a:buFont typeface="Times" pitchFamily="18" charset="0"/>
              <a:buNone/>
              <a:defRPr/>
            </a:pPr>
            <a:endParaRPr lang="en-US" sz="1800" dirty="0"/>
          </a:p>
          <a:p>
            <a:pPr marL="0" indent="0">
              <a:buFont typeface="Times" pitchFamily="18" charset="0"/>
              <a:buNone/>
              <a:defRPr/>
            </a:pPr>
            <a:endParaRPr lang="en-US" sz="1800" dirty="0" smtClean="0"/>
          </a:p>
          <a:p>
            <a:pPr marL="457200" lvl="1" indent="0">
              <a:buFontTx/>
              <a:buNone/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marL="457200" lvl="1" indent="0">
              <a:buFontTx/>
              <a:buNone/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marL="457200" lvl="1" indent="0">
              <a:buFontTx/>
              <a:buNone/>
              <a:defRPr/>
            </a:pPr>
            <a:endParaRPr lang="en-US" sz="1600" dirty="0"/>
          </a:p>
          <a:p>
            <a:pPr marL="457200" lvl="1" indent="0">
              <a:buFontTx/>
              <a:buNone/>
              <a:defRPr/>
            </a:pPr>
            <a:endParaRPr lang="en-US" sz="1600" dirty="0" smtClean="0"/>
          </a:p>
          <a:p>
            <a:pPr marL="457200" lvl="1" indent="0">
              <a:buFontTx/>
              <a:buNone/>
              <a:defRPr/>
            </a:pPr>
            <a:endParaRPr lang="en-US" sz="1600" i="1" dirty="0">
              <a:solidFill>
                <a:schemeClr val="accent6"/>
              </a:solidFill>
            </a:endParaRPr>
          </a:p>
          <a:p>
            <a:pPr lvl="1">
              <a:defRPr/>
            </a:pPr>
            <a:endParaRPr lang="en-US" sz="1600" i="1" dirty="0" smtClean="0">
              <a:solidFill>
                <a:schemeClr val="accent6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2A9B727-57E4-4A57-A418-014E243EEBA0}" type="slidenum">
              <a:rPr lang="it-IT" smtClean="0"/>
              <a:pPr>
                <a:defRPr/>
              </a:pPr>
              <a:t>24</a:t>
            </a:fld>
            <a:endParaRPr lang="it-IT" dirty="0"/>
          </a:p>
        </p:txBody>
      </p:sp>
      <p:pic>
        <p:nvPicPr>
          <p:cNvPr id="16390" name="Picture 8" descr="C:\Users\user\Downloads\CodeCogsEqn (8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4592" y="2780928"/>
            <a:ext cx="1297912" cy="41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9" descr="C:\Users\user\Downloads\CodeCogsEqn (9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4630" y="3665953"/>
            <a:ext cx="1752154" cy="38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0" descr="C:\Users\user\Downloads\CodeCogsEqn (10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932" y="4335087"/>
            <a:ext cx="1189434" cy="34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1" descr="C:\Users\user\Downloads\CodeCogsEqn (12)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4901" y="5037191"/>
            <a:ext cx="2374544" cy="361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Immagin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6256" y="1507057"/>
            <a:ext cx="1993384" cy="149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Immagin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6256" y="3121662"/>
            <a:ext cx="1993384" cy="147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179389" y="476251"/>
            <a:ext cx="8857107" cy="792509"/>
          </a:xfrm>
        </p:spPr>
        <p:txBody>
          <a:bodyPr/>
          <a:lstStyle/>
          <a:p>
            <a:r>
              <a:rPr lang="en-US" altLang="it-IT" sz="2800" dirty="0" smtClean="0"/>
              <a:t>Mobile </a:t>
            </a:r>
            <a:r>
              <a:rPr lang="en-US" altLang="it-IT" sz="2800" dirty="0"/>
              <a:t>devices for multi-room mapping</a:t>
            </a:r>
            <a:endParaRPr lang="en-US" altLang="it-IT" sz="2800" dirty="0" smtClean="0"/>
          </a:p>
        </p:txBody>
      </p:sp>
      <p:pic>
        <p:nvPicPr>
          <p:cNvPr id="17" name="Immagin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2" y="4668644"/>
            <a:ext cx="1994078" cy="149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810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testo 9"/>
          <p:cNvSpPr>
            <a:spLocks noGrp="1"/>
          </p:cNvSpPr>
          <p:nvPr>
            <p:ph type="body" sz="half" idx="1"/>
          </p:nvPr>
        </p:nvSpPr>
        <p:spPr>
          <a:xfrm>
            <a:off x="179388" y="1483785"/>
            <a:ext cx="4824412" cy="4897967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For </a:t>
            </a:r>
            <a:r>
              <a:rPr lang="en-US" sz="1800" dirty="0"/>
              <a:t>each </a:t>
            </a:r>
            <a:r>
              <a:rPr lang="en-US" sz="1800" dirty="0" smtClean="0"/>
              <a:t>room</a:t>
            </a:r>
            <a:endParaRPr lang="en-US" sz="1800" dirty="0"/>
          </a:p>
          <a:p>
            <a:pPr lvl="1">
              <a:defRPr/>
            </a:pPr>
            <a:r>
              <a:rPr lang="en-US" sz="1200" dirty="0" smtClean="0"/>
              <a:t>Set of corners: {c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…</a:t>
            </a:r>
            <a:r>
              <a:rPr lang="en-US" sz="1200" dirty="0" err="1" smtClean="0"/>
              <a:t>c</a:t>
            </a:r>
            <a:r>
              <a:rPr lang="en-US" sz="1200" baseline="-25000" dirty="0" err="1" smtClean="0"/>
              <a:t>n</a:t>
            </a:r>
            <a:r>
              <a:rPr lang="en-US" sz="1200" dirty="0" smtClean="0"/>
              <a:t>}</a:t>
            </a:r>
          </a:p>
          <a:p>
            <a:pPr lvl="2">
              <a:defRPr/>
            </a:pPr>
            <a:r>
              <a:rPr lang="en-US" sz="1050" dirty="0" smtClean="0">
                <a:latin typeface="Symbol" panose="05050102010706020507" pitchFamily="18" charset="2"/>
              </a:rPr>
              <a:t>{</a:t>
            </a:r>
            <a:r>
              <a:rPr lang="en-US" sz="1050" dirty="0">
                <a:latin typeface="Symbol" panose="05050102010706020507" pitchFamily="18" charset="2"/>
              </a:rPr>
              <a:t>f</a:t>
            </a:r>
            <a:r>
              <a:rPr lang="en-US" sz="1050" baseline="-25000" dirty="0"/>
              <a:t>0…</a:t>
            </a:r>
            <a:r>
              <a:rPr lang="en-US" sz="1050" dirty="0" err="1">
                <a:latin typeface="Symbol" panose="05050102010706020507" pitchFamily="18" charset="2"/>
              </a:rPr>
              <a:t>f</a:t>
            </a:r>
            <a:r>
              <a:rPr lang="en-US" sz="1050" baseline="-25000" dirty="0" err="1"/>
              <a:t>n</a:t>
            </a:r>
            <a:r>
              <a:rPr lang="en-US" sz="1050" dirty="0">
                <a:latin typeface="Symbol" panose="05050102010706020507" pitchFamily="18" charset="2"/>
              </a:rPr>
              <a:t>} </a:t>
            </a:r>
            <a:r>
              <a:rPr lang="en-US" sz="1000" b="1" dirty="0"/>
              <a:t>constant </a:t>
            </a:r>
            <a:r>
              <a:rPr lang="en-US" sz="1000" b="1" dirty="0" smtClean="0"/>
              <a:t>corner </a:t>
            </a:r>
            <a:r>
              <a:rPr lang="en-US" sz="1000" dirty="0" smtClean="0"/>
              <a:t>angles (calculated from walls orientation)</a:t>
            </a:r>
          </a:p>
          <a:p>
            <a:pPr marL="914400" lvl="2" indent="0">
              <a:buFont typeface="Times" pitchFamily="18" charset="0"/>
              <a:buNone/>
              <a:defRPr/>
            </a:pPr>
            <a:endParaRPr lang="en-US" sz="1400" dirty="0" smtClean="0">
              <a:latin typeface="Symbol" panose="05050102010706020507" pitchFamily="18" charset="2"/>
            </a:endParaRPr>
          </a:p>
          <a:p>
            <a:pPr lvl="1">
              <a:defRPr/>
            </a:pPr>
            <a:r>
              <a:rPr lang="en-US" sz="1200" dirty="0"/>
              <a:t>All possible closed polygons </a:t>
            </a:r>
            <a:r>
              <a:rPr lang="en-US" sz="1200" b="1" dirty="0"/>
              <a:t>P(</a:t>
            </a:r>
            <a:r>
              <a:rPr lang="en-US" sz="1200" b="1" dirty="0">
                <a:latin typeface="Symbol" panose="05050102010706020507" pitchFamily="18" charset="2"/>
              </a:rPr>
              <a:t>d,</a:t>
            </a:r>
            <a:r>
              <a:rPr lang="en-US" sz="1200" b="1" dirty="0"/>
              <a:t> c</a:t>
            </a:r>
            <a:r>
              <a:rPr lang="en-US" sz="1200" b="1" baseline="-25000" dirty="0"/>
              <a:t>i</a:t>
            </a:r>
            <a:r>
              <a:rPr lang="en-US" sz="1200" b="1" dirty="0" smtClean="0"/>
              <a:t>)</a:t>
            </a:r>
          </a:p>
          <a:p>
            <a:pPr lvl="2">
              <a:defRPr/>
            </a:pPr>
            <a:r>
              <a:rPr lang="en-US" sz="1000" b="1" dirty="0"/>
              <a:t>f</a:t>
            </a:r>
            <a:r>
              <a:rPr lang="en-US" sz="1000" b="1" dirty="0" smtClean="0"/>
              <a:t>or:</a:t>
            </a:r>
          </a:p>
          <a:p>
            <a:pPr lvl="3">
              <a:defRPr/>
            </a:pPr>
            <a:r>
              <a:rPr lang="en-US" sz="1000" b="1" dirty="0" smtClean="0"/>
              <a:t> </a:t>
            </a:r>
            <a:r>
              <a:rPr lang="en-US" sz="1100" b="1" dirty="0" smtClean="0">
                <a:latin typeface="Symbol" panose="05050102010706020507" pitchFamily="18" charset="2"/>
              </a:rPr>
              <a:t>d</a:t>
            </a:r>
            <a:r>
              <a:rPr lang="en-US" sz="1000" b="1" dirty="0" smtClean="0">
                <a:latin typeface="Symbol" panose="05050102010706020507" pitchFamily="18" charset="2"/>
              </a:rPr>
              <a:t> </a:t>
            </a:r>
            <a:r>
              <a:rPr lang="en-US" sz="1000" dirty="0"/>
              <a:t>varying between 0…360 degrees</a:t>
            </a:r>
          </a:p>
          <a:p>
            <a:pPr lvl="3">
              <a:defRPr/>
            </a:pPr>
            <a:r>
              <a:rPr lang="en-US" sz="1000" b="1" dirty="0" smtClean="0"/>
              <a:t> C</a:t>
            </a:r>
            <a:r>
              <a:rPr lang="en-US" sz="1000" b="1" baseline="-25000" dirty="0" smtClean="0"/>
              <a:t>i</a:t>
            </a:r>
            <a:r>
              <a:rPr lang="en-US" sz="1000" baseline="-25000" dirty="0" smtClean="0"/>
              <a:t> </a:t>
            </a:r>
            <a:r>
              <a:rPr lang="en-US" sz="1000" dirty="0"/>
              <a:t>possible starting point between {c</a:t>
            </a:r>
            <a:r>
              <a:rPr lang="en-US" sz="1000" baseline="-25000" dirty="0"/>
              <a:t>0</a:t>
            </a:r>
            <a:r>
              <a:rPr lang="en-US" sz="1000" dirty="0"/>
              <a:t>…</a:t>
            </a:r>
            <a:r>
              <a:rPr lang="en-US" sz="1000" dirty="0" err="1"/>
              <a:t>c</a:t>
            </a:r>
            <a:r>
              <a:rPr lang="en-US" sz="1000" baseline="-25000" dirty="0" err="1"/>
              <a:t>n</a:t>
            </a:r>
            <a:r>
              <a:rPr lang="en-US" sz="1000" dirty="0"/>
              <a:t>}</a:t>
            </a:r>
          </a:p>
          <a:p>
            <a:pPr lvl="2">
              <a:defRPr/>
            </a:pPr>
            <a:r>
              <a:rPr lang="en-US" sz="1000" dirty="0" smtClean="0"/>
              <a:t>intersections</a:t>
            </a:r>
            <a:r>
              <a:rPr lang="en-US" sz="1000" i="1" dirty="0" smtClean="0"/>
              <a:t> </a:t>
            </a:r>
            <a:r>
              <a:rPr lang="en-US" sz="1100" dirty="0"/>
              <a:t>{p</a:t>
            </a:r>
            <a:r>
              <a:rPr lang="en-US" sz="1100" baseline="-25000" dirty="0"/>
              <a:t>0</a:t>
            </a:r>
            <a:r>
              <a:rPr lang="en-US" sz="1100" dirty="0"/>
              <a:t>…</a:t>
            </a:r>
            <a:r>
              <a:rPr lang="en-US" sz="1100" dirty="0" err="1"/>
              <a:t>p</a:t>
            </a:r>
            <a:r>
              <a:rPr lang="en-US" sz="1100" baseline="-25000" dirty="0" err="1"/>
              <a:t>n</a:t>
            </a:r>
            <a:r>
              <a:rPr lang="en-US" sz="1100" dirty="0" smtClean="0"/>
              <a:t>} with the rays </a:t>
            </a:r>
            <a:r>
              <a:rPr lang="en-US" sz="1100" i="1" dirty="0"/>
              <a:t>ray</a:t>
            </a:r>
            <a:r>
              <a:rPr lang="en-US" sz="1100" dirty="0"/>
              <a:t>(</a:t>
            </a:r>
            <a:r>
              <a:rPr lang="en-US" sz="1100" i="1" dirty="0"/>
              <a:t>origin</a:t>
            </a:r>
            <a:r>
              <a:rPr lang="en-US" sz="1100" dirty="0"/>
              <a:t>, </a:t>
            </a:r>
            <a:r>
              <a:rPr lang="en-US" sz="1100" i="1" dirty="0">
                <a:latin typeface="Symbol" panose="05050102010706020507" pitchFamily="18" charset="2"/>
              </a:rPr>
              <a:t>q</a:t>
            </a:r>
            <a:r>
              <a:rPr lang="en-US" sz="1100" i="1" baseline="-25000" dirty="0"/>
              <a:t>i </a:t>
            </a:r>
            <a:r>
              <a:rPr lang="en-US" sz="1100" dirty="0"/>
              <a:t>) </a:t>
            </a:r>
          </a:p>
          <a:p>
            <a:pPr lvl="2">
              <a:defRPr/>
            </a:pPr>
            <a:endParaRPr lang="en-US" sz="1100" dirty="0" smtClean="0"/>
          </a:p>
          <a:p>
            <a:pPr marL="914400" lvl="2" indent="0">
              <a:buFont typeface="Times" pitchFamily="18" charset="0"/>
              <a:buNone/>
              <a:defRPr/>
            </a:pPr>
            <a:endParaRPr lang="en-US" sz="1100" dirty="0"/>
          </a:p>
          <a:p>
            <a:pPr lvl="1">
              <a:defRPr/>
            </a:pPr>
            <a:r>
              <a:rPr lang="en-US" sz="1100" dirty="0" smtClean="0"/>
              <a:t>Minimization of: </a:t>
            </a:r>
            <a:r>
              <a:rPr lang="en-US" sz="1100" i="1" dirty="0" smtClean="0"/>
              <a:t>d(d</a:t>
            </a:r>
            <a:r>
              <a:rPr lang="en-US" sz="1100" i="1" baseline="-25000" dirty="0" smtClean="0"/>
              <a:t>c</a:t>
            </a:r>
            <a:r>
              <a:rPr lang="en-US" sz="1100" i="1" dirty="0"/>
              <a:t>,</a:t>
            </a:r>
            <a:r>
              <a:rPr lang="en-US" sz="1100" i="1" dirty="0">
                <a:latin typeface="Symbol" panose="05050102010706020507" pitchFamily="18" charset="2"/>
              </a:rPr>
              <a:t> </a:t>
            </a:r>
            <a:r>
              <a:rPr lang="en-US" sz="1200" i="1" dirty="0">
                <a:latin typeface="Symbol" panose="05050102010706020507" pitchFamily="18" charset="2"/>
              </a:rPr>
              <a:t>f</a:t>
            </a:r>
            <a:r>
              <a:rPr lang="en-US" sz="1200" i="1" baseline="-25000" dirty="0"/>
              <a:t>c</a:t>
            </a:r>
            <a:r>
              <a:rPr lang="en-US" sz="1100" i="1" dirty="0"/>
              <a:t>) </a:t>
            </a:r>
            <a:r>
              <a:rPr lang="en-US" sz="1100" dirty="0"/>
              <a:t>= (1-</a:t>
            </a:r>
            <a:r>
              <a:rPr lang="en-US" sz="1100" b="1" dirty="0">
                <a:latin typeface="Symbol" panose="05050102010706020507" pitchFamily="18" charset="2"/>
              </a:rPr>
              <a:t>l</a:t>
            </a:r>
            <a:r>
              <a:rPr lang="en-US" sz="1100" dirty="0"/>
              <a:t>) d</a:t>
            </a:r>
            <a:r>
              <a:rPr lang="en-US" sz="1100" baseline="-25000" dirty="0"/>
              <a:t>c </a:t>
            </a:r>
            <a:r>
              <a:rPr lang="en-US" sz="1100" dirty="0"/>
              <a:t>+ </a:t>
            </a:r>
            <a:r>
              <a:rPr lang="en-US" sz="1100" b="1" dirty="0">
                <a:latin typeface="Symbol" panose="05050102010706020507" pitchFamily="18" charset="2"/>
              </a:rPr>
              <a:t>l</a:t>
            </a:r>
            <a:r>
              <a:rPr lang="en-US" sz="1100" dirty="0">
                <a:latin typeface="Symbol" panose="05050102010706020507" pitchFamily="18" charset="2"/>
              </a:rPr>
              <a:t> </a:t>
            </a:r>
            <a:r>
              <a:rPr lang="en-US" sz="1400" dirty="0" smtClean="0">
                <a:latin typeface="Symbol" panose="05050102010706020507" pitchFamily="18" charset="2"/>
              </a:rPr>
              <a:t>f</a:t>
            </a:r>
            <a:r>
              <a:rPr lang="en-US" sz="1400" baseline="-25000" dirty="0" smtClean="0"/>
              <a:t>c</a:t>
            </a:r>
          </a:p>
          <a:p>
            <a:pPr marL="457200" lvl="1" indent="0">
              <a:buFontTx/>
              <a:buNone/>
              <a:defRPr/>
            </a:pPr>
            <a:endParaRPr lang="en-US" sz="1200" dirty="0" smtClean="0"/>
          </a:p>
          <a:p>
            <a:pPr lvl="1">
              <a:defRPr/>
            </a:pPr>
            <a:r>
              <a:rPr lang="en-US" sz="1000" b="1" i="1" dirty="0"/>
              <a:t>d(d</a:t>
            </a:r>
            <a:r>
              <a:rPr lang="en-US" sz="1000" b="1" i="1" baseline="-25000" dirty="0"/>
              <a:t>c</a:t>
            </a:r>
            <a:r>
              <a:rPr lang="en-US" sz="1000" b="1" i="1" dirty="0"/>
              <a:t>,</a:t>
            </a:r>
            <a:r>
              <a:rPr lang="en-US" sz="1000" b="1" i="1" dirty="0">
                <a:latin typeface="Symbol" panose="05050102010706020507" pitchFamily="18" charset="2"/>
              </a:rPr>
              <a:t> f</a:t>
            </a:r>
            <a:r>
              <a:rPr lang="en-US" sz="1000" b="1" i="1" baseline="-25000" dirty="0"/>
              <a:t>c</a:t>
            </a:r>
            <a:r>
              <a:rPr lang="en-US" sz="1000" b="1" i="1" dirty="0" smtClean="0"/>
              <a:t>) includes:</a:t>
            </a:r>
            <a:endParaRPr lang="en-US" sz="1000" b="1" dirty="0" smtClean="0"/>
          </a:p>
          <a:p>
            <a:pPr lvl="2">
              <a:defRPr/>
            </a:pPr>
            <a:r>
              <a:rPr lang="en-US" sz="900" dirty="0" smtClean="0"/>
              <a:t>Angular error (absolute orientation, i.e. magnetometer)</a:t>
            </a:r>
          </a:p>
          <a:p>
            <a:pPr lvl="2">
              <a:defRPr/>
            </a:pPr>
            <a:r>
              <a:rPr lang="en-US" sz="900" dirty="0" smtClean="0"/>
              <a:t>Distance error (manly user’s handle of device)</a:t>
            </a:r>
          </a:p>
          <a:p>
            <a:pPr marL="914400" lvl="2" indent="0">
              <a:buFont typeface="Times" pitchFamily="18" charset="0"/>
              <a:buNone/>
              <a:defRPr/>
            </a:pPr>
            <a:endParaRPr lang="en-US" sz="1000" dirty="0" smtClean="0"/>
          </a:p>
          <a:p>
            <a:pPr>
              <a:defRPr/>
            </a:pPr>
            <a:endParaRPr lang="en-US" sz="2000" dirty="0" smtClean="0"/>
          </a:p>
          <a:p>
            <a:pPr lvl="1"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marL="0" indent="0">
              <a:buFont typeface="Times" pitchFamily="18" charset="0"/>
              <a:buNone/>
              <a:defRPr/>
            </a:pPr>
            <a:endParaRPr lang="en-US" sz="1800" dirty="0" smtClean="0"/>
          </a:p>
          <a:p>
            <a:pPr marL="0" indent="0">
              <a:buFont typeface="Times" pitchFamily="18" charset="0"/>
              <a:buNone/>
              <a:defRPr/>
            </a:pPr>
            <a:endParaRPr lang="en-US" sz="1800" dirty="0"/>
          </a:p>
          <a:p>
            <a:pPr marL="0" indent="0">
              <a:buFont typeface="Times" pitchFamily="18" charset="0"/>
              <a:buNone/>
              <a:defRPr/>
            </a:pPr>
            <a:endParaRPr lang="en-US" sz="1800" dirty="0" smtClean="0"/>
          </a:p>
          <a:p>
            <a:pPr lvl="1"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marL="457200" lvl="1" indent="0">
              <a:buFontTx/>
              <a:buNone/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marL="457200" lvl="1" indent="0">
              <a:buFontTx/>
              <a:buNone/>
              <a:defRPr/>
            </a:pPr>
            <a:endParaRPr lang="en-US" sz="1600" dirty="0"/>
          </a:p>
          <a:p>
            <a:pPr marL="457200" lvl="1" indent="0">
              <a:buFontTx/>
              <a:buNone/>
              <a:defRPr/>
            </a:pPr>
            <a:endParaRPr lang="en-US" sz="1600" dirty="0" smtClean="0"/>
          </a:p>
          <a:p>
            <a:pPr marL="457200" lvl="1" indent="0">
              <a:buFontTx/>
              <a:buNone/>
              <a:defRPr/>
            </a:pPr>
            <a:endParaRPr lang="en-US" sz="1600" i="1" dirty="0">
              <a:solidFill>
                <a:schemeClr val="accent6"/>
              </a:solidFill>
            </a:endParaRPr>
          </a:p>
          <a:p>
            <a:pPr lvl="1">
              <a:defRPr/>
            </a:pPr>
            <a:endParaRPr lang="en-US" sz="1600" i="1" dirty="0" smtClean="0">
              <a:solidFill>
                <a:schemeClr val="accent6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8B2175-3DF9-40EB-B18E-EE9AD68561BC}" type="slidenum">
              <a:rPr lang="it-IT" smtClean="0"/>
              <a:pPr>
                <a:defRPr/>
              </a:pPr>
              <a:t>25</a:t>
            </a:fld>
            <a:endParaRPr lang="it-IT" dirty="0"/>
          </a:p>
        </p:txBody>
      </p:sp>
      <p:pic>
        <p:nvPicPr>
          <p:cNvPr id="17413" name="Segnaposto contenuto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04864"/>
            <a:ext cx="3738818" cy="2807992"/>
          </a:xfrm>
        </p:spPr>
      </p:pic>
      <p:sp>
        <p:nvSpPr>
          <p:cNvPr id="2" name="CasellaDiTesto 1"/>
          <p:cNvSpPr txBox="1"/>
          <p:nvPr/>
        </p:nvSpPr>
        <p:spPr>
          <a:xfrm>
            <a:off x="6156176" y="5085184"/>
            <a:ext cx="1922321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1" i="1" u="none" dirty="0">
                <a:latin typeface="+mn-lt"/>
              </a:rPr>
              <a:t>Ideal case: p</a:t>
            </a:r>
            <a:r>
              <a:rPr lang="en-US" sz="1000" b="1" i="1" u="none" baseline="-25000" dirty="0">
                <a:latin typeface="+mn-lt"/>
              </a:rPr>
              <a:t>5</a:t>
            </a:r>
            <a:r>
              <a:rPr lang="en-US" sz="1000" b="1" i="1" u="none" dirty="0">
                <a:latin typeface="+mn-lt"/>
              </a:rPr>
              <a:t> coinciding with c</a:t>
            </a:r>
            <a:r>
              <a:rPr lang="en-US" sz="1000" b="1" i="1" u="none" baseline="-25000" dirty="0">
                <a:latin typeface="+mn-lt"/>
              </a:rPr>
              <a:t>5</a:t>
            </a:r>
            <a:r>
              <a:rPr lang="en-US" sz="1000" b="1" i="1" u="none" dirty="0">
                <a:latin typeface="+mn-lt"/>
              </a:rPr>
              <a:t> </a:t>
            </a:r>
            <a:endParaRPr lang="it-IT" sz="1000" b="1" i="1" u="none" dirty="0">
              <a:latin typeface="+mn-lt"/>
            </a:endParaRP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179389" y="476251"/>
            <a:ext cx="8857107" cy="792509"/>
          </a:xfrm>
        </p:spPr>
        <p:txBody>
          <a:bodyPr/>
          <a:lstStyle/>
          <a:p>
            <a:r>
              <a:rPr lang="en-US" altLang="it-IT" sz="2800" dirty="0" smtClean="0"/>
              <a:t>Mobile </a:t>
            </a:r>
            <a:r>
              <a:rPr lang="en-US" altLang="it-IT" sz="2800" dirty="0"/>
              <a:t>devices for multi-room mapping</a:t>
            </a:r>
            <a:endParaRPr lang="en-US" altLang="it-IT" sz="2800" dirty="0" smtClean="0"/>
          </a:p>
        </p:txBody>
      </p:sp>
    </p:spTree>
    <p:extLst>
      <p:ext uri="{BB962C8B-B14F-4D97-AF65-F5344CB8AC3E}">
        <p14:creationId xmlns:p14="http://schemas.microsoft.com/office/powerpoint/2010/main" val="177907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2800" dirty="0" smtClean="0"/>
              <a:t>Mobile </a:t>
            </a:r>
            <a:r>
              <a:rPr lang="en-US" altLang="it-IT" sz="2800" dirty="0"/>
              <a:t>devices for multi-room mapping</a:t>
            </a:r>
            <a:endParaRPr lang="en-US" altLang="it-IT" sz="2800" dirty="0" smtClean="0"/>
          </a:p>
        </p:txBody>
      </p:sp>
      <p:sp>
        <p:nvSpPr>
          <p:cNvPr id="10" name="Segnaposto testo 9"/>
          <p:cNvSpPr>
            <a:spLocks noGrp="1"/>
          </p:cNvSpPr>
          <p:nvPr>
            <p:ph type="body" sz="half" idx="2"/>
          </p:nvPr>
        </p:nvSpPr>
        <p:spPr>
          <a:xfrm>
            <a:off x="107504" y="4170147"/>
            <a:ext cx="8785225" cy="2373312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Discussion</a:t>
            </a:r>
            <a:endParaRPr lang="en-US" sz="1800" dirty="0"/>
          </a:p>
          <a:p>
            <a:pPr lvl="1">
              <a:defRPr/>
            </a:pPr>
            <a:r>
              <a:rPr lang="en-US" sz="1200" dirty="0" smtClean="0"/>
              <a:t>Errors (10cm to 40 cm)</a:t>
            </a:r>
          </a:p>
          <a:p>
            <a:pPr lvl="2">
              <a:defRPr/>
            </a:pPr>
            <a:r>
              <a:rPr lang="en-US" sz="1000" dirty="0" smtClean="0"/>
              <a:t>Device sensors</a:t>
            </a:r>
          </a:p>
          <a:p>
            <a:pPr lvl="2">
              <a:defRPr/>
            </a:pPr>
            <a:r>
              <a:rPr lang="en-US" sz="1000" dirty="0" smtClean="0"/>
              <a:t>User handle</a:t>
            </a:r>
          </a:p>
          <a:p>
            <a:pPr marL="914400" lvl="2" indent="0">
              <a:buNone/>
              <a:defRPr/>
            </a:pPr>
            <a:endParaRPr lang="en-US" sz="1000" dirty="0" smtClean="0"/>
          </a:p>
          <a:p>
            <a:pPr lvl="2">
              <a:defRPr/>
            </a:pPr>
            <a:endParaRPr lang="en-US" sz="1000" dirty="0" smtClean="0"/>
          </a:p>
          <a:p>
            <a:pPr lvl="1">
              <a:defRPr/>
            </a:pPr>
            <a:r>
              <a:rPr lang="en-US" sz="1200" dirty="0" smtClean="0"/>
              <a:t>The </a:t>
            </a:r>
            <a:r>
              <a:rPr lang="en-US" sz="1200" dirty="0"/>
              <a:t>approximate structure can be exploited to bootstrap other methods (i.e. from unstructured point clouds sources, images, etc</a:t>
            </a:r>
            <a:r>
              <a:rPr lang="en-US" sz="1200" dirty="0" smtClean="0"/>
              <a:t>.)</a:t>
            </a:r>
          </a:p>
          <a:p>
            <a:pPr lvl="1">
              <a:defRPr/>
            </a:pPr>
            <a:r>
              <a:rPr lang="en-US" sz="1200" dirty="0"/>
              <a:t>Future trend: integration of even more instruments on mobile devices </a:t>
            </a:r>
            <a:r>
              <a:rPr lang="en-US" sz="1200" dirty="0" smtClean="0"/>
              <a:t>(i.e. depth sensors)</a:t>
            </a:r>
            <a:endParaRPr lang="en-US" sz="1200" dirty="0"/>
          </a:p>
          <a:p>
            <a:pPr lvl="2">
              <a:defRPr/>
            </a:pPr>
            <a:r>
              <a:rPr lang="en-US" sz="1050" dirty="0" smtClean="0"/>
              <a:t>Full </a:t>
            </a:r>
            <a:r>
              <a:rPr lang="en-US" sz="1050" dirty="0"/>
              <a:t>mobile pipeline to real-time capture, render and elaborate a 3D indoor environment</a:t>
            </a:r>
          </a:p>
          <a:p>
            <a:pPr lvl="1">
              <a:defRPr/>
            </a:pPr>
            <a:endParaRPr lang="en-US" sz="1600" dirty="0"/>
          </a:p>
          <a:p>
            <a:pPr lvl="1"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marL="0" indent="0">
              <a:buFont typeface="Times" pitchFamily="18" charset="0"/>
              <a:buNone/>
              <a:defRPr/>
            </a:pPr>
            <a:endParaRPr lang="en-US" sz="1800" dirty="0" smtClean="0"/>
          </a:p>
          <a:p>
            <a:pPr marL="0" indent="0">
              <a:buFont typeface="Times" pitchFamily="18" charset="0"/>
              <a:buNone/>
              <a:defRPr/>
            </a:pPr>
            <a:endParaRPr lang="en-US" sz="1800" dirty="0"/>
          </a:p>
          <a:p>
            <a:pPr marL="0" indent="0">
              <a:buFont typeface="Times" pitchFamily="18" charset="0"/>
              <a:buNone/>
              <a:defRPr/>
            </a:pPr>
            <a:endParaRPr lang="en-US" sz="1800" dirty="0" smtClean="0"/>
          </a:p>
          <a:p>
            <a:pPr lvl="1"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marL="457200" lvl="1" indent="0">
              <a:buFontTx/>
              <a:buNone/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 smtClean="0"/>
          </a:p>
          <a:p>
            <a:pPr marL="457200" lvl="1" indent="0">
              <a:buFontTx/>
              <a:buNone/>
              <a:defRPr/>
            </a:pPr>
            <a:endParaRPr lang="en-US" sz="1600" dirty="0"/>
          </a:p>
          <a:p>
            <a:pPr marL="457200" lvl="1" indent="0">
              <a:buFontTx/>
              <a:buNone/>
              <a:defRPr/>
            </a:pPr>
            <a:endParaRPr lang="en-US" sz="1600" dirty="0" smtClean="0"/>
          </a:p>
          <a:p>
            <a:pPr marL="457200" lvl="1" indent="0">
              <a:buFontTx/>
              <a:buNone/>
              <a:defRPr/>
            </a:pPr>
            <a:endParaRPr lang="en-US" sz="1600" i="1" dirty="0">
              <a:solidFill>
                <a:schemeClr val="accent6"/>
              </a:solidFill>
            </a:endParaRPr>
          </a:p>
          <a:p>
            <a:pPr lvl="1">
              <a:defRPr/>
            </a:pPr>
            <a:endParaRPr lang="en-US" sz="1600" i="1" dirty="0" smtClean="0">
              <a:solidFill>
                <a:schemeClr val="accent6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B2175-3DF9-40EB-B18E-EE9AD68561BC}" type="slidenum">
              <a:rPr lang="it-IT" smtClean="0"/>
              <a:pPr>
                <a:defRPr/>
              </a:pPr>
              <a:t>26</a:t>
            </a:fld>
            <a:endParaRPr lang="it-IT" dirty="0"/>
          </a:p>
        </p:txBody>
      </p:sp>
      <p:pic>
        <p:nvPicPr>
          <p:cNvPr id="9" name="Segnaposto contenuto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47052"/>
            <a:ext cx="1586728" cy="1189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88" y="2770388"/>
            <a:ext cx="1615828" cy="1211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Segnaposto contenuto 3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736" y="1179390"/>
            <a:ext cx="2185987" cy="1639888"/>
          </a:xfrm>
        </p:spPr>
      </p:pic>
      <p:pic>
        <p:nvPicPr>
          <p:cNvPr id="13" name="Immagin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36912"/>
            <a:ext cx="2051050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69220" y="2927666"/>
            <a:ext cx="1674987" cy="11136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8264" y="1622626"/>
            <a:ext cx="1530350" cy="1147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93177" y="2927666"/>
            <a:ext cx="1985437" cy="11136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69221" y="1622626"/>
            <a:ext cx="2046852" cy="11521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046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dirty="0" smtClean="0"/>
              <a:t>Image-based A&amp;R methods</a:t>
            </a:r>
            <a:br>
              <a:rPr lang="en-US" altLang="it-IT" dirty="0" smtClean="0"/>
            </a:br>
            <a:endParaRPr lang="en-US" altLang="it-IT" dirty="0" smtClean="0"/>
          </a:p>
        </p:txBody>
      </p:sp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79512" y="1196753"/>
            <a:ext cx="8782050" cy="2736303"/>
          </a:xfrm>
        </p:spPr>
        <p:txBody>
          <a:bodyPr/>
          <a:lstStyle/>
          <a:p>
            <a:r>
              <a:rPr lang="en-US" altLang="it-IT" sz="1800" dirty="0" smtClean="0"/>
              <a:t>Many advantages (see previous talks)</a:t>
            </a:r>
          </a:p>
          <a:p>
            <a:pPr lvl="1"/>
            <a:r>
              <a:rPr lang="en-US" altLang="it-IT" sz="1400" dirty="0"/>
              <a:t>Standard/perspective </a:t>
            </a:r>
            <a:r>
              <a:rPr lang="en-US" altLang="it-IT" sz="1400" dirty="0" smtClean="0"/>
              <a:t>images</a:t>
            </a:r>
          </a:p>
          <a:p>
            <a:pPr lvl="1"/>
            <a:r>
              <a:rPr lang="en-US" altLang="it-IT" sz="1400" dirty="0" smtClean="0"/>
              <a:t>Cost effective</a:t>
            </a:r>
          </a:p>
          <a:p>
            <a:pPr lvl="1"/>
            <a:r>
              <a:rPr lang="en-US" altLang="it-IT" sz="1400" dirty="0" smtClean="0"/>
              <a:t>Implicit alignment between geometry and images</a:t>
            </a:r>
          </a:p>
          <a:p>
            <a:pPr lvl="1"/>
            <a:r>
              <a:rPr lang="en-US" altLang="it-IT" sz="1400" dirty="0" smtClean="0"/>
              <a:t>…</a:t>
            </a:r>
          </a:p>
          <a:p>
            <a:r>
              <a:rPr lang="en-US" altLang="it-IT" sz="1800" dirty="0" smtClean="0"/>
              <a:t>Limitations</a:t>
            </a:r>
          </a:p>
          <a:p>
            <a:pPr lvl="1"/>
            <a:r>
              <a:rPr lang="en-US" altLang="it-IT" sz="1400" dirty="0" smtClean="0"/>
              <a:t>Single-view: s</a:t>
            </a:r>
            <a:r>
              <a:rPr lang="en-US" altLang="it-IT" sz="1200" dirty="0" smtClean="0"/>
              <a:t>tandard/perspective images lack information about the real depth</a:t>
            </a:r>
          </a:p>
          <a:p>
            <a:pPr lvl="1"/>
            <a:r>
              <a:rPr lang="en-US" altLang="it-IT" sz="1400" dirty="0" smtClean="0"/>
              <a:t>Multi-view: </a:t>
            </a:r>
            <a:r>
              <a:rPr lang="en-US" sz="1200" dirty="0" smtClean="0"/>
              <a:t>require </a:t>
            </a:r>
            <a:r>
              <a:rPr lang="en-US" sz="1200" dirty="0"/>
              <a:t>textured surfaces, and therefore work poorly for many architectural </a:t>
            </a:r>
            <a:r>
              <a:rPr lang="en-US" sz="1200" dirty="0" smtClean="0"/>
              <a:t>scenes</a:t>
            </a:r>
            <a:endParaRPr lang="en-US" altLang="it-IT" sz="1200" dirty="0"/>
          </a:p>
          <a:p>
            <a:pPr lvl="1"/>
            <a:r>
              <a:rPr lang="en-US" altLang="it-IT" sz="1400" b="1" dirty="0" smtClean="0"/>
              <a:t>Both approaches try to infer 3D clue imposing heavy constraints</a:t>
            </a:r>
          </a:p>
          <a:p>
            <a:pPr lvl="2"/>
            <a:r>
              <a:rPr lang="en-US" altLang="it-IT" sz="1200" i="1" dirty="0" smtClean="0"/>
              <a:t>i.e. Manhattan World</a:t>
            </a:r>
          </a:p>
          <a:p>
            <a:pPr marL="457200" lvl="1" indent="0">
              <a:buNone/>
            </a:pPr>
            <a:endParaRPr lang="en-US" alt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27</a:t>
            </a:fld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51705"/>
            <a:ext cx="3473944" cy="249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o 7"/>
          <p:cNvGrpSpPr/>
          <p:nvPr/>
        </p:nvGrpSpPr>
        <p:grpSpPr>
          <a:xfrm>
            <a:off x="467544" y="4004902"/>
            <a:ext cx="3096344" cy="2281954"/>
            <a:chOff x="990600" y="1905000"/>
            <a:chExt cx="4400550" cy="3152775"/>
          </a:xfrm>
        </p:grpSpPr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0600" y="1905000"/>
              <a:ext cx="4400550" cy="3152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" name="Group 10"/>
            <p:cNvGrpSpPr/>
            <p:nvPr/>
          </p:nvGrpSpPr>
          <p:grpSpPr>
            <a:xfrm rot="-900000">
              <a:off x="3538416" y="4150418"/>
              <a:ext cx="190042" cy="304067"/>
              <a:chOff x="1219200" y="3733800"/>
              <a:chExt cx="381000" cy="609600"/>
            </a:xfrm>
          </p:grpSpPr>
          <p:sp>
            <p:nvSpPr>
              <p:cNvPr id="15" name="Isosceles Triangle 17"/>
              <p:cNvSpPr/>
              <p:nvPr/>
            </p:nvSpPr>
            <p:spPr>
              <a:xfrm flipV="1">
                <a:off x="1219200" y="3733800"/>
                <a:ext cx="381000" cy="304800"/>
              </a:xfrm>
              <a:prstGeom prst="triangl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8"/>
              <p:cNvSpPr/>
              <p:nvPr/>
            </p:nvSpPr>
            <p:spPr>
              <a:xfrm>
                <a:off x="1295400" y="39624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11" name="Straight Connector 19"/>
            <p:cNvCxnSpPr/>
            <p:nvPr/>
          </p:nvCxnSpPr>
          <p:spPr>
            <a:xfrm rot="10800000">
              <a:off x="3657600" y="2630130"/>
              <a:ext cx="533400" cy="214371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Straight Connector 26"/>
            <p:cNvCxnSpPr/>
            <p:nvPr/>
          </p:nvCxnSpPr>
          <p:spPr>
            <a:xfrm rot="10800000">
              <a:off x="3240480" y="3413760"/>
              <a:ext cx="417122" cy="16764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Straight Connector 30"/>
            <p:cNvCxnSpPr/>
            <p:nvPr/>
          </p:nvCxnSpPr>
          <p:spPr>
            <a:xfrm rot="10800000">
              <a:off x="2819401" y="3505199"/>
              <a:ext cx="379201" cy="15240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Straight Connector 32"/>
            <p:cNvCxnSpPr/>
            <p:nvPr/>
          </p:nvCxnSpPr>
          <p:spPr>
            <a:xfrm rot="5400000">
              <a:off x="3078623" y="3931775"/>
              <a:ext cx="152404" cy="6125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984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73535" y="1484784"/>
            <a:ext cx="8782050" cy="1512167"/>
          </a:xfrm>
        </p:spPr>
        <p:txBody>
          <a:bodyPr/>
          <a:lstStyle/>
          <a:p>
            <a:r>
              <a:rPr lang="en-US" altLang="it-IT" sz="1800" dirty="0" smtClean="0"/>
              <a:t>Single-view example</a:t>
            </a:r>
          </a:p>
          <a:p>
            <a:pPr lvl="1"/>
            <a:r>
              <a:rPr lang="en-US" altLang="it-IT" sz="1050" dirty="0"/>
              <a:t>A. Flint, C. Mei, D. Murray, and I. Reid. </a:t>
            </a:r>
            <a:r>
              <a:rPr lang="en-US" altLang="it-IT" sz="1050" b="1" dirty="0"/>
              <a:t>A dynamic </a:t>
            </a:r>
            <a:r>
              <a:rPr lang="en-US" altLang="it-IT" sz="1050" b="1" dirty="0" smtClean="0"/>
              <a:t>programming approach </a:t>
            </a:r>
            <a:r>
              <a:rPr lang="en-US" altLang="it-IT" sz="1050" b="1" dirty="0"/>
              <a:t>to reconstructing building </a:t>
            </a:r>
            <a:r>
              <a:rPr lang="en-US" altLang="it-IT" sz="1050" b="1" dirty="0" smtClean="0"/>
              <a:t>Interiors</a:t>
            </a:r>
            <a:r>
              <a:rPr lang="en-US" altLang="it-IT" sz="1050" b="1" dirty="0"/>
              <a:t>. </a:t>
            </a:r>
            <a:r>
              <a:rPr lang="en-US" altLang="it-IT" sz="1050" dirty="0" smtClean="0"/>
              <a:t>In Proc</a:t>
            </a:r>
            <a:r>
              <a:rPr lang="en-US" altLang="it-IT" sz="1050" dirty="0"/>
              <a:t>. ECCV, pages 394–407. Springer, </a:t>
            </a:r>
            <a:r>
              <a:rPr lang="en-US" altLang="it-IT" sz="1050" dirty="0" smtClean="0"/>
              <a:t>2010</a:t>
            </a:r>
          </a:p>
          <a:p>
            <a:pPr lvl="1"/>
            <a:r>
              <a:rPr lang="en-US" altLang="it-IT" sz="1050" dirty="0"/>
              <a:t>A. Flint, D. Murray, and I. Reid. </a:t>
            </a:r>
            <a:r>
              <a:rPr lang="en-US" altLang="it-IT" sz="1050" b="1" dirty="0"/>
              <a:t>Manhattan scene </a:t>
            </a:r>
            <a:r>
              <a:rPr lang="en-US" altLang="it-IT" sz="1050" b="1" dirty="0" smtClean="0"/>
              <a:t>understanding using </a:t>
            </a:r>
            <a:r>
              <a:rPr lang="en-US" altLang="it-IT" sz="1050" b="1" dirty="0"/>
              <a:t>monocular, stereo, and 3d features. </a:t>
            </a:r>
            <a:r>
              <a:rPr lang="en-US" altLang="it-IT" sz="1050" dirty="0"/>
              <a:t>In </a:t>
            </a:r>
            <a:r>
              <a:rPr lang="en-US" altLang="it-IT" sz="1050" dirty="0" smtClean="0"/>
              <a:t>Proc. ICCV</a:t>
            </a:r>
            <a:r>
              <a:rPr lang="en-US" altLang="it-IT" sz="1050" dirty="0"/>
              <a:t>, pages 2228–2235, Nov </a:t>
            </a:r>
            <a:r>
              <a:rPr lang="en-US" altLang="it-IT" sz="1050" dirty="0" smtClean="0"/>
              <a:t>2011</a:t>
            </a:r>
          </a:p>
          <a:p>
            <a:pPr lvl="1"/>
            <a:r>
              <a:rPr lang="en-US" altLang="it-IT" sz="1050" dirty="0"/>
              <a:t>D. C. Lee, M. Hebert, and T. </a:t>
            </a:r>
            <a:r>
              <a:rPr lang="en-US" altLang="it-IT" sz="1050" dirty="0" err="1"/>
              <a:t>Kanade</a:t>
            </a:r>
            <a:r>
              <a:rPr lang="en-US" altLang="it-IT" sz="1050" dirty="0"/>
              <a:t>. </a:t>
            </a:r>
            <a:r>
              <a:rPr lang="en-US" altLang="it-IT" sz="1050" b="1" dirty="0"/>
              <a:t>Geometric </a:t>
            </a:r>
            <a:r>
              <a:rPr lang="en-US" altLang="it-IT" sz="1050" b="1" dirty="0" smtClean="0"/>
              <a:t>reasoning for </a:t>
            </a:r>
            <a:r>
              <a:rPr lang="en-US" altLang="it-IT" sz="1050" b="1" dirty="0"/>
              <a:t>single image structure recovery.</a:t>
            </a:r>
            <a:r>
              <a:rPr lang="en-US" altLang="it-IT" sz="1050" dirty="0"/>
              <a:t> In Proc. </a:t>
            </a:r>
            <a:r>
              <a:rPr lang="en-US" altLang="it-IT" sz="1050" dirty="0" smtClean="0"/>
              <a:t>CVPR, pages 2136–2143</a:t>
            </a:r>
            <a:r>
              <a:rPr lang="en-US" altLang="it-IT" sz="1050" dirty="0"/>
              <a:t>, </a:t>
            </a:r>
            <a:r>
              <a:rPr lang="en-US" altLang="it-IT" sz="1050" dirty="0" smtClean="0"/>
              <a:t>2009</a:t>
            </a:r>
            <a:endParaRPr lang="en-US" altLang="it-IT" sz="1050" dirty="0"/>
          </a:p>
          <a:p>
            <a:endParaRPr lang="en-US" altLang="it-IT" sz="1800" dirty="0" smtClean="0"/>
          </a:p>
          <a:p>
            <a:pPr marL="457200" lvl="1" indent="0">
              <a:buNone/>
            </a:pPr>
            <a:endParaRPr lang="en-US" alt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28</a:t>
            </a:fld>
            <a:endParaRPr lang="it-I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49946"/>
            <a:ext cx="4628887" cy="24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17032"/>
            <a:ext cx="4032448" cy="261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dirty="0" smtClean="0"/>
              <a:t>Image-based A&amp;R methods</a:t>
            </a:r>
            <a:br>
              <a:rPr lang="en-US" altLang="it-IT" dirty="0" smtClean="0"/>
            </a:br>
            <a:endParaRPr lang="en-US" altLang="it-IT" dirty="0" smtClean="0"/>
          </a:p>
        </p:txBody>
      </p:sp>
    </p:spTree>
    <p:extLst>
      <p:ext uri="{BB962C8B-B14F-4D97-AF65-F5344CB8AC3E}">
        <p14:creationId xmlns:p14="http://schemas.microsoft.com/office/powerpoint/2010/main" val="268234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202095" y="1340768"/>
            <a:ext cx="8782050" cy="2376263"/>
          </a:xfrm>
        </p:spPr>
        <p:txBody>
          <a:bodyPr/>
          <a:lstStyle/>
          <a:p>
            <a:r>
              <a:rPr lang="en-US" sz="1800" b="1" dirty="0" smtClean="0"/>
              <a:t>Sources</a:t>
            </a:r>
            <a:endParaRPr lang="en-US" sz="1800" b="1" dirty="0"/>
          </a:p>
          <a:p>
            <a:pPr lvl="1"/>
            <a:r>
              <a:rPr lang="en-US" sz="1400" dirty="0"/>
              <a:t>Specific </a:t>
            </a:r>
            <a:r>
              <a:rPr lang="en-US" sz="1400" dirty="0" smtClean="0"/>
              <a:t>sensors (fisheye camera, etc.)</a:t>
            </a:r>
            <a:endParaRPr lang="en-US" sz="1400" dirty="0"/>
          </a:p>
          <a:p>
            <a:pPr lvl="1"/>
            <a:r>
              <a:rPr lang="en-US" sz="1400" dirty="0" smtClean="0"/>
              <a:t>Images stitching (Microsoft ICE, Google </a:t>
            </a:r>
            <a:r>
              <a:rPr lang="en-US" sz="1400" dirty="0" err="1" smtClean="0"/>
              <a:t>PhotoSphere</a:t>
            </a:r>
            <a:r>
              <a:rPr lang="en-US" sz="1400" dirty="0" smtClean="0"/>
              <a:t>, etc.)</a:t>
            </a:r>
          </a:p>
          <a:p>
            <a:pPr lvl="1"/>
            <a:r>
              <a:rPr lang="en-US" sz="1400" dirty="0" smtClean="0"/>
              <a:t>Increasing diffusion</a:t>
            </a:r>
            <a:endParaRPr lang="it-IT" sz="1400" dirty="0"/>
          </a:p>
          <a:p>
            <a:r>
              <a:rPr lang="en-US" sz="1800" dirty="0" smtClean="0"/>
              <a:t>Advantages</a:t>
            </a:r>
            <a:endParaRPr lang="it-IT" sz="1800" dirty="0" smtClean="0"/>
          </a:p>
          <a:p>
            <a:pPr lvl="1"/>
            <a:r>
              <a:rPr lang="it-IT" sz="1400" dirty="0" smtClean="0"/>
              <a:t>Wide </a:t>
            </a:r>
            <a:r>
              <a:rPr lang="it-IT" sz="1400" dirty="0" err="1"/>
              <a:t>field</a:t>
            </a:r>
            <a:r>
              <a:rPr lang="it-IT" sz="1400" dirty="0"/>
              <a:t> of </a:t>
            </a:r>
            <a:r>
              <a:rPr lang="it-IT" sz="1400" dirty="0" err="1" smtClean="0"/>
              <a:t>view</a:t>
            </a:r>
            <a:endParaRPr lang="it-IT" sz="1400" dirty="0" smtClean="0"/>
          </a:p>
          <a:p>
            <a:pPr lvl="1"/>
            <a:r>
              <a:rPr lang="en-US" sz="1400" dirty="0" smtClean="0"/>
              <a:t>Minimize </a:t>
            </a:r>
            <a:r>
              <a:rPr lang="en-US" sz="1400" dirty="0"/>
              <a:t>the possibility of fatal </a:t>
            </a:r>
            <a:r>
              <a:rPr lang="en-US" sz="1400" dirty="0" smtClean="0"/>
              <a:t>occlusions</a:t>
            </a:r>
          </a:p>
          <a:p>
            <a:pPr lvl="1"/>
            <a:r>
              <a:rPr lang="en-US" sz="1400" dirty="0" smtClean="0"/>
              <a:t>Help the </a:t>
            </a:r>
            <a:r>
              <a:rPr lang="en-US" sz="1400" dirty="0"/>
              <a:t>tracking of </a:t>
            </a:r>
            <a:r>
              <a:rPr lang="en-US" sz="1400" dirty="0" smtClean="0"/>
              <a:t>features</a:t>
            </a:r>
          </a:p>
          <a:p>
            <a:pPr lvl="1"/>
            <a:r>
              <a:rPr lang="en-US" sz="1400" b="1" dirty="0" smtClean="0"/>
              <a:t>Contain </a:t>
            </a:r>
            <a:r>
              <a:rPr lang="en-US" sz="1400" b="1" dirty="0"/>
              <a:t>more information </a:t>
            </a:r>
            <a:r>
              <a:rPr lang="en-US" sz="1400" b="1" dirty="0" smtClean="0"/>
              <a:t>than images </a:t>
            </a:r>
            <a:r>
              <a:rPr lang="en-US" sz="1400" b="1" dirty="0"/>
              <a:t>from conventional </a:t>
            </a:r>
            <a:r>
              <a:rPr lang="en-US" sz="1400" b="1" dirty="0" smtClean="0"/>
              <a:t>cameras</a:t>
            </a:r>
          </a:p>
          <a:p>
            <a:pPr lvl="1"/>
            <a:r>
              <a:rPr lang="en-US" sz="1400" b="1" dirty="0" smtClean="0"/>
              <a:t>Potentially require less computation</a:t>
            </a:r>
            <a:endParaRPr lang="en-US" sz="1800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29</a:t>
            </a:fld>
            <a:endParaRPr lang="it-IT" dirty="0"/>
          </a:p>
        </p:txBody>
      </p:sp>
      <p:pic>
        <p:nvPicPr>
          <p:cNvPr id="1026" name="Picture 2" descr="http://img.wikinut.com/img/9_i50a8rs31jpwlw/jpeg/0/Complex-Insect-Eye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33099"/>
            <a:ext cx="2843459" cy="213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sz="2800" dirty="0"/>
              <a:t>N</a:t>
            </a:r>
            <a:r>
              <a:rPr lang="en-US" altLang="it-IT" sz="2800" dirty="0" smtClean="0"/>
              <a:t>ew approaches: omnidirectional images</a:t>
            </a:r>
            <a:endParaRPr lang="en-US" altLang="it-IT" dirty="0" smtClean="0"/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233099"/>
            <a:ext cx="4209126" cy="210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24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Acquisition – Measurable models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  <p:pic>
        <p:nvPicPr>
          <p:cNvPr id="5" name="Picture 7" descr="David-di-Michelangel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5"/>
          <a:stretch/>
        </p:blipFill>
        <p:spPr bwMode="auto">
          <a:xfrm>
            <a:off x="200985" y="1488103"/>
            <a:ext cx="4217342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7" descr="david_color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4" y="1488103"/>
            <a:ext cx="3288777" cy="467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71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202095" y="1196752"/>
            <a:ext cx="3721833" cy="1512168"/>
          </a:xfrm>
        </p:spPr>
        <p:txBody>
          <a:bodyPr/>
          <a:lstStyle/>
          <a:p>
            <a:r>
              <a:rPr lang="en-US" sz="1800" dirty="0" smtClean="0"/>
              <a:t>Common projections</a:t>
            </a:r>
            <a:endParaRPr lang="it-IT" sz="1800" dirty="0" smtClean="0"/>
          </a:p>
          <a:p>
            <a:pPr lvl="1"/>
            <a:r>
              <a:rPr lang="en-US" sz="1400" dirty="0" smtClean="0"/>
              <a:t>Fisheye</a:t>
            </a:r>
            <a:endParaRPr lang="it-IT" sz="1400" dirty="0" smtClean="0"/>
          </a:p>
          <a:p>
            <a:pPr lvl="1"/>
            <a:r>
              <a:rPr lang="en-US" sz="1400" dirty="0" smtClean="0"/>
              <a:t>Cylindrical</a:t>
            </a:r>
          </a:p>
          <a:p>
            <a:pPr lvl="1"/>
            <a:r>
              <a:rPr lang="en-US" sz="1400" dirty="0" smtClean="0"/>
              <a:t>...</a:t>
            </a:r>
          </a:p>
          <a:p>
            <a:pPr lvl="1"/>
            <a:r>
              <a:rPr lang="en-US" sz="1400" b="1" dirty="0" err="1" smtClean="0"/>
              <a:t>Equirectangular</a:t>
            </a:r>
            <a:endParaRPr lang="en-US" sz="1400" b="1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30</a:t>
            </a:fld>
            <a:endParaRPr lang="it-IT" dirty="0"/>
          </a:p>
        </p:txBody>
      </p:sp>
      <p:pic>
        <p:nvPicPr>
          <p:cNvPr id="3074" name="Picture 2" descr="http://wiki.panotools.org/images/0/01/Big_ben_equirectangul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940" y="2979279"/>
            <a:ext cx="3127914" cy="156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dn.cambridgeincolour.com/images/tutorials/stitchsoft_ori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05" y="3429000"/>
            <a:ext cx="4819252" cy="132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dn.cambridgeincolour.com/images/tutorials/stitchsoft_spheregrid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815987"/>
            <a:ext cx="2304257" cy="136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cdn.cambridgeincolour.com/images/tutorials/stitchsoft_spheregrid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790" y="4797152"/>
            <a:ext cx="2304258" cy="136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cdn.cambridgeincolour.com/images/tutorials/stitchsoft_spheregrid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88" y="4815987"/>
            <a:ext cx="2304259" cy="136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625033" y="6138485"/>
            <a:ext cx="15121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050" b="1" dirty="0" smtClean="0"/>
              <a:t>Fisheye</a:t>
            </a:r>
            <a:endParaRPr lang="it-IT" sz="1050" b="1" dirty="0"/>
          </a:p>
        </p:txBody>
      </p:sp>
      <p:sp>
        <p:nvSpPr>
          <p:cNvPr id="13" name="Rettangolo 12"/>
          <p:cNvSpPr/>
          <p:nvPr/>
        </p:nvSpPr>
        <p:spPr>
          <a:xfrm>
            <a:off x="3131840" y="6165304"/>
            <a:ext cx="15121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050" b="1" dirty="0" smtClean="0"/>
              <a:t>Cylindrical</a:t>
            </a:r>
            <a:endParaRPr lang="it-IT" sz="1050" b="1" dirty="0"/>
          </a:p>
        </p:txBody>
      </p:sp>
      <p:sp>
        <p:nvSpPr>
          <p:cNvPr id="15" name="Rettangolo 14"/>
          <p:cNvSpPr/>
          <p:nvPr/>
        </p:nvSpPr>
        <p:spPr>
          <a:xfrm>
            <a:off x="6156176" y="6133082"/>
            <a:ext cx="17281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1050" b="1" dirty="0" err="1" smtClean="0"/>
              <a:t>Equirectangular</a:t>
            </a:r>
            <a:endParaRPr lang="it-IT" sz="1050" b="1" dirty="0"/>
          </a:p>
        </p:txBody>
      </p:sp>
      <p:sp>
        <p:nvSpPr>
          <p:cNvPr id="16" name="Rettangolo 15"/>
          <p:cNvSpPr/>
          <p:nvPr/>
        </p:nvSpPr>
        <p:spPr>
          <a:xfrm>
            <a:off x="6102636" y="4543236"/>
            <a:ext cx="17281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105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360 degrees</a:t>
            </a:r>
            <a:endParaRPr lang="it-IT" sz="105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ttangolo 16"/>
          <p:cNvSpPr/>
          <p:nvPr/>
        </p:nvSpPr>
        <p:spPr>
          <a:xfrm rot="16200000">
            <a:off x="4537884" y="3837834"/>
            <a:ext cx="172819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105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180 degrees</a:t>
            </a:r>
            <a:endParaRPr lang="it-IT" sz="105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sz="2800" dirty="0"/>
              <a:t>N</a:t>
            </a:r>
            <a:r>
              <a:rPr lang="en-US" altLang="it-IT" sz="2800" dirty="0" smtClean="0"/>
              <a:t>ew approach: omnidirectional images</a:t>
            </a:r>
            <a:endParaRPr lang="en-US" altLang="it-IT" dirty="0" smtClean="0"/>
          </a:p>
        </p:txBody>
      </p:sp>
      <p:sp>
        <p:nvSpPr>
          <p:cNvPr id="20" name="Segnaposto testo 1"/>
          <p:cNvSpPr txBox="1">
            <a:spLocks/>
          </p:cNvSpPr>
          <p:nvPr/>
        </p:nvSpPr>
        <p:spPr bwMode="auto">
          <a:xfrm>
            <a:off x="3995936" y="1268760"/>
            <a:ext cx="480195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/>
              <a:t>Constraints</a:t>
            </a:r>
          </a:p>
          <a:p>
            <a:pPr lvl="1"/>
            <a:r>
              <a:rPr lang="en-US" sz="1400" b="1" u="none" kern="0" dirty="0" smtClean="0">
                <a:solidFill>
                  <a:srgbClr val="175676"/>
                </a:solidFill>
              </a:rPr>
              <a:t>All the corners must be visible</a:t>
            </a:r>
          </a:p>
          <a:p>
            <a:pPr lvl="1"/>
            <a:r>
              <a:rPr lang="en-US" sz="1400" b="1" u="none" kern="0" dirty="0" smtClean="0">
                <a:solidFill>
                  <a:srgbClr val="175676"/>
                </a:solidFill>
              </a:rPr>
              <a:t>Good stitching</a:t>
            </a:r>
          </a:p>
          <a:p>
            <a:pPr lvl="1"/>
            <a:r>
              <a:rPr lang="en-US" sz="1400" b="1" u="none" kern="0" dirty="0" smtClean="0">
                <a:solidFill>
                  <a:srgbClr val="175676"/>
                </a:solidFill>
              </a:rPr>
              <a:t>Vertical lines aligned with the gravity vector</a:t>
            </a:r>
          </a:p>
          <a:p>
            <a:pPr lvl="1"/>
            <a:endParaRPr lang="en-US" sz="14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292060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sz="2400" dirty="0" smtClean="0"/>
              <a:t>Reconstruction from </a:t>
            </a:r>
            <a:r>
              <a:rPr lang="en-US" altLang="it-IT" sz="2400" dirty="0" err="1" smtClean="0"/>
              <a:t>equirectangular</a:t>
            </a:r>
            <a:r>
              <a:rPr lang="en-US" altLang="it-IT" sz="2400" dirty="0" smtClean="0"/>
              <a:t> images</a:t>
            </a:r>
          </a:p>
        </p:txBody>
      </p:sp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61113" y="1340768"/>
            <a:ext cx="8782050" cy="2088232"/>
          </a:xfrm>
        </p:spPr>
        <p:txBody>
          <a:bodyPr/>
          <a:lstStyle/>
          <a:p>
            <a:r>
              <a:rPr lang="en-US" sz="1800" dirty="0" smtClean="0"/>
              <a:t>Planar </a:t>
            </a:r>
            <a:r>
              <a:rPr lang="en-US" sz="1800" dirty="0"/>
              <a:t>and c</a:t>
            </a:r>
            <a:r>
              <a:rPr lang="en-US" sz="1800" dirty="0" smtClean="0"/>
              <a:t>ompact </a:t>
            </a:r>
            <a:r>
              <a:rPr lang="en-US" sz="1800" dirty="0"/>
              <a:t>f</a:t>
            </a:r>
            <a:r>
              <a:rPr lang="en-US" sz="1800" dirty="0" smtClean="0"/>
              <a:t>loorplan reconstruction </a:t>
            </a:r>
            <a:r>
              <a:rPr lang="en-US" sz="1800" dirty="0"/>
              <a:t>from </a:t>
            </a:r>
            <a:r>
              <a:rPr lang="en-US" sz="1800" dirty="0" smtClean="0"/>
              <a:t>images</a:t>
            </a:r>
            <a:endParaRPr lang="en-US" altLang="it-IT" sz="1800" dirty="0" smtClean="0"/>
          </a:p>
          <a:p>
            <a:pPr lvl="1"/>
            <a:r>
              <a:rPr lang="en-US" sz="1200" dirty="0"/>
              <a:t>R. Cabral and Y. Furukawa. </a:t>
            </a:r>
            <a:r>
              <a:rPr lang="en-US" sz="1200" b="1" dirty="0"/>
              <a:t>Piecewise planar and </a:t>
            </a:r>
            <a:r>
              <a:rPr lang="en-US" sz="1200" b="1" dirty="0" smtClean="0"/>
              <a:t>compact floorplan </a:t>
            </a:r>
            <a:r>
              <a:rPr lang="en-US" sz="1200" b="1" dirty="0"/>
              <a:t>reconstruction from images. </a:t>
            </a:r>
            <a:r>
              <a:rPr lang="en-US" sz="1200" dirty="0"/>
              <a:t>In Proc. CVPR, </a:t>
            </a:r>
            <a:r>
              <a:rPr lang="en-US" sz="1200" dirty="0" smtClean="0"/>
              <a:t>June </a:t>
            </a:r>
            <a:r>
              <a:rPr lang="en-US" sz="1200" dirty="0"/>
              <a:t>2014.</a:t>
            </a:r>
            <a:endParaRPr lang="it-IT" sz="1200" dirty="0" smtClean="0"/>
          </a:p>
          <a:p>
            <a:pPr lvl="1"/>
            <a:r>
              <a:rPr lang="it-IT" sz="1200" dirty="0" smtClean="0"/>
              <a:t>H</a:t>
            </a:r>
            <a:r>
              <a:rPr lang="it-IT" sz="1200" dirty="0"/>
              <a:t>. Yang and H. Zhang. </a:t>
            </a:r>
            <a:r>
              <a:rPr lang="it-IT" sz="1200" b="1" dirty="0" err="1"/>
              <a:t>Modeling</a:t>
            </a:r>
            <a:r>
              <a:rPr lang="it-IT" sz="1200" b="1" dirty="0"/>
              <a:t> room </a:t>
            </a:r>
            <a:r>
              <a:rPr lang="it-IT" sz="1200" b="1" dirty="0" err="1"/>
              <a:t>structure</a:t>
            </a:r>
            <a:r>
              <a:rPr lang="it-IT" sz="1200" b="1" dirty="0"/>
              <a:t> from </a:t>
            </a:r>
            <a:r>
              <a:rPr lang="it-IT" sz="1200" b="1" dirty="0" smtClean="0"/>
              <a:t>indoor panorama</a:t>
            </a:r>
            <a:r>
              <a:rPr lang="it-IT" sz="1200" b="1" dirty="0"/>
              <a:t>.</a:t>
            </a:r>
            <a:r>
              <a:rPr lang="it-IT" sz="1200" dirty="0"/>
              <a:t> In </a:t>
            </a:r>
            <a:r>
              <a:rPr lang="it-IT" sz="1200" dirty="0" err="1"/>
              <a:t>Proc</a:t>
            </a:r>
            <a:r>
              <a:rPr lang="it-IT" sz="1200" dirty="0"/>
              <a:t>. VRCAI, </a:t>
            </a:r>
            <a:r>
              <a:rPr lang="it-IT" sz="1200" dirty="0" smtClean="0"/>
              <a:t>2014</a:t>
            </a:r>
          </a:p>
          <a:p>
            <a:pPr marL="457200" lvl="1" indent="0">
              <a:buNone/>
            </a:pPr>
            <a:endParaRPr lang="it-IT" sz="1200" dirty="0" smtClean="0"/>
          </a:p>
          <a:p>
            <a:r>
              <a:rPr lang="en-US" sz="1600" dirty="0" smtClean="0"/>
              <a:t>Exploit previous work on perspective images</a:t>
            </a:r>
          </a:p>
          <a:p>
            <a:pPr lvl="1"/>
            <a:r>
              <a:rPr lang="en-US" sz="1200" dirty="0" smtClean="0"/>
              <a:t>Original unstitched images needed</a:t>
            </a:r>
          </a:p>
          <a:p>
            <a:pPr lvl="1"/>
            <a:r>
              <a:rPr lang="en-US" sz="1200" dirty="0" smtClean="0"/>
              <a:t>Virtual projections to recover views</a:t>
            </a:r>
            <a:endParaRPr lang="it-IT" sz="1200" dirty="0" smtClean="0"/>
          </a:p>
          <a:p>
            <a:pPr marL="0" indent="0">
              <a:buNone/>
            </a:pPr>
            <a:endParaRPr lang="en-US" sz="1800" b="1" dirty="0" smtClean="0"/>
          </a:p>
          <a:p>
            <a:pPr marL="457200" lvl="1" indent="0">
              <a:buNone/>
            </a:pPr>
            <a:endParaRPr lang="en-US" altLang="it-IT" sz="1400" dirty="0" smtClean="0"/>
          </a:p>
          <a:p>
            <a:pPr marL="457200" lvl="1" indent="0">
              <a:buNone/>
            </a:pPr>
            <a:endParaRPr lang="en-US" alt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31</a:t>
            </a:fld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05064"/>
            <a:ext cx="8928992" cy="1952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09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sz="2400" dirty="0" smtClean="0"/>
              <a:t>Reconstruction from </a:t>
            </a:r>
            <a:r>
              <a:rPr lang="en-US" altLang="it-IT" sz="2400" dirty="0" err="1" smtClean="0"/>
              <a:t>equirectangular</a:t>
            </a:r>
            <a:r>
              <a:rPr lang="en-US" altLang="it-IT" sz="2400" dirty="0" smtClean="0"/>
              <a:t> images</a:t>
            </a:r>
          </a:p>
        </p:txBody>
      </p:sp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79512" y="1196753"/>
            <a:ext cx="8782050" cy="720079"/>
          </a:xfrm>
        </p:spPr>
        <p:txBody>
          <a:bodyPr/>
          <a:lstStyle/>
          <a:p>
            <a:r>
              <a:rPr lang="en-US" sz="1800" dirty="0" smtClean="0"/>
              <a:t>Planar </a:t>
            </a:r>
            <a:r>
              <a:rPr lang="en-US" sz="1800" dirty="0"/>
              <a:t>and c</a:t>
            </a:r>
            <a:r>
              <a:rPr lang="en-US" sz="1800" dirty="0" smtClean="0"/>
              <a:t>ompact </a:t>
            </a:r>
            <a:r>
              <a:rPr lang="en-US" sz="1800" dirty="0"/>
              <a:t>f</a:t>
            </a:r>
            <a:r>
              <a:rPr lang="en-US" sz="1800" dirty="0" smtClean="0"/>
              <a:t>loorplan reconstruction </a:t>
            </a:r>
            <a:r>
              <a:rPr lang="en-US" sz="1800" dirty="0"/>
              <a:t>from </a:t>
            </a:r>
            <a:r>
              <a:rPr lang="en-US" sz="1800" dirty="0" smtClean="0"/>
              <a:t>images</a:t>
            </a:r>
            <a:endParaRPr lang="en-US" altLang="it-IT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b="1" dirty="0" smtClean="0"/>
          </a:p>
          <a:p>
            <a:pPr marL="457200" lvl="1" indent="0">
              <a:buNone/>
            </a:pPr>
            <a:endParaRPr lang="en-US" altLang="it-IT" sz="1400" dirty="0" smtClean="0"/>
          </a:p>
          <a:p>
            <a:pPr marL="457200" lvl="1" indent="0">
              <a:buNone/>
            </a:pPr>
            <a:endParaRPr lang="en-US" alt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32</a:t>
            </a:fld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0808"/>
            <a:ext cx="6266374" cy="1357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424" y="3212975"/>
            <a:ext cx="6109750" cy="136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8" y="2420888"/>
            <a:ext cx="2339912" cy="1177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reccia a destra 1"/>
          <p:cNvSpPr/>
          <p:nvPr/>
        </p:nvSpPr>
        <p:spPr bwMode="auto">
          <a:xfrm>
            <a:off x="2441149" y="2509292"/>
            <a:ext cx="360040" cy="97117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847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sz="2400" dirty="0" smtClean="0"/>
              <a:t>Reconstruction from </a:t>
            </a:r>
            <a:r>
              <a:rPr lang="en-US" altLang="it-IT" sz="2400" dirty="0" err="1" smtClean="0"/>
              <a:t>equirectangular</a:t>
            </a:r>
            <a:r>
              <a:rPr lang="en-US" altLang="it-IT" sz="2400" dirty="0" smtClean="0"/>
              <a:t> images</a:t>
            </a:r>
          </a:p>
        </p:txBody>
      </p:sp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79512" y="1196753"/>
            <a:ext cx="8782050" cy="720079"/>
          </a:xfrm>
        </p:spPr>
        <p:txBody>
          <a:bodyPr/>
          <a:lstStyle/>
          <a:p>
            <a:r>
              <a:rPr lang="en-US" sz="1800" dirty="0" smtClean="0"/>
              <a:t>Planar </a:t>
            </a:r>
            <a:r>
              <a:rPr lang="en-US" sz="1800" dirty="0"/>
              <a:t>and c</a:t>
            </a:r>
            <a:r>
              <a:rPr lang="en-US" sz="1800" dirty="0" smtClean="0"/>
              <a:t>ompact </a:t>
            </a:r>
            <a:r>
              <a:rPr lang="en-US" sz="1800" dirty="0"/>
              <a:t>f</a:t>
            </a:r>
            <a:r>
              <a:rPr lang="en-US" sz="1800" dirty="0" smtClean="0"/>
              <a:t>loorplan reconstruction </a:t>
            </a:r>
            <a:r>
              <a:rPr lang="en-US" sz="1800" dirty="0"/>
              <a:t>from </a:t>
            </a:r>
            <a:r>
              <a:rPr lang="en-US" sz="1800" dirty="0" smtClean="0"/>
              <a:t>images</a:t>
            </a:r>
            <a:endParaRPr lang="en-US" altLang="it-IT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b="1" dirty="0" smtClean="0"/>
          </a:p>
          <a:p>
            <a:pPr marL="457200" lvl="1" indent="0">
              <a:buNone/>
            </a:pPr>
            <a:endParaRPr lang="en-US" altLang="it-IT" sz="1400" dirty="0" smtClean="0"/>
          </a:p>
          <a:p>
            <a:pPr marL="457200" lvl="1" indent="0">
              <a:buNone/>
            </a:pPr>
            <a:endParaRPr lang="en-US" alt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33</a:t>
            </a:fld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0808"/>
            <a:ext cx="6266374" cy="1357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424" y="3212975"/>
            <a:ext cx="6109750" cy="136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8" y="2420888"/>
            <a:ext cx="2339912" cy="1177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reccia a destra 1"/>
          <p:cNvSpPr/>
          <p:nvPr/>
        </p:nvSpPr>
        <p:spPr bwMode="auto">
          <a:xfrm>
            <a:off x="2441149" y="2509292"/>
            <a:ext cx="360040" cy="97117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Segnaposto testo 1"/>
          <p:cNvSpPr txBox="1">
            <a:spLocks/>
          </p:cNvSpPr>
          <p:nvPr/>
        </p:nvSpPr>
        <p:spPr bwMode="auto">
          <a:xfrm>
            <a:off x="256124" y="4869160"/>
            <a:ext cx="878205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it-IT" sz="1800" kern="0" dirty="0" smtClean="0"/>
              <a:t>Limitations</a:t>
            </a:r>
          </a:p>
          <a:p>
            <a:pPr lvl="1"/>
            <a:r>
              <a:rPr lang="en-US" altLang="it-IT" sz="1400" b="1" u="none" kern="0" dirty="0" smtClean="0">
                <a:solidFill>
                  <a:srgbClr val="175676"/>
                </a:solidFill>
              </a:rPr>
              <a:t>3D data </a:t>
            </a:r>
            <a:r>
              <a:rPr lang="en-US" altLang="it-IT" sz="1400" u="none" kern="0" dirty="0" smtClean="0">
                <a:solidFill>
                  <a:srgbClr val="175676"/>
                </a:solidFill>
              </a:rPr>
              <a:t>from MVS needed: original unstitched images required, inherits MVS problems (b and c)</a:t>
            </a:r>
          </a:p>
          <a:p>
            <a:pPr lvl="1"/>
            <a:r>
              <a:rPr lang="en-US" altLang="it-IT" sz="1400" u="none" kern="0" dirty="0" smtClean="0">
                <a:solidFill>
                  <a:srgbClr val="175676"/>
                </a:solidFill>
              </a:rPr>
              <a:t>Geometry reasoning basically based on </a:t>
            </a:r>
            <a:r>
              <a:rPr lang="en-US" altLang="it-IT" sz="1400" b="1" u="none" kern="0" dirty="0" smtClean="0">
                <a:solidFill>
                  <a:srgbClr val="175676"/>
                </a:solidFill>
              </a:rPr>
              <a:t>heavy piecewise planarity </a:t>
            </a:r>
            <a:r>
              <a:rPr lang="en-US" altLang="it-IT" sz="1400" u="none" kern="0" dirty="0" smtClean="0">
                <a:solidFill>
                  <a:srgbClr val="175676"/>
                </a:solidFill>
              </a:rPr>
              <a:t>assumptions (d)</a:t>
            </a:r>
          </a:p>
          <a:p>
            <a:pPr lvl="1"/>
            <a:r>
              <a:rPr lang="en-US" altLang="it-IT" sz="1400" b="1" u="none" kern="0" dirty="0" smtClean="0">
                <a:solidFill>
                  <a:srgbClr val="175676"/>
                </a:solidFill>
              </a:rPr>
              <a:t>Prior model </a:t>
            </a:r>
            <a:r>
              <a:rPr lang="en-US" altLang="it-IT" sz="1400" u="none" kern="0" dirty="0" smtClean="0">
                <a:solidFill>
                  <a:srgbClr val="175676"/>
                </a:solidFill>
              </a:rPr>
              <a:t>needed</a:t>
            </a:r>
          </a:p>
          <a:p>
            <a:pPr marL="0" indent="0">
              <a:buFont typeface="Times" pitchFamily="18" charset="0"/>
              <a:buNone/>
            </a:pPr>
            <a:endParaRPr lang="en-US" sz="1800" kern="0" dirty="0" smtClean="0"/>
          </a:p>
          <a:p>
            <a:pPr marL="0" indent="0">
              <a:buFont typeface="Times" pitchFamily="18" charset="0"/>
              <a:buNone/>
            </a:pPr>
            <a:endParaRPr lang="en-US" sz="1800" kern="0" dirty="0" smtClean="0"/>
          </a:p>
          <a:p>
            <a:pPr marL="457200" lvl="1" indent="0">
              <a:buFontTx/>
              <a:buNone/>
            </a:pPr>
            <a:endParaRPr lang="en-US" altLang="it-IT" sz="1400" kern="0" dirty="0" smtClean="0"/>
          </a:p>
          <a:p>
            <a:pPr marL="457200" lvl="1" indent="0">
              <a:buFontTx/>
              <a:buNone/>
            </a:pPr>
            <a:endParaRPr lang="en-US" altLang="it-IT" kern="0" dirty="0" smtClean="0"/>
          </a:p>
        </p:txBody>
      </p:sp>
      <p:sp>
        <p:nvSpPr>
          <p:cNvPr id="4" name="Rettangolo 3"/>
          <p:cNvSpPr/>
          <p:nvPr/>
        </p:nvSpPr>
        <p:spPr bwMode="auto">
          <a:xfrm>
            <a:off x="5076056" y="2780928"/>
            <a:ext cx="1728192" cy="432047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Rettangolo 11"/>
          <p:cNvSpPr/>
          <p:nvPr/>
        </p:nvSpPr>
        <p:spPr bwMode="auto">
          <a:xfrm>
            <a:off x="7020272" y="2778855"/>
            <a:ext cx="2017902" cy="432047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Rettangolo 12"/>
          <p:cNvSpPr/>
          <p:nvPr/>
        </p:nvSpPr>
        <p:spPr bwMode="auto">
          <a:xfrm>
            <a:off x="2928424" y="4293096"/>
            <a:ext cx="2003616" cy="432047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446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sz="2400" dirty="0" smtClean="0"/>
              <a:t>Reconstruction from </a:t>
            </a:r>
            <a:r>
              <a:rPr lang="en-US" altLang="it-IT" sz="2400" dirty="0" err="1" smtClean="0"/>
              <a:t>equirectangular</a:t>
            </a:r>
            <a:r>
              <a:rPr lang="en-US" altLang="it-IT" sz="2400" dirty="0" smtClean="0"/>
              <a:t> images</a:t>
            </a:r>
          </a:p>
        </p:txBody>
      </p:sp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79512" y="1196753"/>
            <a:ext cx="8782050" cy="576063"/>
          </a:xfrm>
        </p:spPr>
        <p:txBody>
          <a:bodyPr/>
          <a:lstStyle/>
          <a:p>
            <a:r>
              <a:rPr lang="en-US" altLang="it-IT" sz="1800" dirty="0" smtClean="0"/>
              <a:t>Possible solutions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b="1" dirty="0" smtClean="0"/>
          </a:p>
          <a:p>
            <a:pPr marL="457200" lvl="1" indent="0">
              <a:buNone/>
            </a:pPr>
            <a:endParaRPr lang="en-US" altLang="it-IT" sz="1400" dirty="0" smtClean="0"/>
          </a:p>
          <a:p>
            <a:pPr marL="457200" lvl="1" indent="0">
              <a:buNone/>
            </a:pPr>
            <a:endParaRPr lang="en-US" alt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34</a:t>
            </a:fld>
            <a:endParaRPr lang="it-IT" dirty="0"/>
          </a:p>
        </p:txBody>
      </p:sp>
      <p:sp>
        <p:nvSpPr>
          <p:cNvPr id="9" name="Segnaposto testo 1"/>
          <p:cNvSpPr txBox="1">
            <a:spLocks/>
          </p:cNvSpPr>
          <p:nvPr/>
        </p:nvSpPr>
        <p:spPr bwMode="auto">
          <a:xfrm>
            <a:off x="228616" y="4725144"/>
            <a:ext cx="878205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it-IT" sz="1800" u="none" kern="0" dirty="0" smtClean="0">
                <a:solidFill>
                  <a:srgbClr val="175676"/>
                </a:solidFill>
              </a:rPr>
              <a:t>Ambiguity in vanishing points detection</a:t>
            </a:r>
          </a:p>
          <a:p>
            <a:r>
              <a:rPr lang="en-US" altLang="it-IT" sz="1800" u="none" kern="0" dirty="0" smtClean="0">
                <a:solidFill>
                  <a:srgbClr val="175676"/>
                </a:solidFill>
              </a:rPr>
              <a:t>What kind of model </a:t>
            </a:r>
            <a:r>
              <a:rPr lang="en-US" altLang="it-IT" sz="1800" u="none" kern="0" dirty="0" err="1" smtClean="0">
                <a:solidFill>
                  <a:srgbClr val="175676"/>
                </a:solidFill>
              </a:rPr>
              <a:t>i</a:t>
            </a:r>
            <a:r>
              <a:rPr lang="en-US" altLang="it-IT" sz="1800" u="none" kern="0" dirty="0" smtClean="0">
                <a:solidFill>
                  <a:srgbClr val="175676"/>
                </a:solidFill>
              </a:rPr>
              <a:t> need?</a:t>
            </a:r>
          </a:p>
          <a:p>
            <a:pPr lvl="1"/>
            <a:r>
              <a:rPr lang="en-US" altLang="it-IT" sz="1600" u="none" kern="0" dirty="0">
                <a:solidFill>
                  <a:srgbClr val="175676"/>
                </a:solidFill>
              </a:rPr>
              <a:t>How many corners?</a:t>
            </a:r>
          </a:p>
          <a:p>
            <a:pPr lvl="1"/>
            <a:r>
              <a:rPr lang="en-US" altLang="it-IT" sz="1600" u="none" kern="0" dirty="0" smtClean="0">
                <a:solidFill>
                  <a:srgbClr val="175676"/>
                </a:solidFill>
              </a:rPr>
              <a:t>Unknown angles</a:t>
            </a:r>
          </a:p>
          <a:p>
            <a:pPr marL="0" indent="0">
              <a:buFont typeface="Times" pitchFamily="18" charset="0"/>
              <a:buNone/>
            </a:pPr>
            <a:endParaRPr lang="en-US" sz="1800" kern="0" dirty="0" smtClean="0"/>
          </a:p>
          <a:p>
            <a:pPr marL="0" indent="0">
              <a:buFont typeface="Times" pitchFamily="18" charset="0"/>
              <a:buNone/>
            </a:pPr>
            <a:endParaRPr lang="en-US" sz="1800" kern="0" dirty="0" smtClean="0"/>
          </a:p>
          <a:p>
            <a:pPr marL="457200" lvl="1" indent="0">
              <a:buFontTx/>
              <a:buNone/>
            </a:pPr>
            <a:endParaRPr lang="en-US" altLang="it-IT" sz="1400" kern="0" dirty="0" smtClean="0"/>
          </a:p>
          <a:p>
            <a:pPr marL="457200" lvl="1" indent="0">
              <a:buFontTx/>
              <a:buNone/>
            </a:pPr>
            <a:endParaRPr lang="en-US" altLang="it-IT" kern="0" dirty="0" smtClean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06" y="1616616"/>
            <a:ext cx="4200832" cy="2100416"/>
          </a:xfrm>
          <a:prstGeom prst="rect">
            <a:avLst/>
          </a:prstGeom>
        </p:spPr>
      </p:pic>
      <p:pic>
        <p:nvPicPr>
          <p:cNvPr id="4098" name="Picture 2" descr="C:\vasco\scene_processor\data\14scale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41" y="1616616"/>
            <a:ext cx="4200831" cy="210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683568" y="3789040"/>
            <a:ext cx="3456384" cy="2880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it-IT" sz="1100" b="1" u="none" dirty="0" smtClean="0"/>
              <a:t>Palazzo </a:t>
            </a:r>
            <a:r>
              <a:rPr lang="it-IT" sz="1100" b="1" u="none" dirty="0" err="1"/>
              <a:t>Sanjust</a:t>
            </a:r>
            <a:r>
              <a:rPr lang="it-IT" sz="1100" b="1" u="none" dirty="0"/>
              <a:t> </a:t>
            </a:r>
            <a:r>
              <a:rPr lang="it-IT" sz="1100" b="1" u="none" dirty="0" smtClean="0"/>
              <a:t>- De Candia, V</a:t>
            </a:r>
            <a:r>
              <a:rPr lang="it-IT" sz="1100" b="1" u="none" dirty="0"/>
              <a:t>. </a:t>
            </a:r>
            <a:r>
              <a:rPr lang="it-IT" sz="1100" b="1" u="none" dirty="0" err="1"/>
              <a:t>Canelles</a:t>
            </a:r>
            <a:r>
              <a:rPr lang="it-IT" sz="1100" b="1" u="none" dirty="0"/>
              <a:t>, </a:t>
            </a:r>
            <a:r>
              <a:rPr lang="it-IT" sz="1100" b="1" u="none" dirty="0" smtClean="0"/>
              <a:t>Cagliari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4991864" y="3797424"/>
            <a:ext cx="3456384" cy="2880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ctr"/>
            <a:r>
              <a:rPr lang="it-IT" sz="1100" b="1" u="none" dirty="0" err="1"/>
              <a:t>Chateau</a:t>
            </a:r>
            <a:r>
              <a:rPr lang="it-IT" sz="1100" b="1" u="none" dirty="0"/>
              <a:t> de </a:t>
            </a:r>
            <a:r>
              <a:rPr lang="it-IT" sz="1100" b="1" u="none" dirty="0" err="1"/>
              <a:t>Sermaise</a:t>
            </a:r>
            <a:r>
              <a:rPr lang="it-IT" sz="1100" b="1" u="none" dirty="0"/>
              <a:t>, France</a:t>
            </a:r>
            <a:endParaRPr lang="it-IT" sz="1100" b="1" u="none" dirty="0" smtClean="0"/>
          </a:p>
        </p:txBody>
      </p:sp>
    </p:spTree>
    <p:extLst>
      <p:ext uri="{BB962C8B-B14F-4D97-AF65-F5344CB8AC3E}">
        <p14:creationId xmlns:p14="http://schemas.microsoft.com/office/powerpoint/2010/main" val="404234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sz="2400" dirty="0" smtClean="0"/>
              <a:t>Reconstruction from </a:t>
            </a:r>
            <a:r>
              <a:rPr lang="en-US" altLang="it-IT" sz="2400" dirty="0" err="1" smtClean="0"/>
              <a:t>equirectangular</a:t>
            </a:r>
            <a:r>
              <a:rPr lang="en-US" altLang="it-IT" sz="2400" dirty="0" smtClean="0"/>
              <a:t> images</a:t>
            </a:r>
          </a:p>
        </p:txBody>
      </p:sp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79512" y="1196753"/>
            <a:ext cx="8782050" cy="792087"/>
          </a:xfrm>
        </p:spPr>
        <p:txBody>
          <a:bodyPr/>
          <a:lstStyle/>
          <a:p>
            <a:r>
              <a:rPr lang="en-US" altLang="it-IT" sz="1800" dirty="0" smtClean="0"/>
              <a:t>Projection in central </a:t>
            </a:r>
            <a:r>
              <a:rPr lang="en-US" altLang="it-IT" sz="1800" dirty="0" err="1" smtClean="0"/>
              <a:t>catadioptric</a:t>
            </a:r>
            <a:r>
              <a:rPr lang="en-US" altLang="it-IT" sz="1800" dirty="0" smtClean="0"/>
              <a:t> systems</a:t>
            </a:r>
          </a:p>
          <a:p>
            <a:pPr lvl="1"/>
            <a:r>
              <a:rPr lang="en-US" altLang="it-IT" sz="1200" dirty="0" smtClean="0"/>
              <a:t>Bermudez-Cameo et al.: </a:t>
            </a:r>
            <a:r>
              <a:rPr lang="en-US" altLang="it-IT" sz="1200" b="1" dirty="0" err="1" smtClean="0"/>
              <a:t>Hypercatadioptric</a:t>
            </a:r>
            <a:r>
              <a:rPr lang="en-US" altLang="it-IT" sz="1200" b="1" dirty="0" smtClean="0"/>
              <a:t> line </a:t>
            </a:r>
            <a:r>
              <a:rPr lang="en-US" altLang="it-IT" sz="1200" b="1" dirty="0"/>
              <a:t>images for 3d orientation and </a:t>
            </a:r>
            <a:r>
              <a:rPr lang="en-US" altLang="it-IT" sz="1200" b="1" dirty="0" smtClean="0"/>
              <a:t>image rectification.</a:t>
            </a:r>
            <a:r>
              <a:rPr lang="en-US" altLang="it-IT" sz="1200" dirty="0" smtClean="0"/>
              <a:t> Robotics </a:t>
            </a:r>
            <a:r>
              <a:rPr lang="en-US" altLang="it-IT" sz="1200" dirty="0"/>
              <a:t>and Autonomous Systems, </a:t>
            </a:r>
            <a:r>
              <a:rPr lang="en-US" altLang="it-IT" sz="1200" dirty="0" smtClean="0"/>
              <a:t>2012</a:t>
            </a:r>
            <a:endParaRPr lang="en-US" altLang="it-IT" sz="12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b="1" dirty="0" smtClean="0"/>
          </a:p>
          <a:p>
            <a:pPr marL="457200" lvl="1" indent="0">
              <a:buNone/>
            </a:pPr>
            <a:endParaRPr lang="en-US" altLang="it-IT" sz="1400" dirty="0" smtClean="0"/>
          </a:p>
          <a:p>
            <a:pPr marL="457200" lvl="1" indent="0">
              <a:buNone/>
            </a:pPr>
            <a:endParaRPr lang="en-US" alt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35</a:t>
            </a:fld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022" y="2109564"/>
            <a:ext cx="2321620" cy="232162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68954"/>
            <a:ext cx="2387597" cy="225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37" y="4581128"/>
            <a:ext cx="8652805" cy="1730561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68954"/>
            <a:ext cx="3019019" cy="226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360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sz="2400" dirty="0" smtClean="0"/>
              <a:t>Reconstruction from </a:t>
            </a:r>
            <a:r>
              <a:rPr lang="en-US" altLang="it-IT" sz="2400" dirty="0" err="1" smtClean="0"/>
              <a:t>equirectangular</a:t>
            </a:r>
            <a:r>
              <a:rPr lang="en-US" altLang="it-IT" sz="2400" dirty="0" smtClean="0"/>
              <a:t> images</a:t>
            </a:r>
          </a:p>
        </p:txBody>
      </p:sp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57694" y="1052736"/>
            <a:ext cx="8782050" cy="792087"/>
          </a:xfrm>
        </p:spPr>
        <p:txBody>
          <a:bodyPr/>
          <a:lstStyle/>
          <a:p>
            <a:r>
              <a:rPr lang="en-US" altLang="it-IT" sz="1800" dirty="0" smtClean="0"/>
              <a:t>Different view, different domain: </a:t>
            </a:r>
            <a:r>
              <a:rPr lang="en-US" altLang="it-IT" sz="1800" dirty="0" err="1" smtClean="0"/>
              <a:t>G</a:t>
            </a:r>
            <a:r>
              <a:rPr lang="en-US" altLang="it-IT" sz="1800" baseline="-25000" dirty="0" err="1" smtClean="0"/>
              <a:t>h</a:t>
            </a:r>
            <a:r>
              <a:rPr lang="en-US" altLang="it-IT" sz="1800" dirty="0" smtClean="0"/>
              <a:t> transform</a:t>
            </a:r>
          </a:p>
          <a:p>
            <a:pPr lvl="1"/>
            <a:r>
              <a:rPr lang="en-US" altLang="it-IT" sz="1100" dirty="0" smtClean="0"/>
              <a:t>Geometric reasoning based on </a:t>
            </a:r>
            <a:r>
              <a:rPr lang="en-US" altLang="it-IT" sz="1050" dirty="0" err="1" smtClean="0"/>
              <a:t>Pintore</a:t>
            </a:r>
            <a:r>
              <a:rPr lang="en-US" altLang="it-IT" sz="1050" dirty="0" smtClean="0"/>
              <a:t> </a:t>
            </a:r>
            <a:r>
              <a:rPr lang="en-US" altLang="it-IT" sz="1050" dirty="0"/>
              <a:t>and E. </a:t>
            </a:r>
            <a:r>
              <a:rPr lang="en-US" altLang="it-IT" sz="1050" dirty="0" err="1"/>
              <a:t>Gobbetti</a:t>
            </a:r>
            <a:r>
              <a:rPr lang="en-US" altLang="it-IT" sz="1050" dirty="0"/>
              <a:t>. </a:t>
            </a:r>
            <a:r>
              <a:rPr lang="en-US" altLang="it-IT" sz="1050" b="1" dirty="0"/>
              <a:t>Effective mobile mapping </a:t>
            </a:r>
            <a:r>
              <a:rPr lang="en-US" altLang="it-IT" sz="1050" b="1" dirty="0" smtClean="0"/>
              <a:t>of multi-room </a:t>
            </a:r>
            <a:r>
              <a:rPr lang="en-US" altLang="it-IT" sz="1050" b="1" dirty="0"/>
              <a:t>indoor structures. </a:t>
            </a:r>
            <a:r>
              <a:rPr lang="en-US" altLang="it-IT" sz="1050" dirty="0"/>
              <a:t>The Visual Computer, </a:t>
            </a:r>
            <a:r>
              <a:rPr lang="en-US" altLang="it-IT" sz="1050" dirty="0" smtClean="0"/>
              <a:t>30,2014</a:t>
            </a:r>
            <a:r>
              <a:rPr lang="en-US" altLang="it-IT" sz="1050" dirty="0"/>
              <a:t>. Proc. CGI 2014</a:t>
            </a:r>
            <a:endParaRPr lang="en-US" altLang="it-IT" sz="11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b="1" dirty="0" smtClean="0"/>
          </a:p>
          <a:p>
            <a:pPr marL="457200" lvl="1" indent="0">
              <a:buNone/>
            </a:pPr>
            <a:endParaRPr lang="en-US" altLang="it-IT" sz="1400" dirty="0" smtClean="0"/>
          </a:p>
          <a:p>
            <a:pPr marL="457200" lvl="1" indent="0">
              <a:buNone/>
            </a:pPr>
            <a:endParaRPr lang="en-US" alt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36</a:t>
            </a:fld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61048"/>
            <a:ext cx="8718153" cy="2220905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82170"/>
            <a:ext cx="2910380" cy="84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454" y="1916832"/>
            <a:ext cx="2877970" cy="892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reccia a destra 13"/>
          <p:cNvSpPr/>
          <p:nvPr/>
        </p:nvSpPr>
        <p:spPr bwMode="auto">
          <a:xfrm>
            <a:off x="4716016" y="1802597"/>
            <a:ext cx="360040" cy="148238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5" name="Segnaposto testo 1"/>
          <p:cNvSpPr txBox="1">
            <a:spLocks/>
          </p:cNvSpPr>
          <p:nvPr/>
        </p:nvSpPr>
        <p:spPr bwMode="auto">
          <a:xfrm>
            <a:off x="174327" y="3140968"/>
            <a:ext cx="8782050" cy="7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endParaRPr lang="en-US" altLang="it-IT" sz="1400" kern="0" dirty="0" smtClean="0"/>
          </a:p>
          <a:p>
            <a:pPr lvl="1"/>
            <a:r>
              <a:rPr lang="en-US" altLang="it-IT" sz="1400" kern="0" dirty="0" err="1" smtClean="0"/>
              <a:t>G</a:t>
            </a:r>
            <a:r>
              <a:rPr lang="en-US" altLang="it-IT" sz="1400" kern="0" baseline="-25000" dirty="0" err="1" smtClean="0"/>
              <a:t>h</a:t>
            </a:r>
            <a:r>
              <a:rPr lang="en-US" altLang="it-IT" sz="1400" kern="0" dirty="0" smtClean="0"/>
              <a:t> </a:t>
            </a:r>
            <a:r>
              <a:rPr lang="en-US" altLang="it-IT" sz="1400" kern="0" dirty="0"/>
              <a:t>maps all the points of the </a:t>
            </a:r>
            <a:r>
              <a:rPr lang="en-US" altLang="it-IT" sz="1400" kern="0" dirty="0" smtClean="0"/>
              <a:t>image </a:t>
            </a:r>
            <a:r>
              <a:rPr lang="en-US" altLang="it-IT" sz="1400" kern="0" dirty="0"/>
              <a:t>in 3D space as if their height was </a:t>
            </a:r>
            <a:r>
              <a:rPr lang="en-US" altLang="it-IT" sz="1400" kern="0" dirty="0" smtClean="0"/>
              <a:t>h</a:t>
            </a:r>
            <a:endParaRPr lang="en-US" altLang="it-IT" kern="0" dirty="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699" y="2815328"/>
            <a:ext cx="1080120" cy="67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asellaDiTesto 18"/>
          <p:cNvSpPr txBox="1"/>
          <p:nvPr/>
        </p:nvSpPr>
        <p:spPr>
          <a:xfrm>
            <a:off x="6708909" y="6021288"/>
            <a:ext cx="40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q</a:t>
            </a:r>
            <a:endParaRPr lang="it-IT" sz="16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  <a:cs typeface="Lucida Sans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549945" y="3861048"/>
            <a:ext cx="2904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</a:t>
            </a:r>
            <a:endParaRPr lang="it-IT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cxnSp>
        <p:nvCxnSpPr>
          <p:cNvPr id="21" name="Connettore 2 20"/>
          <p:cNvCxnSpPr/>
          <p:nvPr/>
        </p:nvCxnSpPr>
        <p:spPr>
          <a:xfrm flipH="1" flipV="1">
            <a:off x="4488363" y="3717032"/>
            <a:ext cx="1" cy="2364922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4355976" y="6073551"/>
            <a:ext cx="337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0</a:t>
            </a:r>
            <a:endParaRPr lang="it-IT" sz="2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  <a:cs typeface="Lucida Sans" pitchFamily="34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8460432" y="6021288"/>
            <a:ext cx="457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360</a:t>
            </a:r>
            <a:endParaRPr lang="it-IT" sz="2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  <a:cs typeface="Lucida Sans" pitchFamily="34" charset="0"/>
            </a:endParaRPr>
          </a:p>
        </p:txBody>
      </p:sp>
      <p:cxnSp>
        <p:nvCxnSpPr>
          <p:cNvPr id="24" name="Connettore 2 23"/>
          <p:cNvCxnSpPr/>
          <p:nvPr/>
        </p:nvCxnSpPr>
        <p:spPr>
          <a:xfrm>
            <a:off x="4478210" y="6093296"/>
            <a:ext cx="466579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6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sz="2400" dirty="0" smtClean="0"/>
              <a:t>Reconstruction from </a:t>
            </a:r>
            <a:r>
              <a:rPr lang="en-US" altLang="it-IT" sz="2400" dirty="0" err="1" smtClean="0"/>
              <a:t>equirectangular</a:t>
            </a:r>
            <a:r>
              <a:rPr lang="en-US" altLang="it-IT" sz="2400" dirty="0" smtClean="0"/>
              <a:t> images</a:t>
            </a:r>
          </a:p>
        </p:txBody>
      </p:sp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259632" y="1556792"/>
            <a:ext cx="2520280" cy="288032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it-IT" sz="1200" dirty="0" smtClean="0">
                <a:solidFill>
                  <a:srgbClr val="175676"/>
                </a:solidFill>
              </a:rPr>
              <a:t>Gradient map</a:t>
            </a:r>
            <a:endParaRPr lang="en-US" altLang="it-IT" sz="1600" dirty="0" smtClean="0">
              <a:solidFill>
                <a:srgbClr val="175676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37</a:t>
            </a:fld>
            <a:endParaRPr lang="it-IT" dirty="0"/>
          </a:p>
        </p:txBody>
      </p:sp>
      <p:pic>
        <p:nvPicPr>
          <p:cNvPr id="2" name="Picture 2" descr="C:\vic\trunk\papers\submitted\2015-iccv-panoramic\img\unfiltered_footprint_enh2_peak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30" y="3651772"/>
            <a:ext cx="4765802" cy="237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reccia a destra 12"/>
          <p:cNvSpPr/>
          <p:nvPr/>
        </p:nvSpPr>
        <p:spPr bwMode="auto">
          <a:xfrm rot="5400000">
            <a:off x="2468372" y="2725924"/>
            <a:ext cx="202116" cy="148238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6" name="Segnaposto testo 1"/>
          <p:cNvSpPr txBox="1">
            <a:spLocks/>
          </p:cNvSpPr>
          <p:nvPr/>
        </p:nvSpPr>
        <p:spPr bwMode="auto">
          <a:xfrm>
            <a:off x="179512" y="1062077"/>
            <a:ext cx="8782050" cy="64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it-IT" u="none" kern="0" dirty="0" smtClean="0">
                <a:solidFill>
                  <a:srgbClr val="175676"/>
                </a:solidFill>
              </a:rPr>
              <a:t>Model recovery</a:t>
            </a:r>
            <a:endParaRPr lang="en-US" altLang="it-IT" sz="3200" u="none" kern="0" dirty="0" smtClean="0">
              <a:solidFill>
                <a:srgbClr val="175676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734" y="1844824"/>
            <a:ext cx="2664296" cy="1329957"/>
          </a:xfrm>
          <a:prstGeom prst="rect">
            <a:avLst/>
          </a:prstGeom>
        </p:spPr>
      </p:pic>
      <p:sp>
        <p:nvSpPr>
          <p:cNvPr id="17" name="Segnaposto testo 1"/>
          <p:cNvSpPr txBox="1">
            <a:spLocks/>
          </p:cNvSpPr>
          <p:nvPr/>
        </p:nvSpPr>
        <p:spPr bwMode="auto">
          <a:xfrm>
            <a:off x="186530" y="6025303"/>
            <a:ext cx="2520280" cy="36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 typeface="Times" pitchFamily="18" charset="0"/>
              <a:buNone/>
            </a:pPr>
            <a:r>
              <a:rPr lang="en-US" altLang="it-IT" sz="1600" b="0" u="none" kern="0" dirty="0">
                <a:solidFill>
                  <a:srgbClr val="175676"/>
                </a:solidFill>
              </a:rPr>
              <a:t>T</a:t>
            </a:r>
            <a:r>
              <a:rPr lang="en-US" altLang="it-IT" sz="1600" b="0" u="none" kern="0" dirty="0" smtClean="0">
                <a:solidFill>
                  <a:srgbClr val="175676"/>
                </a:solidFill>
              </a:rPr>
              <a:t>ransform</a:t>
            </a:r>
            <a:endParaRPr lang="en-US" altLang="it-IT" sz="2000" b="0" u="none" kern="0" dirty="0" smtClean="0">
              <a:solidFill>
                <a:srgbClr val="175676"/>
              </a:solidFill>
            </a:endParaRPr>
          </a:p>
        </p:txBody>
      </p:sp>
      <p:sp>
        <p:nvSpPr>
          <p:cNvPr id="18" name="Segnaposto testo 1"/>
          <p:cNvSpPr txBox="1">
            <a:spLocks/>
          </p:cNvSpPr>
          <p:nvPr/>
        </p:nvSpPr>
        <p:spPr bwMode="auto">
          <a:xfrm>
            <a:off x="2483768" y="6025303"/>
            <a:ext cx="2520280" cy="36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 typeface="Times" pitchFamily="18" charset="0"/>
              <a:buNone/>
            </a:pPr>
            <a:r>
              <a:rPr lang="en-US" altLang="it-IT" sz="1600" b="0" u="none" kern="0" dirty="0" smtClean="0">
                <a:solidFill>
                  <a:srgbClr val="175676"/>
                </a:solidFill>
              </a:rPr>
              <a:t>Accumulation points</a:t>
            </a:r>
            <a:endParaRPr lang="en-US" altLang="it-IT" sz="2000" b="0" u="none" kern="0" dirty="0" smtClean="0">
              <a:solidFill>
                <a:srgbClr val="175676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659963"/>
            <a:ext cx="3957514" cy="3957514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4164687" y="3213186"/>
            <a:ext cx="405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q</a:t>
            </a:r>
            <a:endParaRPr lang="it-IT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  <a:p>
            <a:endParaRPr lang="it-IT" sz="2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  <a:cs typeface="Lucida Sans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61515" y="1659963"/>
            <a:ext cx="332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</a:t>
            </a:r>
            <a:endParaRPr lang="it-IT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cxnSp>
        <p:nvCxnSpPr>
          <p:cNvPr id="15" name="Connettore 2 14"/>
          <p:cNvCxnSpPr/>
          <p:nvPr/>
        </p:nvCxnSpPr>
        <p:spPr>
          <a:xfrm flipV="1">
            <a:off x="1115616" y="1531310"/>
            <a:ext cx="0" cy="1762739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883750" y="3290131"/>
            <a:ext cx="33798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0</a:t>
            </a:r>
            <a:endParaRPr lang="it-IT" sz="1600" b="1" baseline="-25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  <a:p>
            <a:endParaRPr lang="it-IT" sz="2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  <a:cs typeface="Lucida Sans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3526424" y="3260398"/>
            <a:ext cx="4570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360</a:t>
            </a:r>
            <a:endParaRPr lang="it-IT" sz="1400" b="1" baseline="-25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  <a:p>
            <a:endParaRPr lang="it-IT" sz="2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  <a:cs typeface="Lucida Sans" pitchFamily="34" charset="0"/>
            </a:endParaRPr>
          </a:p>
        </p:txBody>
      </p:sp>
      <p:cxnSp>
        <p:nvCxnSpPr>
          <p:cNvPr id="21" name="Connettore 2 20"/>
          <p:cNvCxnSpPr/>
          <p:nvPr/>
        </p:nvCxnSpPr>
        <p:spPr>
          <a:xfrm flipV="1">
            <a:off x="1115616" y="3290131"/>
            <a:ext cx="3096344" cy="58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66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sz="2400" dirty="0" smtClean="0"/>
              <a:t>Reconstruction from </a:t>
            </a:r>
            <a:r>
              <a:rPr lang="en-US" altLang="it-IT" sz="2400" dirty="0" err="1" smtClean="0"/>
              <a:t>equirectangular</a:t>
            </a:r>
            <a:r>
              <a:rPr lang="en-US" altLang="it-IT" sz="2400" dirty="0" smtClean="0"/>
              <a:t> images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38</a:t>
            </a:fld>
            <a:endParaRPr lang="it-IT" dirty="0"/>
          </a:p>
        </p:txBody>
      </p:sp>
      <p:sp>
        <p:nvSpPr>
          <p:cNvPr id="16" name="Segnaposto testo 1"/>
          <p:cNvSpPr txBox="1">
            <a:spLocks/>
          </p:cNvSpPr>
          <p:nvPr/>
        </p:nvSpPr>
        <p:spPr bwMode="auto">
          <a:xfrm>
            <a:off x="230331" y="1062077"/>
            <a:ext cx="8782050" cy="171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it-IT" u="none" kern="0" dirty="0" smtClean="0"/>
              <a:t>Shape and measures estimation</a:t>
            </a:r>
          </a:p>
          <a:p>
            <a:pPr lvl="1"/>
            <a:r>
              <a:rPr lang="en-US" altLang="it-IT" sz="1600" u="none" kern="0" dirty="0" smtClean="0">
                <a:solidFill>
                  <a:srgbClr val="175676"/>
                </a:solidFill>
              </a:rPr>
              <a:t>Input: height of the point of view h</a:t>
            </a:r>
            <a:r>
              <a:rPr lang="en-US" altLang="it-IT" sz="1600" u="none" kern="0" baseline="-25000" dirty="0" smtClean="0">
                <a:solidFill>
                  <a:srgbClr val="175676"/>
                </a:solidFill>
              </a:rPr>
              <a:t>e </a:t>
            </a:r>
            <a:r>
              <a:rPr lang="en-US" altLang="it-IT" sz="1600" u="none" kern="0" dirty="0" smtClean="0">
                <a:solidFill>
                  <a:srgbClr val="175676"/>
                </a:solidFill>
              </a:rPr>
              <a:t>(easy to estimate with a mobile device)</a:t>
            </a:r>
          </a:p>
          <a:p>
            <a:pPr lvl="1"/>
            <a:r>
              <a:rPr lang="en-US" altLang="it-IT" sz="1600" u="none" kern="0" dirty="0" smtClean="0">
                <a:solidFill>
                  <a:srgbClr val="175676"/>
                </a:solidFill>
              </a:rPr>
              <a:t>Input: mobile image stitching (popular, i.e. Google </a:t>
            </a:r>
            <a:r>
              <a:rPr lang="en-US" altLang="it-IT" sz="1600" u="none" kern="0" dirty="0" err="1" smtClean="0">
                <a:solidFill>
                  <a:srgbClr val="175676"/>
                </a:solidFill>
              </a:rPr>
              <a:t>PhotoSphere,etc</a:t>
            </a:r>
            <a:r>
              <a:rPr lang="en-US" altLang="it-IT" sz="1600" u="none" kern="0" dirty="0" smtClean="0">
                <a:solidFill>
                  <a:srgbClr val="175676"/>
                </a:solidFill>
              </a:rPr>
              <a:t>.)</a:t>
            </a:r>
          </a:p>
          <a:p>
            <a:pPr lvl="1"/>
            <a:r>
              <a:rPr lang="en-US" altLang="it-IT" sz="1600" u="none" kern="0" dirty="0" smtClean="0">
                <a:solidFill>
                  <a:srgbClr val="175676"/>
                </a:solidFill>
              </a:rPr>
              <a:t>Output</a:t>
            </a:r>
            <a:r>
              <a:rPr lang="en-US" altLang="it-IT" sz="1600" u="none" kern="0" dirty="0">
                <a:solidFill>
                  <a:srgbClr val="175676"/>
                </a:solidFill>
              </a:rPr>
              <a:t>: height of the </a:t>
            </a:r>
            <a:r>
              <a:rPr lang="en-US" altLang="it-IT" sz="1600" u="none" kern="0" dirty="0" smtClean="0">
                <a:solidFill>
                  <a:srgbClr val="175676"/>
                </a:solidFill>
              </a:rPr>
              <a:t>walls </a:t>
            </a:r>
            <a:r>
              <a:rPr lang="en-US" altLang="it-IT" sz="1600" b="1" u="none" kern="0" dirty="0" err="1" smtClean="0">
                <a:solidFill>
                  <a:srgbClr val="175676"/>
                </a:solidFill>
              </a:rPr>
              <a:t>h</a:t>
            </a:r>
            <a:r>
              <a:rPr lang="en-US" altLang="it-IT" sz="1600" b="1" u="none" kern="0" baseline="-25000" dirty="0" err="1" smtClean="0">
                <a:solidFill>
                  <a:srgbClr val="175676"/>
                </a:solidFill>
              </a:rPr>
              <a:t>w</a:t>
            </a:r>
            <a:r>
              <a:rPr lang="en-US" altLang="it-IT" sz="1600" u="none" kern="0" baseline="-25000" dirty="0" smtClean="0">
                <a:solidFill>
                  <a:srgbClr val="175676"/>
                </a:solidFill>
              </a:rPr>
              <a:t> </a:t>
            </a:r>
          </a:p>
          <a:p>
            <a:pPr lvl="1"/>
            <a:r>
              <a:rPr lang="en-US" altLang="it-IT" sz="1600" u="none" kern="0" dirty="0" smtClean="0">
                <a:solidFill>
                  <a:srgbClr val="175676"/>
                </a:solidFill>
              </a:rPr>
              <a:t>Output: strong couples (</a:t>
            </a:r>
            <a:r>
              <a:rPr lang="en-US" altLang="it-IT" sz="1600" b="1" u="none" kern="0" dirty="0" smtClean="0">
                <a:solidFill>
                  <a:srgbClr val="175676"/>
                </a:solidFill>
              </a:rPr>
              <a:t>M-samples</a:t>
            </a:r>
            <a:r>
              <a:rPr lang="en-US" altLang="it-IT" sz="1600" u="none" kern="0" dirty="0" smtClean="0">
                <a:solidFill>
                  <a:srgbClr val="175676"/>
                </a:solidFill>
              </a:rPr>
              <a:t>)</a:t>
            </a:r>
            <a:endParaRPr lang="en-US" altLang="it-IT" sz="1600" u="none" kern="0" baseline="-25000" dirty="0" smtClean="0">
              <a:solidFill>
                <a:srgbClr val="175676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3" y="4077072"/>
            <a:ext cx="8665726" cy="2207549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4345358" cy="96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37107"/>
            <a:ext cx="3281496" cy="737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42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>
          <a:xfrm>
            <a:off x="179389" y="476251"/>
            <a:ext cx="8785225" cy="792509"/>
          </a:xfrm>
        </p:spPr>
        <p:txBody>
          <a:bodyPr anchor="t"/>
          <a:lstStyle/>
          <a:p>
            <a:pPr eaLnBrk="1" hangingPunct="1"/>
            <a:r>
              <a:rPr lang="en-US" altLang="it-IT" sz="2400" dirty="0" smtClean="0"/>
              <a:t>Reconstruction from </a:t>
            </a:r>
            <a:r>
              <a:rPr lang="en-US" altLang="it-IT" sz="2400" dirty="0" err="1" smtClean="0"/>
              <a:t>equirectangular</a:t>
            </a:r>
            <a:r>
              <a:rPr lang="en-US" altLang="it-IT" sz="2400" dirty="0" smtClean="0"/>
              <a:t> images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39</a:t>
            </a:fld>
            <a:endParaRPr lang="it-IT" dirty="0"/>
          </a:p>
        </p:txBody>
      </p:sp>
      <p:sp>
        <p:nvSpPr>
          <p:cNvPr id="16" name="Segnaposto testo 1"/>
          <p:cNvSpPr txBox="1">
            <a:spLocks/>
          </p:cNvSpPr>
          <p:nvPr/>
        </p:nvSpPr>
        <p:spPr bwMode="auto">
          <a:xfrm>
            <a:off x="230331" y="1062077"/>
            <a:ext cx="8782050" cy="135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Verdana" pitchFamily="34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Verdana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it-IT" u="none" kern="0" dirty="0" smtClean="0"/>
              <a:t>Shape and measures estimation</a:t>
            </a:r>
          </a:p>
          <a:p>
            <a:pPr lvl="1"/>
            <a:r>
              <a:rPr lang="en-US" altLang="it-IT" u="none" kern="0" dirty="0" smtClean="0">
                <a:solidFill>
                  <a:srgbClr val="175676"/>
                </a:solidFill>
              </a:rPr>
              <a:t>Input: height of the point of view h</a:t>
            </a:r>
            <a:r>
              <a:rPr lang="en-US" altLang="it-IT" u="none" kern="0" baseline="-25000" dirty="0" smtClean="0">
                <a:solidFill>
                  <a:srgbClr val="175676"/>
                </a:solidFill>
              </a:rPr>
              <a:t>e</a:t>
            </a:r>
          </a:p>
          <a:p>
            <a:pPr lvl="1"/>
            <a:r>
              <a:rPr lang="en-US" altLang="it-IT" u="none" kern="0" dirty="0" smtClean="0">
                <a:solidFill>
                  <a:srgbClr val="175676"/>
                </a:solidFill>
              </a:rPr>
              <a:t>Output</a:t>
            </a:r>
            <a:r>
              <a:rPr lang="en-US" altLang="it-IT" u="none" kern="0" dirty="0">
                <a:solidFill>
                  <a:srgbClr val="175676"/>
                </a:solidFill>
              </a:rPr>
              <a:t>: height of the </a:t>
            </a:r>
            <a:r>
              <a:rPr lang="en-US" altLang="it-IT" u="none" kern="0" dirty="0" smtClean="0">
                <a:solidFill>
                  <a:srgbClr val="175676"/>
                </a:solidFill>
              </a:rPr>
              <a:t>walls </a:t>
            </a:r>
            <a:r>
              <a:rPr lang="en-US" altLang="it-IT" u="none" kern="0" dirty="0" err="1" smtClean="0">
                <a:solidFill>
                  <a:srgbClr val="175676"/>
                </a:solidFill>
              </a:rPr>
              <a:t>h</a:t>
            </a:r>
            <a:r>
              <a:rPr lang="en-US" altLang="it-IT" u="none" kern="0" baseline="-25000" dirty="0" err="1" smtClean="0">
                <a:solidFill>
                  <a:srgbClr val="175676"/>
                </a:solidFill>
              </a:rPr>
              <a:t>w</a:t>
            </a:r>
            <a:endParaRPr lang="en-US" altLang="it-IT" u="none" kern="0" baseline="-25000" dirty="0" smtClean="0">
              <a:solidFill>
                <a:srgbClr val="175676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1" y="2492896"/>
            <a:ext cx="8604448" cy="172089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1" y="4509120"/>
            <a:ext cx="8518133" cy="170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4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Acquisition – Measurable models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4</a:t>
            </a:fld>
            <a:endParaRPr lang="it-IT" dirty="0"/>
          </a:p>
        </p:txBody>
      </p:sp>
      <p:pic>
        <p:nvPicPr>
          <p:cNvPr id="5" name="Picture 7" descr="David-di-Michelangel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5"/>
          <a:stretch/>
        </p:blipFill>
        <p:spPr bwMode="auto">
          <a:xfrm>
            <a:off x="200985" y="1488103"/>
            <a:ext cx="4217342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7" descr="david_color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4" y="1488103"/>
            <a:ext cx="3288777" cy="467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59905" flipV="1">
            <a:off x="6082931" y="1905866"/>
            <a:ext cx="1811362" cy="73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59905" flipV="1">
            <a:off x="1854267" y="2239137"/>
            <a:ext cx="1811362" cy="73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7249354" y="1924164"/>
            <a:ext cx="1120923" cy="527634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2000" dirty="0" smtClean="0"/>
              <a:t>75.3cm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910157" y="2451798"/>
            <a:ext cx="1120923" cy="527634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75.3cm</a:t>
            </a:r>
          </a:p>
        </p:txBody>
      </p:sp>
    </p:spTree>
    <p:extLst>
      <p:ext uri="{BB962C8B-B14F-4D97-AF65-F5344CB8AC3E}">
        <p14:creationId xmlns:p14="http://schemas.microsoft.com/office/powerpoint/2010/main" val="197021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altLang="it-IT" sz="2400" dirty="0" smtClean="0"/>
              <a:t>Reconstruction from </a:t>
            </a:r>
            <a:r>
              <a:rPr lang="en-US" altLang="it-IT" sz="2400" dirty="0" err="1" smtClean="0"/>
              <a:t>equirectangular</a:t>
            </a:r>
            <a:r>
              <a:rPr lang="en-US" altLang="it-IT" sz="2400" dirty="0" smtClean="0"/>
              <a:t> images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it-IT" dirty="0"/>
              <a:t>Multi-room </a:t>
            </a:r>
            <a:r>
              <a:rPr lang="en-US" altLang="it-IT" dirty="0" smtClean="0"/>
              <a:t>structure</a:t>
            </a:r>
          </a:p>
          <a:p>
            <a:pPr lvl="1"/>
            <a:r>
              <a:rPr lang="en-US" altLang="it-IT" dirty="0" smtClean="0"/>
              <a:t>Minimal mobile tracking</a:t>
            </a:r>
          </a:p>
          <a:p>
            <a:pPr lvl="1"/>
            <a:r>
              <a:rPr lang="en-US" altLang="it-IT" dirty="0" smtClean="0"/>
              <a:t>Doors matching</a:t>
            </a:r>
            <a:endParaRPr lang="en-US" alt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40</a:t>
            </a:fld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3016"/>
            <a:ext cx="4113268" cy="2448272"/>
          </a:xfrm>
          <a:prstGeom prst="rect">
            <a:avLst/>
          </a:prstGeom>
        </p:spPr>
      </p:pic>
      <p:sp>
        <p:nvSpPr>
          <p:cNvPr id="9" name="Segnaposto contenuto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 smtClean="0"/>
              <a:t>Room </a:t>
            </a:r>
            <a:r>
              <a:rPr lang="it-IT" dirty="0" err="1" smtClean="0"/>
              <a:t>shape</a:t>
            </a:r>
            <a:endParaRPr lang="it-IT" dirty="0" smtClean="0"/>
          </a:p>
          <a:p>
            <a:pPr lvl="1"/>
            <a:r>
              <a:rPr lang="it-IT" dirty="0" smtClean="0"/>
              <a:t>Global </a:t>
            </a:r>
            <a:r>
              <a:rPr lang="it-IT" dirty="0" err="1" smtClean="0"/>
              <a:t>optimization</a:t>
            </a:r>
            <a:endParaRPr lang="it-IT" dirty="0" smtClean="0"/>
          </a:p>
          <a:p>
            <a:pPr lvl="2"/>
            <a:r>
              <a:rPr lang="it-IT" dirty="0" smtClean="0"/>
              <a:t>2N </a:t>
            </a:r>
            <a:r>
              <a:rPr lang="it-IT" dirty="0" err="1" smtClean="0"/>
              <a:t>parameters</a:t>
            </a:r>
            <a:endParaRPr lang="it-IT" dirty="0" smtClean="0"/>
          </a:p>
          <a:p>
            <a:pPr lvl="2"/>
            <a:r>
              <a:rPr lang="it-IT" dirty="0" smtClean="0"/>
              <a:t>M-</a:t>
            </a:r>
            <a:r>
              <a:rPr lang="it-IT" dirty="0" err="1" smtClean="0"/>
              <a:t>samples</a:t>
            </a: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2" name="Segnaposto contenuto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7160" y="3362131"/>
            <a:ext cx="3672533" cy="265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11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altLang="it-IT" dirty="0" smtClean="0"/>
              <a:t>Examples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41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8316416" cy="1960923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070" y="3573016"/>
            <a:ext cx="4325116" cy="252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53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5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altLang="it-IT" dirty="0" smtClean="0"/>
              <a:t>Conclusions</a:t>
            </a:r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79388" y="1124744"/>
            <a:ext cx="8785225" cy="3240360"/>
          </a:xfrm>
        </p:spPr>
        <p:txBody>
          <a:bodyPr/>
          <a:lstStyle/>
          <a:p>
            <a:r>
              <a:rPr lang="en-US" sz="2000" dirty="0" smtClean="0"/>
              <a:t>New methods </a:t>
            </a:r>
            <a:r>
              <a:rPr lang="en-US" sz="2000" dirty="0"/>
              <a:t>to automatically recover the shape of an indoor </a:t>
            </a:r>
            <a:r>
              <a:rPr lang="en-US" sz="2000" dirty="0" smtClean="0"/>
              <a:t>environment</a:t>
            </a:r>
          </a:p>
          <a:p>
            <a:pPr lvl="2"/>
            <a:r>
              <a:rPr lang="en-US" sz="1600" dirty="0" smtClean="0"/>
              <a:t>Not </a:t>
            </a:r>
            <a:r>
              <a:rPr lang="en-US" sz="1600" dirty="0"/>
              <a:t>restricted to the </a:t>
            </a:r>
            <a:r>
              <a:rPr lang="en-US" sz="1600" dirty="0" smtClean="0"/>
              <a:t>Manhattan World assumption</a:t>
            </a:r>
          </a:p>
          <a:p>
            <a:pPr lvl="2"/>
            <a:r>
              <a:rPr lang="en-US" sz="1600" dirty="0" smtClean="0"/>
              <a:t>No need for externally </a:t>
            </a:r>
            <a:r>
              <a:rPr lang="en-US" sz="1600" dirty="0"/>
              <a:t>calculated 3D </a:t>
            </a:r>
            <a:r>
              <a:rPr lang="en-US" sz="1600" dirty="0" smtClean="0"/>
              <a:t>data</a:t>
            </a:r>
            <a:endParaRPr lang="en-US" sz="1600" dirty="0"/>
          </a:p>
          <a:p>
            <a:pPr lvl="2"/>
            <a:r>
              <a:rPr lang="en-US" sz="1600" dirty="0" smtClean="0"/>
              <a:t>Designed </a:t>
            </a:r>
            <a:r>
              <a:rPr lang="en-US" sz="1600" dirty="0"/>
              <a:t>to exploit the features of modern mobile </a:t>
            </a:r>
            <a:r>
              <a:rPr lang="en-US" sz="1600" dirty="0" smtClean="0"/>
              <a:t>devices</a:t>
            </a:r>
          </a:p>
          <a:p>
            <a:pPr lvl="3"/>
            <a:r>
              <a:rPr lang="en-US" sz="1600" dirty="0"/>
              <a:t>S</a:t>
            </a:r>
            <a:r>
              <a:rPr lang="en-US" sz="1600" dirty="0" smtClean="0"/>
              <a:t>ensors fusion</a:t>
            </a:r>
          </a:p>
          <a:p>
            <a:pPr lvl="3"/>
            <a:r>
              <a:rPr lang="en-US" sz="1600" dirty="0"/>
              <a:t>C</a:t>
            </a:r>
            <a:r>
              <a:rPr lang="en-US" sz="1600" dirty="0" smtClean="0"/>
              <a:t>apability </a:t>
            </a:r>
            <a:r>
              <a:rPr lang="en-US" sz="1600" dirty="0"/>
              <a:t>to generate high-quality panorama </a:t>
            </a:r>
            <a:r>
              <a:rPr lang="en-US" sz="1600" dirty="0" smtClean="0"/>
              <a:t>images</a:t>
            </a:r>
          </a:p>
          <a:p>
            <a:pPr lvl="2"/>
            <a:r>
              <a:rPr lang="en-US" sz="1600" dirty="0" smtClean="0"/>
              <a:t>Can be easily extended to sloped ceiling</a:t>
            </a:r>
          </a:p>
          <a:p>
            <a:r>
              <a:rPr lang="en-US" sz="2000" dirty="0" smtClean="0"/>
              <a:t>Future trend</a:t>
            </a:r>
          </a:p>
          <a:p>
            <a:pPr lvl="1"/>
            <a:r>
              <a:rPr lang="en-US" sz="1100" dirty="0" err="1" smtClean="0"/>
              <a:t>Hane</a:t>
            </a:r>
            <a:r>
              <a:rPr lang="en-US" sz="1100" dirty="0" smtClean="0"/>
              <a:t> et al. </a:t>
            </a:r>
            <a:r>
              <a:rPr lang="en-US" sz="1100" b="1" dirty="0" smtClean="0"/>
              <a:t>Real-time </a:t>
            </a:r>
            <a:r>
              <a:rPr lang="en-US" sz="1100" b="1" dirty="0"/>
              <a:t>direct dense matching on </a:t>
            </a:r>
            <a:r>
              <a:rPr lang="en-US" sz="1100" b="1" dirty="0" smtClean="0"/>
              <a:t>fisheye images using plane-sweeping </a:t>
            </a:r>
            <a:r>
              <a:rPr lang="en-US" sz="1100" b="1" dirty="0"/>
              <a:t>stereo. </a:t>
            </a:r>
            <a:r>
              <a:rPr lang="en-US" sz="1100" dirty="0"/>
              <a:t>In Proc. 3DV, </a:t>
            </a:r>
            <a:r>
              <a:rPr lang="en-US" sz="1100" dirty="0" smtClean="0"/>
              <a:t>volume 1</a:t>
            </a:r>
            <a:r>
              <a:rPr lang="en-US" sz="1100" dirty="0"/>
              <a:t>, pages </a:t>
            </a:r>
            <a:r>
              <a:rPr lang="en-US" sz="1100" dirty="0" smtClean="0"/>
              <a:t>57–64</a:t>
            </a:r>
            <a:r>
              <a:rPr lang="en-US" sz="1100" dirty="0"/>
              <a:t>, Dec 2014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AB710-71E6-46E0-ADEC-0520E131DD67}" type="slidenum">
              <a:rPr lang="it-IT" smtClean="0"/>
              <a:pPr>
                <a:defRPr/>
              </a:pPr>
              <a:t>42</a:t>
            </a:fld>
            <a:endParaRPr lang="it-I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0" y="4422316"/>
            <a:ext cx="4410472" cy="18729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24" y="5528516"/>
            <a:ext cx="4312556" cy="7087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422316"/>
            <a:ext cx="3856145" cy="8281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047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Acquisition – Measurable models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  <p:pic>
        <p:nvPicPr>
          <p:cNvPr id="5" name="Picture 7" descr="David-di-Michelangel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5"/>
          <a:stretch/>
        </p:blipFill>
        <p:spPr bwMode="auto">
          <a:xfrm>
            <a:off x="200985" y="1488103"/>
            <a:ext cx="4217342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7" descr="david_color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4" y="1488103"/>
            <a:ext cx="3288777" cy="467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59905" flipV="1">
            <a:off x="6082931" y="1905866"/>
            <a:ext cx="1811362" cy="73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59905" flipV="1">
            <a:off x="1854267" y="2239137"/>
            <a:ext cx="1811362" cy="73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7249354" y="1924164"/>
            <a:ext cx="1120923" cy="527634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2000" dirty="0" smtClean="0"/>
              <a:t>75.3cm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910157" y="2451798"/>
            <a:ext cx="1120923" cy="527634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75.3cm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FF0C"/>
              </a:clrFrom>
              <a:clrTo>
                <a:srgbClr val="00FF0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29364">
            <a:off x="7646902" y="2739838"/>
            <a:ext cx="1346270" cy="1254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164" y="3947425"/>
            <a:ext cx="854327" cy="670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FF0C"/>
              </a:clrFrom>
              <a:clrTo>
                <a:srgbClr val="00FF0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73537">
            <a:off x="3252729" y="3136366"/>
            <a:ext cx="1525171" cy="156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802" y="4617782"/>
            <a:ext cx="854327" cy="670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453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metric acquisition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388" y="1372553"/>
            <a:ext cx="8785225" cy="4897437"/>
          </a:xfrm>
        </p:spPr>
        <p:txBody>
          <a:bodyPr/>
          <a:lstStyle/>
          <a:p>
            <a:r>
              <a:rPr lang="en-US" dirty="0" smtClean="0"/>
              <a:t>Commodity on-board instruments</a:t>
            </a:r>
          </a:p>
          <a:p>
            <a:pPr lvl="1"/>
            <a:r>
              <a:rPr lang="en-US" dirty="0" smtClean="0"/>
              <a:t>Camera</a:t>
            </a:r>
          </a:p>
          <a:p>
            <a:pPr lvl="2"/>
            <a:r>
              <a:rPr lang="en-US" sz="1600" dirty="0" smtClean="0"/>
              <a:t>Images</a:t>
            </a:r>
          </a:p>
          <a:p>
            <a:pPr lvl="2"/>
            <a:r>
              <a:rPr lang="en-US" sz="1600" dirty="0" smtClean="0"/>
              <a:t>Video</a:t>
            </a:r>
          </a:p>
          <a:p>
            <a:pPr lvl="1"/>
            <a:r>
              <a:rPr lang="en-US" dirty="0" smtClean="0"/>
              <a:t>Sensors</a:t>
            </a:r>
          </a:p>
          <a:p>
            <a:pPr lvl="2"/>
            <a:r>
              <a:rPr lang="en-US" sz="1600" dirty="0" smtClean="0"/>
              <a:t>Accelerometer</a:t>
            </a:r>
          </a:p>
          <a:p>
            <a:pPr lvl="2"/>
            <a:r>
              <a:rPr lang="en-US" sz="1600" dirty="0" smtClean="0"/>
              <a:t>Magnetometer</a:t>
            </a:r>
          </a:p>
          <a:p>
            <a:pPr lvl="2"/>
            <a:r>
              <a:rPr lang="en-US" sz="1600" dirty="0" smtClean="0"/>
              <a:t>Gyroscope</a:t>
            </a:r>
          </a:p>
          <a:p>
            <a:r>
              <a:rPr lang="en-US" dirty="0" smtClean="0"/>
              <a:t>New generation devices</a:t>
            </a:r>
          </a:p>
          <a:p>
            <a:pPr lvl="1"/>
            <a:r>
              <a:rPr lang="en-US" b="1" dirty="0" smtClean="0"/>
              <a:t>i.e. SPC </a:t>
            </a:r>
            <a:r>
              <a:rPr lang="en-US" dirty="0"/>
              <a:t>s</a:t>
            </a:r>
            <a:r>
              <a:rPr lang="en-US" dirty="0" smtClean="0"/>
              <a:t>pherical </a:t>
            </a:r>
            <a:r>
              <a:rPr lang="en-US" dirty="0"/>
              <a:t>p</a:t>
            </a:r>
            <a:r>
              <a:rPr lang="en-US" dirty="0" smtClean="0"/>
              <a:t>anoramic camera</a:t>
            </a:r>
          </a:p>
          <a:p>
            <a:pPr lvl="2"/>
            <a:r>
              <a:rPr lang="en-US" sz="1600" dirty="0" smtClean="0"/>
              <a:t>One shot full-view panoramic images</a:t>
            </a:r>
          </a:p>
          <a:p>
            <a:pPr lvl="2"/>
            <a:r>
              <a:rPr lang="en-US" sz="1600" dirty="0" smtClean="0"/>
              <a:t>360 videos</a:t>
            </a:r>
          </a:p>
          <a:p>
            <a:pPr lvl="2"/>
            <a:r>
              <a:rPr lang="en-US" sz="1600" dirty="0" smtClean="0"/>
              <a:t>Integrated IMU</a:t>
            </a:r>
          </a:p>
          <a:p>
            <a:pPr lvl="2"/>
            <a:r>
              <a:rPr lang="en-US" sz="1600" dirty="0" smtClean="0"/>
              <a:t>Network</a:t>
            </a:r>
          </a:p>
          <a:p>
            <a:pPr lvl="1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6</a:t>
            </a:fld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616" y="2112446"/>
            <a:ext cx="2115504" cy="1586628"/>
          </a:xfrm>
          <a:prstGeom prst="rect">
            <a:avLst/>
          </a:prstGeom>
        </p:spPr>
      </p:pic>
      <p:pic>
        <p:nvPicPr>
          <p:cNvPr id="6" name="Picture 2" descr="http://www.threesixtydegreevideo.com/wp-content/uploads/2016/04/ricoh_theta_s_camer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0" y="4313873"/>
            <a:ext cx="1971040" cy="959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452" y="5415367"/>
            <a:ext cx="1549736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7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834" y="2141760"/>
            <a:ext cx="1857006" cy="128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9318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metric reconstruction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388" y="1372553"/>
            <a:ext cx="8785225" cy="4897437"/>
          </a:xfrm>
        </p:spPr>
        <p:txBody>
          <a:bodyPr/>
          <a:lstStyle/>
          <a:p>
            <a:r>
              <a:rPr lang="en-US" dirty="0" smtClean="0"/>
              <a:t>Image-based</a:t>
            </a:r>
          </a:p>
          <a:p>
            <a:pPr lvl="1"/>
            <a:r>
              <a:rPr lang="en-US" dirty="0" smtClean="0"/>
              <a:t>Single image</a:t>
            </a:r>
          </a:p>
          <a:p>
            <a:pPr lvl="2"/>
            <a:r>
              <a:rPr lang="en-US" sz="1600" dirty="0" smtClean="0"/>
              <a:t>Vanishing points prior</a:t>
            </a:r>
          </a:p>
          <a:p>
            <a:pPr lvl="2"/>
            <a:r>
              <a:rPr lang="en-US" sz="1600" dirty="0" smtClean="0"/>
              <a:t>Geometric context prior</a:t>
            </a:r>
          </a:p>
          <a:p>
            <a:pPr lvl="2"/>
            <a:r>
              <a:rPr lang="it-IT" sz="1600" dirty="0" err="1" smtClean="0"/>
              <a:t>Unified</a:t>
            </a:r>
            <a:r>
              <a:rPr lang="it-IT" sz="1600" dirty="0" smtClean="0"/>
              <a:t> </a:t>
            </a:r>
            <a:r>
              <a:rPr lang="it-IT" sz="1600" dirty="0" err="1"/>
              <a:t>omnidirectional</a:t>
            </a:r>
            <a:r>
              <a:rPr lang="it-IT" sz="1600" dirty="0"/>
              <a:t> camera </a:t>
            </a:r>
            <a:r>
              <a:rPr lang="it-IT" sz="1600" dirty="0" smtClean="0"/>
              <a:t>model</a:t>
            </a:r>
            <a:r>
              <a:rPr lang="en-US" sz="1600" dirty="0" smtClean="0"/>
              <a:t> </a:t>
            </a:r>
          </a:p>
          <a:p>
            <a:pPr lvl="1"/>
            <a:r>
              <a:rPr lang="en-US" dirty="0" smtClean="0"/>
              <a:t>Multi-view</a:t>
            </a:r>
          </a:p>
          <a:p>
            <a:pPr lvl="2"/>
            <a:r>
              <a:rPr lang="en-US" sz="1600" dirty="0" err="1" smtClean="0"/>
              <a:t>SfM</a:t>
            </a:r>
            <a:r>
              <a:rPr lang="en-US" sz="1600" dirty="0" smtClean="0"/>
              <a:t> pipelines</a:t>
            </a:r>
          </a:p>
          <a:p>
            <a:r>
              <a:rPr lang="en-US" dirty="0" smtClean="0"/>
              <a:t>Mobile metric </a:t>
            </a:r>
            <a:r>
              <a:rPr lang="en-US" dirty="0" err="1" smtClean="0"/>
              <a:t>SfM</a:t>
            </a:r>
            <a:r>
              <a:rPr lang="en-US" dirty="0" smtClean="0"/>
              <a:t> pipeline</a:t>
            </a:r>
          </a:p>
          <a:p>
            <a:endParaRPr lang="en-US" dirty="0" smtClean="0"/>
          </a:p>
          <a:p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7</a:t>
            </a:fld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266" y="1648136"/>
            <a:ext cx="2032000" cy="1305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247" y="1575902"/>
            <a:ext cx="1118518" cy="16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8"/>
          <p:cNvSpPr txBox="1"/>
          <p:nvPr/>
        </p:nvSpPr>
        <p:spPr>
          <a:xfrm>
            <a:off x="6492852" y="3193388"/>
            <a:ext cx="1655774" cy="284991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it-IT" sz="800" b="1" u="none" dirty="0" err="1" smtClean="0"/>
              <a:t>Tanskanen</a:t>
            </a:r>
            <a:r>
              <a:rPr lang="it-IT" sz="800" b="1" u="none" dirty="0" smtClean="0"/>
              <a:t> et al. ICCV2013</a:t>
            </a:r>
            <a:endParaRPr lang="it-IT" sz="800" b="1" dirty="0" smtClean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0" y="4311765"/>
            <a:ext cx="5222240" cy="1739612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965" y="4413365"/>
            <a:ext cx="1655774" cy="124183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0" t="1" r="25889" b="36238"/>
          <a:stretch/>
        </p:blipFill>
        <p:spPr>
          <a:xfrm>
            <a:off x="7507693" y="4413365"/>
            <a:ext cx="1464746" cy="1241830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6549191" y="5817186"/>
            <a:ext cx="1655774" cy="284991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ctr"/>
            <a:r>
              <a:rPr lang="it-IT" sz="800" b="1" u="none" dirty="0" err="1" smtClean="0"/>
              <a:t>Garro</a:t>
            </a:r>
            <a:r>
              <a:rPr lang="it-IT" sz="800" b="1" u="none" dirty="0" smtClean="0"/>
              <a:t> et al. VMV2016</a:t>
            </a:r>
            <a:endParaRPr lang="it-IT" sz="800" b="1" dirty="0" smtClean="0"/>
          </a:p>
        </p:txBody>
      </p:sp>
    </p:spTree>
    <p:extLst>
      <p:ext uri="{BB962C8B-B14F-4D97-AF65-F5344CB8AC3E}">
        <p14:creationId xmlns:p14="http://schemas.microsoft.com/office/powerpoint/2010/main" val="1290910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79512" y="1628800"/>
            <a:ext cx="8782050" cy="460851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it-IT" sz="2000" dirty="0" smtClean="0"/>
              <a:t>Context</a:t>
            </a:r>
          </a:p>
          <a:p>
            <a:pPr lvl="1" eaLnBrk="1" hangingPunct="1">
              <a:defRPr/>
            </a:pPr>
            <a:r>
              <a:rPr lang="en-US" altLang="it-IT" dirty="0" smtClean="0"/>
              <a:t>Manual modeling</a:t>
            </a:r>
          </a:p>
          <a:p>
            <a:pPr lvl="2" eaLnBrk="1" hangingPunct="1">
              <a:defRPr/>
            </a:pPr>
            <a:r>
              <a:rPr lang="en-US" altLang="it-IT" dirty="0" smtClean="0"/>
              <a:t>Contractors create a floor plan respecting point-to-point laser measures</a:t>
            </a:r>
          </a:p>
          <a:p>
            <a:pPr marL="857250" lvl="2" indent="0" eaLnBrk="1" hangingPunct="1">
              <a:buNone/>
              <a:defRPr/>
            </a:pPr>
            <a:endParaRPr lang="en-US" altLang="it-IT" dirty="0" smtClean="0"/>
          </a:p>
          <a:p>
            <a:pPr lvl="1" eaLnBrk="1" hangingPunct="1">
              <a:defRPr/>
            </a:pPr>
            <a:r>
              <a:rPr lang="en-US" altLang="it-IT" sz="1800" dirty="0" smtClean="0"/>
              <a:t>High performance methods</a:t>
            </a:r>
          </a:p>
          <a:p>
            <a:pPr lvl="2" eaLnBrk="1" hangingPunct="1">
              <a:defRPr/>
            </a:pPr>
            <a:r>
              <a:rPr lang="en-US" altLang="it-IT" dirty="0" smtClean="0"/>
              <a:t>3D laser scanning/unstructured point clouds sources</a:t>
            </a:r>
          </a:p>
          <a:p>
            <a:pPr lvl="3" eaLnBrk="1" hangingPunct="1">
              <a:defRPr/>
            </a:pPr>
            <a:r>
              <a:rPr lang="en-US" altLang="it-IT" sz="1000" dirty="0" smtClean="0"/>
              <a:t>i.e. Mura </a:t>
            </a:r>
            <a:r>
              <a:rPr lang="en-US" altLang="it-IT" sz="1000" dirty="0"/>
              <a:t>et al.: </a:t>
            </a:r>
            <a:r>
              <a:rPr lang="en-US" altLang="it-IT" sz="1000" b="1" dirty="0"/>
              <a:t>Automatic room detection and reconstruction in cluttered indoor environments with complex </a:t>
            </a:r>
            <a:r>
              <a:rPr lang="en-US" altLang="it-IT" sz="1000" b="1" dirty="0" smtClean="0"/>
              <a:t>room </a:t>
            </a:r>
            <a:r>
              <a:rPr lang="en-US" altLang="it-IT" sz="1000" b="1" dirty="0"/>
              <a:t>layouts</a:t>
            </a:r>
            <a:r>
              <a:rPr lang="en-US" altLang="it-IT" sz="1000" dirty="0"/>
              <a:t>. Computers &amp; Graphics, </a:t>
            </a:r>
            <a:r>
              <a:rPr lang="en-US" altLang="it-IT" sz="1000" dirty="0" smtClean="0"/>
              <a:t>2014</a:t>
            </a:r>
          </a:p>
          <a:p>
            <a:pPr marL="1371600" lvl="3" indent="0" eaLnBrk="1" hangingPunct="1">
              <a:buNone/>
              <a:defRPr/>
            </a:pPr>
            <a:endParaRPr lang="en-US" altLang="it-IT" sz="1050" dirty="0"/>
          </a:p>
          <a:p>
            <a:pPr marL="857250" lvl="2" indent="0" eaLnBrk="1" hangingPunct="1">
              <a:buNone/>
              <a:defRPr/>
            </a:pPr>
            <a:endParaRPr lang="en-US" altLang="it-IT" dirty="0" smtClean="0"/>
          </a:p>
          <a:p>
            <a:pPr lvl="1" eaLnBrk="1" hangingPunct="1">
              <a:defRPr/>
            </a:pPr>
            <a:r>
              <a:rPr lang="en-US" altLang="it-IT" sz="1800" dirty="0" smtClean="0"/>
              <a:t>Computer vision/cost effective methods</a:t>
            </a:r>
            <a:endParaRPr lang="en-US" altLang="it-IT" sz="1800" dirty="0"/>
          </a:p>
          <a:p>
            <a:pPr lvl="2" eaLnBrk="1" hangingPunct="1">
              <a:defRPr/>
            </a:pPr>
            <a:r>
              <a:rPr lang="en-US" altLang="it-IT" dirty="0" smtClean="0"/>
              <a:t>Interactive</a:t>
            </a:r>
            <a:endParaRPr lang="en-US" altLang="it-IT" dirty="0"/>
          </a:p>
          <a:p>
            <a:pPr lvl="3" eaLnBrk="1" hangingPunct="1">
              <a:defRPr/>
            </a:pPr>
            <a:r>
              <a:rPr lang="en-US" altLang="it-IT" sz="1000" dirty="0" smtClean="0"/>
              <a:t>i.e</a:t>
            </a:r>
            <a:r>
              <a:rPr lang="en-US" altLang="it-IT" sz="1000" dirty="0"/>
              <a:t>. Kim et al.: </a:t>
            </a:r>
            <a:r>
              <a:rPr lang="en-US" altLang="it-IT" sz="1000" b="1" dirty="0"/>
              <a:t>Interactive acquisition of residential floor plans. </a:t>
            </a:r>
            <a:r>
              <a:rPr lang="en-US" altLang="it-IT" sz="1000" dirty="0" err="1"/>
              <a:t>In:Proc</a:t>
            </a:r>
            <a:r>
              <a:rPr lang="en-US" altLang="it-IT" sz="1000" dirty="0"/>
              <a:t>. IEEE ICRA, pp. 3055-3062 (2012</a:t>
            </a:r>
            <a:r>
              <a:rPr lang="en-US" altLang="it-IT" sz="1000" dirty="0" smtClean="0"/>
              <a:t>)</a:t>
            </a:r>
            <a:endParaRPr lang="en-US" altLang="it-IT" sz="1000" dirty="0"/>
          </a:p>
          <a:p>
            <a:pPr lvl="2" eaLnBrk="1" hangingPunct="1">
              <a:defRPr/>
            </a:pPr>
            <a:r>
              <a:rPr lang="en-US" altLang="it-IT" dirty="0" smtClean="0"/>
              <a:t>Semi-automatic: Images/</a:t>
            </a:r>
            <a:r>
              <a:rPr lang="en-US" altLang="it-IT" dirty="0" err="1" smtClean="0"/>
              <a:t>SfM</a:t>
            </a:r>
            <a:endParaRPr lang="en-US" altLang="it-IT" sz="2000" dirty="0"/>
          </a:p>
          <a:p>
            <a:pPr lvl="3" eaLnBrk="1" hangingPunct="1">
              <a:defRPr/>
            </a:pPr>
            <a:r>
              <a:rPr lang="en-US" altLang="it-IT" sz="1000" dirty="0" smtClean="0"/>
              <a:t>i.e</a:t>
            </a:r>
            <a:r>
              <a:rPr lang="en-US" altLang="it-IT" sz="1000" dirty="0"/>
              <a:t>. Furukawa et al.: </a:t>
            </a:r>
            <a:r>
              <a:rPr lang="en-US" altLang="it-IT" sz="1000" b="1" dirty="0"/>
              <a:t>Reconstructing building interiors from images.</a:t>
            </a:r>
            <a:r>
              <a:rPr lang="en-US" altLang="it-IT" sz="1000" dirty="0"/>
              <a:t> In: Proc. ICCV (2009</a:t>
            </a:r>
            <a:r>
              <a:rPr lang="en-US" altLang="it-IT" sz="1000" dirty="0" smtClean="0"/>
              <a:t>)</a:t>
            </a:r>
          </a:p>
          <a:p>
            <a:pPr marL="914400" lvl="2" indent="0" eaLnBrk="1" hangingPunct="1">
              <a:buFont typeface="Times" pitchFamily="18" charset="0"/>
              <a:buNone/>
              <a:defRPr/>
            </a:pPr>
            <a:endParaRPr lang="en-US" altLang="it-IT" sz="800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60D3300-90AD-41B3-95BB-D9E34FFDD42E}" type="slidenum">
              <a:rPr lang="it-IT" smtClean="0"/>
              <a:pPr>
                <a:defRPr/>
              </a:pPr>
              <a:t>8</a:t>
            </a:fld>
            <a:endParaRPr lang="it-IT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9388" y="566192"/>
            <a:ext cx="8785225" cy="990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Real-world applications: reconstruction of indoor </a:t>
            </a:r>
            <a:r>
              <a:rPr lang="en-US" sz="2800" dirty="0"/>
              <a:t>s</a:t>
            </a:r>
            <a:r>
              <a:rPr lang="en-US" sz="2800" dirty="0" smtClean="0"/>
              <a:t>cenes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094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egnaposto testo 1"/>
          <p:cNvSpPr>
            <a:spLocks noGrp="1"/>
          </p:cNvSpPr>
          <p:nvPr>
            <p:ph type="body" sz="half" idx="1"/>
          </p:nvPr>
        </p:nvSpPr>
        <p:spPr>
          <a:xfrm>
            <a:off x="179512" y="1628800"/>
            <a:ext cx="8782050" cy="460851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it-IT" sz="2000" dirty="0" smtClean="0"/>
              <a:t>Manual modeling</a:t>
            </a:r>
          </a:p>
          <a:p>
            <a:pPr lvl="1" eaLnBrk="1" hangingPunct="1">
              <a:defRPr/>
            </a:pPr>
            <a:r>
              <a:rPr lang="en-US" altLang="it-IT" sz="1600" dirty="0" smtClean="0"/>
              <a:t>Contractors create a floor plan respecting point-to-point laser measures</a:t>
            </a:r>
          </a:p>
          <a:p>
            <a:pPr marL="457200" lvl="1" indent="0" eaLnBrk="1" hangingPunct="1">
              <a:buNone/>
              <a:defRPr/>
            </a:pPr>
            <a:endParaRPr lang="en-US" altLang="it-IT" sz="1600" dirty="0" smtClean="0"/>
          </a:p>
          <a:p>
            <a:pPr eaLnBrk="1" hangingPunct="1">
              <a:defRPr/>
            </a:pPr>
            <a:r>
              <a:rPr lang="en-US" altLang="it-IT" sz="1800" dirty="0" smtClean="0"/>
              <a:t>High performance methods</a:t>
            </a:r>
          </a:p>
          <a:p>
            <a:pPr lvl="1" eaLnBrk="1" hangingPunct="1">
              <a:defRPr/>
            </a:pPr>
            <a:r>
              <a:rPr lang="en-US" altLang="it-IT" sz="1600" dirty="0" smtClean="0"/>
              <a:t>3D laser scanning/unstructured point clouds sources</a:t>
            </a:r>
          </a:p>
          <a:p>
            <a:pPr lvl="2" eaLnBrk="1" hangingPunct="1">
              <a:defRPr/>
            </a:pPr>
            <a:r>
              <a:rPr lang="en-US" altLang="it-IT" sz="800" dirty="0" smtClean="0"/>
              <a:t>i.e. Mura </a:t>
            </a:r>
            <a:r>
              <a:rPr lang="en-US" altLang="it-IT" sz="800" dirty="0"/>
              <a:t>et al.: </a:t>
            </a:r>
            <a:r>
              <a:rPr lang="en-US" altLang="it-IT" sz="800" b="1" dirty="0"/>
              <a:t>Automatic room detection and reconstruction in cluttered indoor environments with complex </a:t>
            </a:r>
            <a:r>
              <a:rPr lang="en-US" altLang="it-IT" sz="800" b="1" dirty="0" smtClean="0"/>
              <a:t>room </a:t>
            </a:r>
            <a:r>
              <a:rPr lang="en-US" altLang="it-IT" sz="800" b="1" dirty="0"/>
              <a:t>layouts</a:t>
            </a:r>
            <a:r>
              <a:rPr lang="en-US" altLang="it-IT" sz="800" dirty="0"/>
              <a:t>. Computers &amp; Graphics, </a:t>
            </a:r>
            <a:r>
              <a:rPr lang="en-US" altLang="it-IT" sz="800" dirty="0" smtClean="0"/>
              <a:t>2014</a:t>
            </a:r>
          </a:p>
          <a:p>
            <a:pPr lvl="2" eaLnBrk="1" hangingPunct="1">
              <a:defRPr/>
            </a:pPr>
            <a:endParaRPr lang="en-US" altLang="it-IT" sz="900" dirty="0"/>
          </a:p>
          <a:p>
            <a:pPr marL="914400" lvl="2" indent="0" eaLnBrk="1" hangingPunct="1">
              <a:buNone/>
              <a:defRPr/>
            </a:pPr>
            <a:endParaRPr lang="en-US" altLang="it-IT" sz="900" dirty="0" smtClean="0"/>
          </a:p>
          <a:p>
            <a:pPr marL="914400" lvl="2" indent="0" eaLnBrk="1" hangingPunct="1">
              <a:buNone/>
              <a:defRPr/>
            </a:pPr>
            <a:endParaRPr lang="en-US" altLang="it-IT" sz="900" dirty="0" smtClean="0"/>
          </a:p>
          <a:p>
            <a:pPr marL="914400" lvl="2" indent="0" eaLnBrk="1" hangingPunct="1">
              <a:buNone/>
              <a:defRPr/>
            </a:pPr>
            <a:endParaRPr lang="en-US" altLang="it-IT" sz="900" dirty="0"/>
          </a:p>
          <a:p>
            <a:pPr marL="914400" lvl="2" indent="0" eaLnBrk="1" hangingPunct="1">
              <a:buNone/>
              <a:defRPr/>
            </a:pPr>
            <a:endParaRPr lang="en-US" altLang="it-IT" sz="900" dirty="0" smtClean="0"/>
          </a:p>
          <a:p>
            <a:pPr marL="914400" lvl="2" indent="0" eaLnBrk="1" hangingPunct="1">
              <a:buNone/>
              <a:defRPr/>
            </a:pPr>
            <a:endParaRPr lang="en-US" altLang="it-IT" sz="900" dirty="0" smtClean="0"/>
          </a:p>
          <a:p>
            <a:pPr marL="914400" lvl="2" indent="0" eaLnBrk="1" hangingPunct="1">
              <a:buNone/>
              <a:defRPr/>
            </a:pPr>
            <a:endParaRPr lang="en-US" altLang="it-IT" sz="900" dirty="0"/>
          </a:p>
          <a:p>
            <a:pPr marL="457200" lvl="1" indent="0" eaLnBrk="1" hangingPunct="1">
              <a:buNone/>
              <a:defRPr/>
            </a:pPr>
            <a:endParaRPr lang="en-US" altLang="it-IT" sz="1600" dirty="0" smtClean="0"/>
          </a:p>
          <a:p>
            <a:pPr eaLnBrk="1" hangingPunct="1">
              <a:defRPr/>
            </a:pPr>
            <a:r>
              <a:rPr lang="en-US" altLang="it-IT" sz="1800" dirty="0" smtClean="0"/>
              <a:t>Computer vision/cost effective methods</a:t>
            </a:r>
            <a:endParaRPr lang="en-US" altLang="it-IT" sz="1800" dirty="0"/>
          </a:p>
          <a:p>
            <a:pPr lvl="1" eaLnBrk="1" hangingPunct="1">
              <a:defRPr/>
            </a:pPr>
            <a:r>
              <a:rPr lang="en-US" altLang="it-IT" sz="1600" dirty="0" smtClean="0"/>
              <a:t>Interactive</a:t>
            </a:r>
            <a:endParaRPr lang="en-US" altLang="it-IT" sz="1600" dirty="0"/>
          </a:p>
          <a:p>
            <a:pPr lvl="2" eaLnBrk="1" hangingPunct="1">
              <a:defRPr/>
            </a:pPr>
            <a:r>
              <a:rPr lang="en-US" altLang="it-IT" sz="800" dirty="0" smtClean="0"/>
              <a:t>i.e</a:t>
            </a:r>
            <a:r>
              <a:rPr lang="en-US" altLang="it-IT" sz="800" dirty="0"/>
              <a:t>. Kim et al.: </a:t>
            </a:r>
            <a:r>
              <a:rPr lang="en-US" altLang="it-IT" sz="800" b="1" dirty="0"/>
              <a:t>Interactive acquisition of residential floor plans. </a:t>
            </a:r>
            <a:r>
              <a:rPr lang="en-US" altLang="it-IT" sz="800" dirty="0" err="1"/>
              <a:t>In:Proc</a:t>
            </a:r>
            <a:r>
              <a:rPr lang="en-US" altLang="it-IT" sz="800" dirty="0"/>
              <a:t>. IEEE ICRA, pp. 3055-3062 (2012</a:t>
            </a:r>
            <a:r>
              <a:rPr lang="en-US" altLang="it-IT" sz="800" dirty="0" smtClean="0"/>
              <a:t>)</a:t>
            </a:r>
            <a:endParaRPr lang="en-US" altLang="it-IT" sz="800" dirty="0"/>
          </a:p>
          <a:p>
            <a:pPr lvl="1" eaLnBrk="1" hangingPunct="1">
              <a:defRPr/>
            </a:pPr>
            <a:r>
              <a:rPr lang="en-US" altLang="it-IT" sz="1600" dirty="0" smtClean="0"/>
              <a:t>Semi-automatic: Images/</a:t>
            </a:r>
            <a:r>
              <a:rPr lang="en-US" altLang="it-IT" sz="1600" dirty="0" err="1" smtClean="0"/>
              <a:t>SfM</a:t>
            </a:r>
            <a:endParaRPr lang="en-US" altLang="it-IT" sz="1800" dirty="0"/>
          </a:p>
          <a:p>
            <a:pPr lvl="2" eaLnBrk="1" hangingPunct="1">
              <a:defRPr/>
            </a:pPr>
            <a:r>
              <a:rPr lang="en-US" altLang="it-IT" sz="800" dirty="0" smtClean="0"/>
              <a:t>i.e</a:t>
            </a:r>
            <a:r>
              <a:rPr lang="en-US" altLang="it-IT" sz="800" dirty="0"/>
              <a:t>. Furukawa et al.: </a:t>
            </a:r>
            <a:r>
              <a:rPr lang="en-US" altLang="it-IT" sz="800" b="1" dirty="0"/>
              <a:t>Reconstructing building interiors from images.</a:t>
            </a:r>
            <a:r>
              <a:rPr lang="en-US" altLang="it-IT" sz="800" dirty="0"/>
              <a:t> In: Proc. ICCV (2009</a:t>
            </a:r>
            <a:r>
              <a:rPr lang="en-US" altLang="it-IT" sz="800" dirty="0" smtClean="0"/>
              <a:t>)</a:t>
            </a:r>
          </a:p>
          <a:p>
            <a:pPr marL="914400" lvl="2" indent="0" eaLnBrk="1" hangingPunct="1">
              <a:buFont typeface="Times" pitchFamily="18" charset="0"/>
              <a:buNone/>
              <a:defRPr/>
            </a:pPr>
            <a:endParaRPr lang="en-US" altLang="it-IT" sz="800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60D3300-90AD-41B3-95BB-D9E34FFDD42E}" type="slidenum">
              <a:rPr lang="it-IT" smtClean="0"/>
              <a:pPr>
                <a:defRPr/>
              </a:pPr>
              <a:t>9</a:t>
            </a:fld>
            <a:endParaRPr lang="it-IT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9388" y="566192"/>
            <a:ext cx="8785225" cy="990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Reconstruction of indoor </a:t>
            </a:r>
            <a:r>
              <a:rPr lang="en-US" sz="2800" dirty="0"/>
              <a:t>s</a:t>
            </a:r>
            <a:r>
              <a:rPr lang="en-US" sz="2800" dirty="0" smtClean="0"/>
              <a:t>cenes</a:t>
            </a:r>
            <a:endParaRPr lang="en-US" sz="2800" dirty="0"/>
          </a:p>
        </p:txBody>
      </p:sp>
      <p:sp>
        <p:nvSpPr>
          <p:cNvPr id="2" name="Fumetto 2 1"/>
          <p:cNvSpPr/>
          <p:nvPr/>
        </p:nvSpPr>
        <p:spPr bwMode="auto">
          <a:xfrm>
            <a:off x="179512" y="1556792"/>
            <a:ext cx="8496944" cy="2016224"/>
          </a:xfrm>
          <a:prstGeom prst="wedgeRoundRectCallout">
            <a:avLst/>
          </a:prstGeom>
          <a:noFill/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" name="Fumetto 2 2"/>
          <p:cNvSpPr/>
          <p:nvPr/>
        </p:nvSpPr>
        <p:spPr bwMode="auto">
          <a:xfrm rot="10800000">
            <a:off x="179512" y="4755638"/>
            <a:ext cx="8496944" cy="1368152"/>
          </a:xfrm>
          <a:prstGeom prst="wedgeRoundRectCallout">
            <a:avLst>
              <a:gd name="adj1" fmla="val -26675"/>
              <a:gd name="adj2" fmla="val 65046"/>
              <a:gd name="adj3" fmla="val 16667"/>
            </a:avLst>
          </a:prstGeom>
          <a:noFill/>
          <a:ln w="76200" cap="flat" cmpd="sng" algn="ctr">
            <a:solidFill>
              <a:srgbClr val="8AB51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55576" y="3897275"/>
            <a:ext cx="3816424" cy="432048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pPr algn="ctr"/>
            <a:r>
              <a:rPr lang="en-US" sz="1800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Require high-level skills</a:t>
            </a:r>
          </a:p>
          <a:p>
            <a:pPr algn="ctr"/>
            <a:r>
              <a:rPr lang="en-US" sz="1200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(computer </a:t>
            </a:r>
            <a:r>
              <a:rPr lang="en-US" sz="1200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experts, 3D modelers, or CAD </a:t>
            </a:r>
            <a:r>
              <a:rPr lang="en-US" sz="1200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operators)</a:t>
            </a:r>
            <a:endParaRPr lang="it-IT" sz="1200" b="1" u="none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788024" y="3934206"/>
            <a:ext cx="3816424" cy="432048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600" b="1" u="none" dirty="0" smtClean="0">
                <a:solidFill>
                  <a:srgbClr val="A6CE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Less performance </a:t>
            </a:r>
          </a:p>
          <a:p>
            <a:pPr algn="ctr"/>
            <a:r>
              <a:rPr lang="en-US" sz="1600" b="1" u="none" dirty="0" smtClean="0">
                <a:solidFill>
                  <a:srgbClr val="A6CE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but less skills required</a:t>
            </a:r>
          </a:p>
        </p:txBody>
      </p:sp>
    </p:spTree>
    <p:extLst>
      <p:ext uri="{BB962C8B-B14F-4D97-AF65-F5344CB8AC3E}">
        <p14:creationId xmlns:p14="http://schemas.microsoft.com/office/powerpoint/2010/main" val="136483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"/>
</p:tagLst>
</file>

<file path=ppt/theme/theme1.xml><?xml version="1.0" encoding="utf-8"?>
<a:theme xmlns:a="http://schemas.openxmlformats.org/drawingml/2006/main" name="crs4-vic-template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Myriad Pro Bold Cond"/>
        <a:ea typeface="ＭＳ Ｐゴシック"/>
        <a:cs typeface=""/>
      </a:majorFont>
      <a:minorFont>
        <a:latin typeface="Myriad Pro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  <a:txDef>
      <a:spPr>
        <a:noFill/>
      </a:spPr>
      <a:bodyPr wrap="none" rtlCol="0">
        <a:normAutofit/>
      </a:bodyPr>
      <a:lstStyle>
        <a:defPPr>
          <a:buFont typeface="Arial" pitchFamily="34" charset="0"/>
          <a:buChar char="•"/>
          <a:defRPr sz="2000" dirty="0" smtClean="0"/>
        </a:defPPr>
      </a:lstStyle>
    </a:tx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template_vic</Template>
  <TotalTime>33487</TotalTime>
  <Words>2438</Words>
  <Application>Microsoft Office PowerPoint</Application>
  <PresentationFormat>Presentación en pantalla (4:3)</PresentationFormat>
  <Paragraphs>558</Paragraphs>
  <Slides>42</Slides>
  <Notes>35</Notes>
  <HiddenSlides>0</HiddenSlides>
  <MMClips>2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53" baseType="lpstr">
      <vt:lpstr>ＭＳ Ｐゴシック</vt:lpstr>
      <vt:lpstr>Arial</vt:lpstr>
      <vt:lpstr>Geneva</vt:lpstr>
      <vt:lpstr>Lucida Sans</vt:lpstr>
      <vt:lpstr>MS Reference Sans Serif</vt:lpstr>
      <vt:lpstr>Myriad Pro</vt:lpstr>
      <vt:lpstr>Myriad Pro Bold Cond</vt:lpstr>
      <vt:lpstr>Symbol</vt:lpstr>
      <vt:lpstr>Times</vt:lpstr>
      <vt:lpstr>Verdana</vt:lpstr>
      <vt:lpstr>crs4-vic-template</vt:lpstr>
      <vt:lpstr>Part 4</vt:lpstr>
      <vt:lpstr>Acquisition vs Modeling</vt:lpstr>
      <vt:lpstr>Acquisition – Measurable models</vt:lpstr>
      <vt:lpstr>Acquisition – Measurable models</vt:lpstr>
      <vt:lpstr>Acquisition – Measurable models</vt:lpstr>
      <vt:lpstr>Mobile metric acquisition</vt:lpstr>
      <vt:lpstr>Mobile metric reconstruction</vt:lpstr>
      <vt:lpstr>Real-world applications: reconstruction of indoor scenes</vt:lpstr>
      <vt:lpstr>Reconstruction of indoor scenes</vt:lpstr>
      <vt:lpstr>Context: high performance methods</vt:lpstr>
      <vt:lpstr>Context: interactive methods  </vt:lpstr>
      <vt:lpstr>Context: image-based methods</vt:lpstr>
      <vt:lpstr>Multiview pipeline example</vt:lpstr>
      <vt:lpstr>Multiview pipeline example</vt:lpstr>
      <vt:lpstr>Multiview pipeline example</vt:lpstr>
      <vt:lpstr>Multiview pipeline example</vt:lpstr>
      <vt:lpstr>Image-based methods: limitations </vt:lpstr>
      <vt:lpstr>Mobile devices to create floor plans</vt:lpstr>
      <vt:lpstr>Mobile devices for multi-room mapping</vt:lpstr>
      <vt:lpstr>Mobile devices for multi-room mapping</vt:lpstr>
      <vt:lpstr>Mobile devices for multi-room mapping</vt:lpstr>
      <vt:lpstr>Mobile devices for multi-room mapping</vt:lpstr>
      <vt:lpstr>Mobile devices for multi-room mapping</vt:lpstr>
      <vt:lpstr>Mobile devices for multi-room mapping</vt:lpstr>
      <vt:lpstr>Mobile devices for multi-room mapping</vt:lpstr>
      <vt:lpstr>Mobile devices for multi-room mapping</vt:lpstr>
      <vt:lpstr>Image-based A&amp;R methods </vt:lpstr>
      <vt:lpstr>Image-based A&amp;R methods </vt:lpstr>
      <vt:lpstr>New approaches: omnidirectional images</vt:lpstr>
      <vt:lpstr>New approach: omnidirectional images</vt:lpstr>
      <vt:lpstr>Reconstruction from equirectangular images</vt:lpstr>
      <vt:lpstr>Reconstruction from equirectangular images</vt:lpstr>
      <vt:lpstr>Reconstruction from equirectangular images</vt:lpstr>
      <vt:lpstr>Reconstruction from equirectangular images</vt:lpstr>
      <vt:lpstr>Reconstruction from equirectangular images</vt:lpstr>
      <vt:lpstr>Reconstruction from equirectangular images</vt:lpstr>
      <vt:lpstr>Reconstruction from equirectangular images</vt:lpstr>
      <vt:lpstr>Reconstruction from equirectangular images</vt:lpstr>
      <vt:lpstr>Reconstruction from equirectangular images</vt:lpstr>
      <vt:lpstr>Reconstruction from equirectangular images</vt:lpstr>
      <vt:lpstr>Examples</vt:lpstr>
      <vt:lpstr>Conclusions</vt:lpstr>
    </vt:vector>
  </TitlesOfParts>
  <Company>none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Agus, Gobetti, Pintore, Vazquez - EuroGraphics 2017 - Tutorial Proposal</dc:title>
  <dc:creator>none;Gobetti;Pintore;Agus;Vázquez</dc:creator>
  <cp:lastModifiedBy>USUARIO</cp:lastModifiedBy>
  <cp:revision>537</cp:revision>
  <cp:lastPrinted>2012-07-18T11:03:20Z</cp:lastPrinted>
  <dcterms:created xsi:type="dcterms:W3CDTF">2012-07-24T10:33:53Z</dcterms:created>
  <dcterms:modified xsi:type="dcterms:W3CDTF">2017-03-10T16:37:04Z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