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notesMasterIdLst>
    <p:notesMasterId r:id="rId129"/>
  </p:notesMasterIdLst>
  <p:handoutMasterIdLst>
    <p:handoutMasterId r:id="rId130"/>
  </p:handoutMasterIdLst>
  <p:sldIdLst>
    <p:sldId id="256" r:id="rId2"/>
    <p:sldId id="361" r:id="rId3"/>
    <p:sldId id="362" r:id="rId4"/>
    <p:sldId id="363" r:id="rId5"/>
    <p:sldId id="369" r:id="rId6"/>
    <p:sldId id="364" r:id="rId7"/>
    <p:sldId id="365" r:id="rId8"/>
    <p:sldId id="366" r:id="rId9"/>
    <p:sldId id="367" r:id="rId10"/>
    <p:sldId id="3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37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71" r:id="rId44"/>
    <p:sldId id="372" r:id="rId45"/>
    <p:sldId id="377" r:id="rId46"/>
    <p:sldId id="379" r:id="rId47"/>
    <p:sldId id="380" r:id="rId48"/>
    <p:sldId id="381" r:id="rId49"/>
    <p:sldId id="382" r:id="rId50"/>
    <p:sldId id="384" r:id="rId51"/>
    <p:sldId id="385" r:id="rId52"/>
    <p:sldId id="386" r:id="rId53"/>
    <p:sldId id="388" r:id="rId54"/>
    <p:sldId id="389" r:id="rId55"/>
    <p:sldId id="390" r:id="rId56"/>
    <p:sldId id="391" r:id="rId57"/>
    <p:sldId id="392" r:id="rId58"/>
    <p:sldId id="393" r:id="rId59"/>
    <p:sldId id="394" r:id="rId60"/>
    <p:sldId id="395" r:id="rId61"/>
    <p:sldId id="396" r:id="rId62"/>
    <p:sldId id="397" r:id="rId63"/>
    <p:sldId id="398" r:id="rId64"/>
    <p:sldId id="399" r:id="rId65"/>
    <p:sldId id="400" r:id="rId66"/>
    <p:sldId id="401" r:id="rId67"/>
    <p:sldId id="403" r:id="rId68"/>
    <p:sldId id="405" r:id="rId69"/>
    <p:sldId id="406" r:id="rId70"/>
    <p:sldId id="409" r:id="rId71"/>
    <p:sldId id="410" r:id="rId72"/>
    <p:sldId id="411" r:id="rId73"/>
    <p:sldId id="412" r:id="rId74"/>
    <p:sldId id="413" r:id="rId75"/>
    <p:sldId id="414" r:id="rId76"/>
    <p:sldId id="415" r:id="rId77"/>
    <p:sldId id="416" r:id="rId78"/>
    <p:sldId id="417" r:id="rId79"/>
    <p:sldId id="418" r:id="rId80"/>
    <p:sldId id="419" r:id="rId81"/>
    <p:sldId id="420" r:id="rId82"/>
    <p:sldId id="421" r:id="rId83"/>
    <p:sldId id="422" r:id="rId84"/>
    <p:sldId id="423" r:id="rId85"/>
    <p:sldId id="424" r:id="rId86"/>
    <p:sldId id="426" r:id="rId87"/>
    <p:sldId id="427" r:id="rId88"/>
    <p:sldId id="428" r:id="rId89"/>
    <p:sldId id="429" r:id="rId90"/>
    <p:sldId id="430" r:id="rId91"/>
    <p:sldId id="431" r:id="rId92"/>
    <p:sldId id="432" r:id="rId93"/>
    <p:sldId id="433" r:id="rId94"/>
    <p:sldId id="434" r:id="rId95"/>
    <p:sldId id="435" r:id="rId96"/>
    <p:sldId id="436" r:id="rId97"/>
    <p:sldId id="437" r:id="rId98"/>
    <p:sldId id="438" r:id="rId99"/>
    <p:sldId id="439" r:id="rId100"/>
    <p:sldId id="440" r:id="rId101"/>
    <p:sldId id="441" r:id="rId102"/>
    <p:sldId id="442" r:id="rId103"/>
    <p:sldId id="443" r:id="rId104"/>
    <p:sldId id="444" r:id="rId105"/>
    <p:sldId id="445" r:id="rId106"/>
    <p:sldId id="446" r:id="rId107"/>
    <p:sldId id="447" r:id="rId108"/>
    <p:sldId id="448" r:id="rId109"/>
    <p:sldId id="449" r:id="rId110"/>
    <p:sldId id="450" r:id="rId111"/>
    <p:sldId id="451" r:id="rId112"/>
    <p:sldId id="452" r:id="rId113"/>
    <p:sldId id="453" r:id="rId114"/>
    <p:sldId id="454" r:id="rId115"/>
    <p:sldId id="455" r:id="rId116"/>
    <p:sldId id="456" r:id="rId117"/>
    <p:sldId id="457" r:id="rId118"/>
    <p:sldId id="349" r:id="rId119"/>
    <p:sldId id="350" r:id="rId120"/>
    <p:sldId id="351" r:id="rId121"/>
    <p:sldId id="352" r:id="rId122"/>
    <p:sldId id="353" r:id="rId123"/>
    <p:sldId id="354" r:id="rId124"/>
    <p:sldId id="355" r:id="rId125"/>
    <p:sldId id="356" r:id="rId126"/>
    <p:sldId id="357" r:id="rId127"/>
    <p:sldId id="358" r:id="rId12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ABDE0"/>
    <a:srgbClr val="175676"/>
    <a:srgbClr val="BA324F"/>
    <a:srgbClr val="6D326D"/>
    <a:srgbClr val="586F7C"/>
    <a:srgbClr val="2E1F27"/>
    <a:srgbClr val="840032"/>
    <a:srgbClr val="4AA3E0"/>
    <a:srgbClr val="FF66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2" autoAdjust="0"/>
    <p:restoredTop sz="69262" autoAdjust="0"/>
  </p:normalViewPr>
  <p:slideViewPr>
    <p:cSldViewPr snapToGrid="0">
      <p:cViewPr varScale="1">
        <p:scale>
          <a:sx n="68" d="100"/>
          <a:sy n="68" d="100"/>
        </p:scale>
        <p:origin x="1668" y="72"/>
      </p:cViewPr>
      <p:guideLst>
        <p:guide orient="horz" pos="2136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-4296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notesMaster" Target="notesMasters/notes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handoutMaster" Target="handoutMasters/handoutMaster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viewProps" Target="viewProp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1AC82C-1E53-6B43-B4BB-69F97A724181}" type="doc">
      <dgm:prSet loTypeId="urn:microsoft.com/office/officeart/2005/8/layout/vProcess5" loCatId="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2DB08974-00B1-A949-8D82-F3A23F50A7A4}">
      <dgm:prSet phldrT="[Text]"/>
      <dgm:spPr/>
      <dgm:t>
        <a:bodyPr/>
        <a:lstStyle/>
        <a:p>
          <a:r>
            <a:rPr lang="en-US" dirty="0" smtClean="0"/>
            <a:t>Partial</a:t>
          </a:r>
          <a:r>
            <a:rPr lang="en-US" baseline="0" dirty="0" smtClean="0"/>
            <a:t> AO</a:t>
          </a:r>
          <a:endParaRPr lang="en-US" dirty="0"/>
        </a:p>
      </dgm:t>
    </dgm:pt>
    <dgm:pt modelId="{29C2B688-6B4C-754B-907A-B699673E7081}" type="parTrans" cxnId="{713BA4E5-5392-074A-9532-9B5713597CE3}">
      <dgm:prSet/>
      <dgm:spPr/>
      <dgm:t>
        <a:bodyPr/>
        <a:lstStyle/>
        <a:p>
          <a:endParaRPr lang="en-US"/>
        </a:p>
      </dgm:t>
    </dgm:pt>
    <dgm:pt modelId="{AFC18198-186B-4747-951E-DC3B80E5C9C1}" type="sibTrans" cxnId="{713BA4E5-5392-074A-9532-9B5713597CE3}">
      <dgm:prSet/>
      <dgm:spPr/>
      <dgm:t>
        <a:bodyPr/>
        <a:lstStyle/>
        <a:p>
          <a:endParaRPr lang="en-US"/>
        </a:p>
      </dgm:t>
    </dgm:pt>
    <dgm:pt modelId="{3435FEE6-E538-204C-AD18-67F1EDA08CC0}">
      <dgm:prSet phldrT="[Text]"/>
      <dgm:spPr/>
      <dgm:t>
        <a:bodyPr/>
        <a:lstStyle/>
        <a:p>
          <a:r>
            <a:rPr lang="en-US" dirty="0" smtClean="0"/>
            <a:t>Subset of samples</a:t>
          </a:r>
          <a:endParaRPr lang="en-US" dirty="0"/>
        </a:p>
      </dgm:t>
    </dgm:pt>
    <dgm:pt modelId="{E752B66D-8480-4E4E-8DA2-8E01100F04CE}" type="parTrans" cxnId="{E1281570-D83C-414E-925F-EDCEC5E58D42}">
      <dgm:prSet/>
      <dgm:spPr/>
      <dgm:t>
        <a:bodyPr/>
        <a:lstStyle/>
        <a:p>
          <a:endParaRPr lang="en-US"/>
        </a:p>
      </dgm:t>
    </dgm:pt>
    <dgm:pt modelId="{7CC5E929-72BA-2140-9A8F-9C8826D76DB4}" type="sibTrans" cxnId="{E1281570-D83C-414E-925F-EDCEC5E58D42}">
      <dgm:prSet/>
      <dgm:spPr/>
      <dgm:t>
        <a:bodyPr/>
        <a:lstStyle/>
        <a:p>
          <a:endParaRPr lang="en-US"/>
        </a:p>
      </dgm:t>
    </dgm:pt>
    <dgm:pt modelId="{3D27EBEA-B502-5745-BB3B-C6E96EAA69F3}">
      <dgm:prSet phldrT="[Text]"/>
      <dgm:spPr/>
      <dgm:t>
        <a:bodyPr/>
        <a:lstStyle/>
        <a:p>
          <a:r>
            <a:rPr lang="en-US" dirty="0" smtClean="0"/>
            <a:t>ADD</a:t>
          </a:r>
          <a:endParaRPr lang="en-US" dirty="0"/>
        </a:p>
      </dgm:t>
    </dgm:pt>
    <dgm:pt modelId="{20B9D7AD-A860-7B42-BACD-05CF1D8421BC}" type="parTrans" cxnId="{1A62082A-F68C-F14C-8D3E-29E6E53BF0DC}">
      <dgm:prSet/>
      <dgm:spPr/>
      <dgm:t>
        <a:bodyPr/>
        <a:lstStyle/>
        <a:p>
          <a:endParaRPr lang="en-US"/>
        </a:p>
      </dgm:t>
    </dgm:pt>
    <dgm:pt modelId="{2407D8D0-7749-714F-BCE8-75D8EDDD299C}" type="sibTrans" cxnId="{1A62082A-F68C-F14C-8D3E-29E6E53BF0DC}">
      <dgm:prSet/>
      <dgm:spPr/>
      <dgm:t>
        <a:bodyPr/>
        <a:lstStyle/>
        <a:p>
          <a:endParaRPr lang="en-US"/>
        </a:p>
      </dgm:t>
    </dgm:pt>
    <dgm:pt modelId="{D6409256-5DCB-7E4B-AA57-F68E909DF4BD}">
      <dgm:prSet phldrT="[Text]" phldr="1"/>
      <dgm:spPr/>
      <dgm:t>
        <a:bodyPr/>
        <a:lstStyle/>
        <a:p>
          <a:endParaRPr lang="en-US"/>
        </a:p>
      </dgm:t>
    </dgm:pt>
    <dgm:pt modelId="{7A4F405A-8F18-F14B-B8CB-68A079F58019}" type="parTrans" cxnId="{AC051AFB-C775-3D45-82E6-C8B472DEC79D}">
      <dgm:prSet/>
      <dgm:spPr/>
      <dgm:t>
        <a:bodyPr/>
        <a:lstStyle/>
        <a:p>
          <a:endParaRPr lang="en-US"/>
        </a:p>
      </dgm:t>
    </dgm:pt>
    <dgm:pt modelId="{2210B78C-C343-A744-BC2A-E33AA0EF3CEA}" type="sibTrans" cxnId="{AC051AFB-C775-3D45-82E6-C8B472DEC79D}">
      <dgm:prSet/>
      <dgm:spPr/>
      <dgm:t>
        <a:bodyPr/>
        <a:lstStyle/>
        <a:p>
          <a:endParaRPr lang="en-US"/>
        </a:p>
      </dgm:t>
    </dgm:pt>
    <dgm:pt modelId="{FEC2F16B-9129-0C4B-A628-C428138C832D}">
      <dgm:prSet phldrT="[Text]"/>
      <dgm:spPr/>
      <dgm:t>
        <a:bodyPr/>
        <a:lstStyle/>
        <a:p>
          <a:r>
            <a:rPr lang="en-US" dirty="0" smtClean="0"/>
            <a:t>Final AO</a:t>
          </a:r>
          <a:endParaRPr lang="en-US" dirty="0"/>
        </a:p>
      </dgm:t>
    </dgm:pt>
    <dgm:pt modelId="{4345CC70-C875-DB4D-A78A-1B7077E6C295}" type="parTrans" cxnId="{718FE14B-3754-1541-B8E2-6A90877469EB}">
      <dgm:prSet/>
      <dgm:spPr/>
      <dgm:t>
        <a:bodyPr/>
        <a:lstStyle/>
        <a:p>
          <a:endParaRPr lang="en-US"/>
        </a:p>
      </dgm:t>
    </dgm:pt>
    <dgm:pt modelId="{A970D152-D8D5-4A49-A1FD-9B104DD18B1C}" type="sibTrans" cxnId="{718FE14B-3754-1541-B8E2-6A90877469EB}">
      <dgm:prSet/>
      <dgm:spPr/>
      <dgm:t>
        <a:bodyPr/>
        <a:lstStyle/>
        <a:p>
          <a:endParaRPr lang="en-US"/>
        </a:p>
      </dgm:t>
    </dgm:pt>
    <dgm:pt modelId="{60059FBA-B5E8-EC4C-B267-65F8A83940B5}">
      <dgm:prSet phldrT="[Text]" phldr="1"/>
      <dgm:spPr/>
      <dgm:t>
        <a:bodyPr/>
        <a:lstStyle/>
        <a:p>
          <a:endParaRPr lang="en-US"/>
        </a:p>
      </dgm:t>
    </dgm:pt>
    <dgm:pt modelId="{68976ECA-9946-D043-9206-FDC971030929}" type="parTrans" cxnId="{A28D86CD-021D-C442-B789-AA8581187305}">
      <dgm:prSet/>
      <dgm:spPr/>
      <dgm:t>
        <a:bodyPr/>
        <a:lstStyle/>
        <a:p>
          <a:endParaRPr lang="en-US"/>
        </a:p>
      </dgm:t>
    </dgm:pt>
    <dgm:pt modelId="{BAF4966F-691A-CE44-AAED-FF16AF037333}" type="sibTrans" cxnId="{A28D86CD-021D-C442-B789-AA8581187305}">
      <dgm:prSet/>
      <dgm:spPr/>
      <dgm:t>
        <a:bodyPr/>
        <a:lstStyle/>
        <a:p>
          <a:endParaRPr lang="en-US"/>
        </a:p>
      </dgm:t>
    </dgm:pt>
    <dgm:pt modelId="{1E33AADC-DD41-8648-A7F0-50BFEC16457D}" type="pres">
      <dgm:prSet presAssocID="{461AC82C-1E53-6B43-B4BB-69F97A72418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4309226-4A07-1749-9880-3AFC6844FC02}" type="pres">
      <dgm:prSet presAssocID="{461AC82C-1E53-6B43-B4BB-69F97A724181}" presName="dummyMaxCanvas" presStyleCnt="0">
        <dgm:presLayoutVars/>
      </dgm:prSet>
      <dgm:spPr/>
      <dgm:t>
        <a:bodyPr/>
        <a:lstStyle/>
        <a:p>
          <a:endParaRPr lang="es-ES"/>
        </a:p>
      </dgm:t>
    </dgm:pt>
    <dgm:pt modelId="{D20F2CE5-57F7-4840-B25E-54F3135759F5}" type="pres">
      <dgm:prSet presAssocID="{461AC82C-1E53-6B43-B4BB-69F97A72418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DA717D-05FB-5A42-B7B2-A84E7C8EAC57}" type="pres">
      <dgm:prSet presAssocID="{461AC82C-1E53-6B43-B4BB-69F97A72418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177158-C475-394F-A2F8-70BD32F379A0}" type="pres">
      <dgm:prSet presAssocID="{461AC82C-1E53-6B43-B4BB-69F97A72418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007DC5-6BD5-3C42-9F9F-4A56CE3C4C10}" type="pres">
      <dgm:prSet presAssocID="{461AC82C-1E53-6B43-B4BB-69F97A72418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273329B-8808-0349-8602-C312222E12F4}" type="pres">
      <dgm:prSet presAssocID="{461AC82C-1E53-6B43-B4BB-69F97A72418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5AAD02-65D4-EF4C-B155-2C012CC5009F}" type="pres">
      <dgm:prSet presAssocID="{461AC82C-1E53-6B43-B4BB-69F97A72418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D74F40-19FD-7C45-9157-753EAFAB70BE}" type="pres">
      <dgm:prSet presAssocID="{461AC82C-1E53-6B43-B4BB-69F97A72418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FB503D-D1B5-FA47-8EBB-B3E8BD18794D}" type="pres">
      <dgm:prSet presAssocID="{461AC82C-1E53-6B43-B4BB-69F97A72418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88E1DBD-E04E-4B4A-8BBD-A30CCAB6CC98}" type="presOf" srcId="{3435FEE6-E538-204C-AD18-67F1EDA08CC0}" destId="{465AAD02-65D4-EF4C-B155-2C012CC5009F}" srcOrd="1" destOrd="1" presId="urn:microsoft.com/office/officeart/2005/8/layout/vProcess5"/>
    <dgm:cxn modelId="{AD0DE2EE-AE89-4344-9063-2BAA4B22EE04}" type="presOf" srcId="{FEC2F16B-9129-0C4B-A628-C428138C832D}" destId="{69FB503D-D1B5-FA47-8EBB-B3E8BD18794D}" srcOrd="1" destOrd="0" presId="urn:microsoft.com/office/officeart/2005/8/layout/vProcess5"/>
    <dgm:cxn modelId="{AC051AFB-C775-3D45-82E6-C8B472DEC79D}" srcId="{3D27EBEA-B502-5745-BB3B-C6E96EAA69F3}" destId="{D6409256-5DCB-7E4B-AA57-F68E909DF4BD}" srcOrd="0" destOrd="0" parTransId="{7A4F405A-8F18-F14B-B8CB-68A079F58019}" sibTransId="{2210B78C-C343-A744-BC2A-E33AA0EF3CEA}"/>
    <dgm:cxn modelId="{44E3FF97-F405-48E2-A582-1ADF784847ED}" type="presOf" srcId="{2407D8D0-7749-714F-BCE8-75D8EDDD299C}" destId="{7273329B-8808-0349-8602-C312222E12F4}" srcOrd="0" destOrd="0" presId="urn:microsoft.com/office/officeart/2005/8/layout/vProcess5"/>
    <dgm:cxn modelId="{3AB5AF0B-7068-4267-B165-53EBF805B726}" type="presOf" srcId="{AFC18198-186B-4747-951E-DC3B80E5C9C1}" destId="{E2007DC5-6BD5-3C42-9F9F-4A56CE3C4C10}" srcOrd="0" destOrd="0" presId="urn:microsoft.com/office/officeart/2005/8/layout/vProcess5"/>
    <dgm:cxn modelId="{713BA4E5-5392-074A-9532-9B5713597CE3}" srcId="{461AC82C-1E53-6B43-B4BB-69F97A724181}" destId="{2DB08974-00B1-A949-8D82-F3A23F50A7A4}" srcOrd="0" destOrd="0" parTransId="{29C2B688-6B4C-754B-907A-B699673E7081}" sibTransId="{AFC18198-186B-4747-951E-DC3B80E5C9C1}"/>
    <dgm:cxn modelId="{89BB183F-CF63-4025-AD0C-64193DDC7916}" type="presOf" srcId="{3D27EBEA-B502-5745-BB3B-C6E96EAA69F3}" destId="{5FD74F40-19FD-7C45-9157-753EAFAB70BE}" srcOrd="1" destOrd="0" presId="urn:microsoft.com/office/officeart/2005/8/layout/vProcess5"/>
    <dgm:cxn modelId="{71BAFB74-55C3-41F4-8104-A1A65AE98B9C}" type="presOf" srcId="{FEC2F16B-9129-0C4B-A628-C428138C832D}" destId="{06177158-C475-394F-A2F8-70BD32F379A0}" srcOrd="0" destOrd="0" presId="urn:microsoft.com/office/officeart/2005/8/layout/vProcess5"/>
    <dgm:cxn modelId="{29DABE15-4DAC-4D13-A394-EF66407CF90F}" type="presOf" srcId="{60059FBA-B5E8-EC4C-B267-65F8A83940B5}" destId="{06177158-C475-394F-A2F8-70BD32F379A0}" srcOrd="0" destOrd="1" presId="urn:microsoft.com/office/officeart/2005/8/layout/vProcess5"/>
    <dgm:cxn modelId="{0D48F615-AD7D-4D89-8824-CC7298C9D255}" type="presOf" srcId="{461AC82C-1E53-6B43-B4BB-69F97A724181}" destId="{1E33AADC-DD41-8648-A7F0-50BFEC16457D}" srcOrd="0" destOrd="0" presId="urn:microsoft.com/office/officeart/2005/8/layout/vProcess5"/>
    <dgm:cxn modelId="{9C4B222C-9294-4562-B324-1A2CF87F6A96}" type="presOf" srcId="{3D27EBEA-B502-5745-BB3B-C6E96EAA69F3}" destId="{A6DA717D-05FB-5A42-B7B2-A84E7C8EAC57}" srcOrd="0" destOrd="0" presId="urn:microsoft.com/office/officeart/2005/8/layout/vProcess5"/>
    <dgm:cxn modelId="{AF7DF828-2F9C-443B-B5A5-B5759EC3616F}" type="presOf" srcId="{2DB08974-00B1-A949-8D82-F3A23F50A7A4}" destId="{D20F2CE5-57F7-4840-B25E-54F3135759F5}" srcOrd="0" destOrd="0" presId="urn:microsoft.com/office/officeart/2005/8/layout/vProcess5"/>
    <dgm:cxn modelId="{D0496152-8E42-47CD-9DC2-B723FE93AD6F}" type="presOf" srcId="{D6409256-5DCB-7E4B-AA57-F68E909DF4BD}" destId="{A6DA717D-05FB-5A42-B7B2-A84E7C8EAC57}" srcOrd="0" destOrd="1" presId="urn:microsoft.com/office/officeart/2005/8/layout/vProcess5"/>
    <dgm:cxn modelId="{E1281570-D83C-414E-925F-EDCEC5E58D42}" srcId="{2DB08974-00B1-A949-8D82-F3A23F50A7A4}" destId="{3435FEE6-E538-204C-AD18-67F1EDA08CC0}" srcOrd="0" destOrd="0" parTransId="{E752B66D-8480-4E4E-8DA2-8E01100F04CE}" sibTransId="{7CC5E929-72BA-2140-9A8F-9C8826D76DB4}"/>
    <dgm:cxn modelId="{A28D86CD-021D-C442-B789-AA8581187305}" srcId="{FEC2F16B-9129-0C4B-A628-C428138C832D}" destId="{60059FBA-B5E8-EC4C-B267-65F8A83940B5}" srcOrd="0" destOrd="0" parTransId="{68976ECA-9946-D043-9206-FDC971030929}" sibTransId="{BAF4966F-691A-CE44-AAED-FF16AF037333}"/>
    <dgm:cxn modelId="{718FE14B-3754-1541-B8E2-6A90877469EB}" srcId="{461AC82C-1E53-6B43-B4BB-69F97A724181}" destId="{FEC2F16B-9129-0C4B-A628-C428138C832D}" srcOrd="2" destOrd="0" parTransId="{4345CC70-C875-DB4D-A78A-1B7077E6C295}" sibTransId="{A970D152-D8D5-4A49-A1FD-9B104DD18B1C}"/>
    <dgm:cxn modelId="{147C5F07-B09A-4F0D-90EC-C6FCBF140029}" type="presOf" srcId="{3435FEE6-E538-204C-AD18-67F1EDA08CC0}" destId="{D20F2CE5-57F7-4840-B25E-54F3135759F5}" srcOrd="0" destOrd="1" presId="urn:microsoft.com/office/officeart/2005/8/layout/vProcess5"/>
    <dgm:cxn modelId="{ECDE3FA6-B958-45A0-A824-EEC5C2C299E7}" type="presOf" srcId="{2DB08974-00B1-A949-8D82-F3A23F50A7A4}" destId="{465AAD02-65D4-EF4C-B155-2C012CC5009F}" srcOrd="1" destOrd="0" presId="urn:microsoft.com/office/officeart/2005/8/layout/vProcess5"/>
    <dgm:cxn modelId="{7602B808-A53F-4AB9-862E-6CFF298E89BD}" type="presOf" srcId="{D6409256-5DCB-7E4B-AA57-F68E909DF4BD}" destId="{5FD74F40-19FD-7C45-9157-753EAFAB70BE}" srcOrd="1" destOrd="1" presId="urn:microsoft.com/office/officeart/2005/8/layout/vProcess5"/>
    <dgm:cxn modelId="{9CF828F4-0228-4D4F-851D-7892D08E7B51}" type="presOf" srcId="{60059FBA-B5E8-EC4C-B267-65F8A83940B5}" destId="{69FB503D-D1B5-FA47-8EBB-B3E8BD18794D}" srcOrd="1" destOrd="1" presId="urn:microsoft.com/office/officeart/2005/8/layout/vProcess5"/>
    <dgm:cxn modelId="{1A62082A-F68C-F14C-8D3E-29E6E53BF0DC}" srcId="{461AC82C-1E53-6B43-B4BB-69F97A724181}" destId="{3D27EBEA-B502-5745-BB3B-C6E96EAA69F3}" srcOrd="1" destOrd="0" parTransId="{20B9D7AD-A860-7B42-BACD-05CF1D8421BC}" sibTransId="{2407D8D0-7749-714F-BCE8-75D8EDDD299C}"/>
    <dgm:cxn modelId="{9E06E7BE-D88F-4E5D-AA2F-5DE6BAD18DE8}" type="presParOf" srcId="{1E33AADC-DD41-8648-A7F0-50BFEC16457D}" destId="{44309226-4A07-1749-9880-3AFC6844FC02}" srcOrd="0" destOrd="0" presId="urn:microsoft.com/office/officeart/2005/8/layout/vProcess5"/>
    <dgm:cxn modelId="{DC2C03C3-ECCE-4E7C-8DED-DE70ABDFF5E6}" type="presParOf" srcId="{1E33AADC-DD41-8648-A7F0-50BFEC16457D}" destId="{D20F2CE5-57F7-4840-B25E-54F3135759F5}" srcOrd="1" destOrd="0" presId="urn:microsoft.com/office/officeart/2005/8/layout/vProcess5"/>
    <dgm:cxn modelId="{4F29231A-E7EA-442B-A3FD-09E015591421}" type="presParOf" srcId="{1E33AADC-DD41-8648-A7F0-50BFEC16457D}" destId="{A6DA717D-05FB-5A42-B7B2-A84E7C8EAC57}" srcOrd="2" destOrd="0" presId="urn:microsoft.com/office/officeart/2005/8/layout/vProcess5"/>
    <dgm:cxn modelId="{3178BE4E-9882-484E-B956-C4A6851A5101}" type="presParOf" srcId="{1E33AADC-DD41-8648-A7F0-50BFEC16457D}" destId="{06177158-C475-394F-A2F8-70BD32F379A0}" srcOrd="3" destOrd="0" presId="urn:microsoft.com/office/officeart/2005/8/layout/vProcess5"/>
    <dgm:cxn modelId="{0F5221A6-D470-40BF-84AD-F40341AD3675}" type="presParOf" srcId="{1E33AADC-DD41-8648-A7F0-50BFEC16457D}" destId="{E2007DC5-6BD5-3C42-9F9F-4A56CE3C4C10}" srcOrd="4" destOrd="0" presId="urn:microsoft.com/office/officeart/2005/8/layout/vProcess5"/>
    <dgm:cxn modelId="{4762EC1C-3417-4854-8ED9-CB8CE5A0E9DB}" type="presParOf" srcId="{1E33AADC-DD41-8648-A7F0-50BFEC16457D}" destId="{7273329B-8808-0349-8602-C312222E12F4}" srcOrd="5" destOrd="0" presId="urn:microsoft.com/office/officeart/2005/8/layout/vProcess5"/>
    <dgm:cxn modelId="{ED0637A4-293F-4C2B-B4BA-03093D34AB06}" type="presParOf" srcId="{1E33AADC-DD41-8648-A7F0-50BFEC16457D}" destId="{465AAD02-65D4-EF4C-B155-2C012CC5009F}" srcOrd="6" destOrd="0" presId="urn:microsoft.com/office/officeart/2005/8/layout/vProcess5"/>
    <dgm:cxn modelId="{D87FCDE8-A31E-409A-A672-ACC691CDE3B1}" type="presParOf" srcId="{1E33AADC-DD41-8648-A7F0-50BFEC16457D}" destId="{5FD74F40-19FD-7C45-9157-753EAFAB70BE}" srcOrd="7" destOrd="0" presId="urn:microsoft.com/office/officeart/2005/8/layout/vProcess5"/>
    <dgm:cxn modelId="{F44B2955-F1FF-40B5-BF67-575559EED1C4}" type="presParOf" srcId="{1E33AADC-DD41-8648-A7F0-50BFEC16457D}" destId="{69FB503D-D1B5-FA47-8EBB-B3E8BD18794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1AC82C-1E53-6B43-B4BB-69F97A724181}" type="doc">
      <dgm:prSet loTypeId="urn:microsoft.com/office/officeart/2005/8/layout/vProcess5" loCatId="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2DB08974-00B1-A949-8D82-F3A23F50A7A4}">
      <dgm:prSet phldrT="[Text]"/>
      <dgm:spPr/>
      <dgm:t>
        <a:bodyPr/>
        <a:lstStyle/>
        <a:p>
          <a:r>
            <a:rPr lang="en-US" dirty="0" smtClean="0"/>
            <a:t>Partial</a:t>
          </a:r>
          <a:r>
            <a:rPr lang="en-US" baseline="0" dirty="0" smtClean="0"/>
            <a:t> AO</a:t>
          </a:r>
          <a:endParaRPr lang="en-US" dirty="0"/>
        </a:p>
      </dgm:t>
    </dgm:pt>
    <dgm:pt modelId="{29C2B688-6B4C-754B-907A-B699673E7081}" type="parTrans" cxnId="{713BA4E5-5392-074A-9532-9B5713597CE3}">
      <dgm:prSet/>
      <dgm:spPr/>
      <dgm:t>
        <a:bodyPr/>
        <a:lstStyle/>
        <a:p>
          <a:endParaRPr lang="en-US"/>
        </a:p>
      </dgm:t>
    </dgm:pt>
    <dgm:pt modelId="{AFC18198-186B-4747-951E-DC3B80E5C9C1}" type="sibTrans" cxnId="{713BA4E5-5392-074A-9532-9B5713597CE3}">
      <dgm:prSet/>
      <dgm:spPr/>
      <dgm:t>
        <a:bodyPr/>
        <a:lstStyle/>
        <a:p>
          <a:endParaRPr lang="en-US"/>
        </a:p>
      </dgm:t>
    </dgm:pt>
    <dgm:pt modelId="{3435FEE6-E538-204C-AD18-67F1EDA08CC0}">
      <dgm:prSet phldrT="[Text]"/>
      <dgm:spPr/>
      <dgm:t>
        <a:bodyPr/>
        <a:lstStyle/>
        <a:p>
          <a:r>
            <a:rPr lang="en-US" dirty="0" smtClean="0"/>
            <a:t>Subset of samples</a:t>
          </a:r>
          <a:endParaRPr lang="en-US" dirty="0"/>
        </a:p>
      </dgm:t>
    </dgm:pt>
    <dgm:pt modelId="{E752B66D-8480-4E4E-8DA2-8E01100F04CE}" type="parTrans" cxnId="{E1281570-D83C-414E-925F-EDCEC5E58D42}">
      <dgm:prSet/>
      <dgm:spPr/>
      <dgm:t>
        <a:bodyPr/>
        <a:lstStyle/>
        <a:p>
          <a:endParaRPr lang="en-US"/>
        </a:p>
      </dgm:t>
    </dgm:pt>
    <dgm:pt modelId="{7CC5E929-72BA-2140-9A8F-9C8826D76DB4}" type="sibTrans" cxnId="{E1281570-D83C-414E-925F-EDCEC5E58D42}">
      <dgm:prSet/>
      <dgm:spPr/>
      <dgm:t>
        <a:bodyPr/>
        <a:lstStyle/>
        <a:p>
          <a:endParaRPr lang="en-US"/>
        </a:p>
      </dgm:t>
    </dgm:pt>
    <dgm:pt modelId="{3D27EBEA-B502-5745-BB3B-C6E96EAA69F3}">
      <dgm:prSet phldrT="[Text]"/>
      <dgm:spPr/>
      <dgm:t>
        <a:bodyPr/>
        <a:lstStyle/>
        <a:p>
          <a:r>
            <a:rPr lang="en-US" dirty="0" smtClean="0"/>
            <a:t>ADD</a:t>
          </a:r>
          <a:endParaRPr lang="en-US" dirty="0"/>
        </a:p>
      </dgm:t>
    </dgm:pt>
    <dgm:pt modelId="{20B9D7AD-A860-7B42-BACD-05CF1D8421BC}" type="parTrans" cxnId="{1A62082A-F68C-F14C-8D3E-29E6E53BF0DC}">
      <dgm:prSet/>
      <dgm:spPr/>
      <dgm:t>
        <a:bodyPr/>
        <a:lstStyle/>
        <a:p>
          <a:endParaRPr lang="en-US"/>
        </a:p>
      </dgm:t>
    </dgm:pt>
    <dgm:pt modelId="{2407D8D0-7749-714F-BCE8-75D8EDDD299C}" type="sibTrans" cxnId="{1A62082A-F68C-F14C-8D3E-29E6E53BF0DC}">
      <dgm:prSet/>
      <dgm:spPr/>
      <dgm:t>
        <a:bodyPr/>
        <a:lstStyle/>
        <a:p>
          <a:endParaRPr lang="en-US"/>
        </a:p>
      </dgm:t>
    </dgm:pt>
    <dgm:pt modelId="{D6409256-5DCB-7E4B-AA57-F68E909DF4BD}">
      <dgm:prSet phldrT="[Text]" phldr="1"/>
      <dgm:spPr/>
      <dgm:t>
        <a:bodyPr/>
        <a:lstStyle/>
        <a:p>
          <a:endParaRPr lang="en-US"/>
        </a:p>
      </dgm:t>
    </dgm:pt>
    <dgm:pt modelId="{7A4F405A-8F18-F14B-B8CB-68A079F58019}" type="parTrans" cxnId="{AC051AFB-C775-3D45-82E6-C8B472DEC79D}">
      <dgm:prSet/>
      <dgm:spPr/>
      <dgm:t>
        <a:bodyPr/>
        <a:lstStyle/>
        <a:p>
          <a:endParaRPr lang="en-US"/>
        </a:p>
      </dgm:t>
    </dgm:pt>
    <dgm:pt modelId="{2210B78C-C343-A744-BC2A-E33AA0EF3CEA}" type="sibTrans" cxnId="{AC051AFB-C775-3D45-82E6-C8B472DEC79D}">
      <dgm:prSet/>
      <dgm:spPr/>
      <dgm:t>
        <a:bodyPr/>
        <a:lstStyle/>
        <a:p>
          <a:endParaRPr lang="en-US"/>
        </a:p>
      </dgm:t>
    </dgm:pt>
    <dgm:pt modelId="{FEC2F16B-9129-0C4B-A628-C428138C832D}">
      <dgm:prSet phldrT="[Text]"/>
      <dgm:spPr/>
      <dgm:t>
        <a:bodyPr/>
        <a:lstStyle/>
        <a:p>
          <a:r>
            <a:rPr lang="en-US" dirty="0" smtClean="0"/>
            <a:t>Final AO</a:t>
          </a:r>
          <a:endParaRPr lang="en-US" dirty="0"/>
        </a:p>
      </dgm:t>
    </dgm:pt>
    <dgm:pt modelId="{4345CC70-C875-DB4D-A78A-1B7077E6C295}" type="parTrans" cxnId="{718FE14B-3754-1541-B8E2-6A90877469EB}">
      <dgm:prSet/>
      <dgm:spPr/>
      <dgm:t>
        <a:bodyPr/>
        <a:lstStyle/>
        <a:p>
          <a:endParaRPr lang="en-US"/>
        </a:p>
      </dgm:t>
    </dgm:pt>
    <dgm:pt modelId="{A970D152-D8D5-4A49-A1FD-9B104DD18B1C}" type="sibTrans" cxnId="{718FE14B-3754-1541-B8E2-6A90877469EB}">
      <dgm:prSet/>
      <dgm:spPr/>
      <dgm:t>
        <a:bodyPr/>
        <a:lstStyle/>
        <a:p>
          <a:endParaRPr lang="en-US"/>
        </a:p>
      </dgm:t>
    </dgm:pt>
    <dgm:pt modelId="{60059FBA-B5E8-EC4C-B267-65F8A83940B5}">
      <dgm:prSet phldrT="[Text]" phldr="1"/>
      <dgm:spPr/>
      <dgm:t>
        <a:bodyPr/>
        <a:lstStyle/>
        <a:p>
          <a:endParaRPr lang="en-US"/>
        </a:p>
      </dgm:t>
    </dgm:pt>
    <dgm:pt modelId="{68976ECA-9946-D043-9206-FDC971030929}" type="parTrans" cxnId="{A28D86CD-021D-C442-B789-AA8581187305}">
      <dgm:prSet/>
      <dgm:spPr/>
      <dgm:t>
        <a:bodyPr/>
        <a:lstStyle/>
        <a:p>
          <a:endParaRPr lang="en-US"/>
        </a:p>
      </dgm:t>
    </dgm:pt>
    <dgm:pt modelId="{BAF4966F-691A-CE44-AAED-FF16AF037333}" type="sibTrans" cxnId="{A28D86CD-021D-C442-B789-AA8581187305}">
      <dgm:prSet/>
      <dgm:spPr/>
      <dgm:t>
        <a:bodyPr/>
        <a:lstStyle/>
        <a:p>
          <a:endParaRPr lang="en-US"/>
        </a:p>
      </dgm:t>
    </dgm:pt>
    <dgm:pt modelId="{1E33AADC-DD41-8648-A7F0-50BFEC16457D}" type="pres">
      <dgm:prSet presAssocID="{461AC82C-1E53-6B43-B4BB-69F97A72418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4309226-4A07-1749-9880-3AFC6844FC02}" type="pres">
      <dgm:prSet presAssocID="{461AC82C-1E53-6B43-B4BB-69F97A724181}" presName="dummyMaxCanvas" presStyleCnt="0">
        <dgm:presLayoutVars/>
      </dgm:prSet>
      <dgm:spPr/>
      <dgm:t>
        <a:bodyPr/>
        <a:lstStyle/>
        <a:p>
          <a:endParaRPr lang="es-ES"/>
        </a:p>
      </dgm:t>
    </dgm:pt>
    <dgm:pt modelId="{D20F2CE5-57F7-4840-B25E-54F3135759F5}" type="pres">
      <dgm:prSet presAssocID="{461AC82C-1E53-6B43-B4BB-69F97A72418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6DA717D-05FB-5A42-B7B2-A84E7C8EAC57}" type="pres">
      <dgm:prSet presAssocID="{461AC82C-1E53-6B43-B4BB-69F97A72418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177158-C475-394F-A2F8-70BD32F379A0}" type="pres">
      <dgm:prSet presAssocID="{461AC82C-1E53-6B43-B4BB-69F97A72418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007DC5-6BD5-3C42-9F9F-4A56CE3C4C10}" type="pres">
      <dgm:prSet presAssocID="{461AC82C-1E53-6B43-B4BB-69F97A72418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273329B-8808-0349-8602-C312222E12F4}" type="pres">
      <dgm:prSet presAssocID="{461AC82C-1E53-6B43-B4BB-69F97A72418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5AAD02-65D4-EF4C-B155-2C012CC5009F}" type="pres">
      <dgm:prSet presAssocID="{461AC82C-1E53-6B43-B4BB-69F97A72418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D74F40-19FD-7C45-9157-753EAFAB70BE}" type="pres">
      <dgm:prSet presAssocID="{461AC82C-1E53-6B43-B4BB-69F97A72418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FB503D-D1B5-FA47-8EBB-B3E8BD18794D}" type="pres">
      <dgm:prSet presAssocID="{461AC82C-1E53-6B43-B4BB-69F97A72418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6D08D5A-F2CA-4D7E-B9B2-D48C31043DF8}" type="presOf" srcId="{AFC18198-186B-4747-951E-DC3B80E5C9C1}" destId="{E2007DC5-6BD5-3C42-9F9F-4A56CE3C4C10}" srcOrd="0" destOrd="0" presId="urn:microsoft.com/office/officeart/2005/8/layout/vProcess5"/>
    <dgm:cxn modelId="{AC051AFB-C775-3D45-82E6-C8B472DEC79D}" srcId="{3D27EBEA-B502-5745-BB3B-C6E96EAA69F3}" destId="{D6409256-5DCB-7E4B-AA57-F68E909DF4BD}" srcOrd="0" destOrd="0" parTransId="{7A4F405A-8F18-F14B-B8CB-68A079F58019}" sibTransId="{2210B78C-C343-A744-BC2A-E33AA0EF3CEA}"/>
    <dgm:cxn modelId="{CCDAF282-5849-4F13-B02F-E5AA4CFE1BDA}" type="presOf" srcId="{60059FBA-B5E8-EC4C-B267-65F8A83940B5}" destId="{06177158-C475-394F-A2F8-70BD32F379A0}" srcOrd="0" destOrd="1" presId="urn:microsoft.com/office/officeart/2005/8/layout/vProcess5"/>
    <dgm:cxn modelId="{CC694FAC-6E71-4FA8-B22E-EC7A1A46FDE0}" type="presOf" srcId="{3D27EBEA-B502-5745-BB3B-C6E96EAA69F3}" destId="{A6DA717D-05FB-5A42-B7B2-A84E7C8EAC57}" srcOrd="0" destOrd="0" presId="urn:microsoft.com/office/officeart/2005/8/layout/vProcess5"/>
    <dgm:cxn modelId="{713BA4E5-5392-074A-9532-9B5713597CE3}" srcId="{461AC82C-1E53-6B43-B4BB-69F97A724181}" destId="{2DB08974-00B1-A949-8D82-F3A23F50A7A4}" srcOrd="0" destOrd="0" parTransId="{29C2B688-6B4C-754B-907A-B699673E7081}" sibTransId="{AFC18198-186B-4747-951E-DC3B80E5C9C1}"/>
    <dgm:cxn modelId="{978391FA-1BEC-40AC-BC01-8E400659EDEC}" type="presOf" srcId="{D6409256-5DCB-7E4B-AA57-F68E909DF4BD}" destId="{5FD74F40-19FD-7C45-9157-753EAFAB70BE}" srcOrd="1" destOrd="1" presId="urn:microsoft.com/office/officeart/2005/8/layout/vProcess5"/>
    <dgm:cxn modelId="{D2B357FB-8289-4874-BC1A-AFFB24B125BE}" type="presOf" srcId="{3435FEE6-E538-204C-AD18-67F1EDA08CC0}" destId="{465AAD02-65D4-EF4C-B155-2C012CC5009F}" srcOrd="1" destOrd="1" presId="urn:microsoft.com/office/officeart/2005/8/layout/vProcess5"/>
    <dgm:cxn modelId="{AD9C0CC7-1E3F-4387-BE04-611A37D7116A}" type="presOf" srcId="{3D27EBEA-B502-5745-BB3B-C6E96EAA69F3}" destId="{5FD74F40-19FD-7C45-9157-753EAFAB70BE}" srcOrd="1" destOrd="0" presId="urn:microsoft.com/office/officeart/2005/8/layout/vProcess5"/>
    <dgm:cxn modelId="{E782D4B3-DDEB-4276-957F-F46D586F01AF}" type="presOf" srcId="{60059FBA-B5E8-EC4C-B267-65F8A83940B5}" destId="{69FB503D-D1B5-FA47-8EBB-B3E8BD18794D}" srcOrd="1" destOrd="1" presId="urn:microsoft.com/office/officeart/2005/8/layout/vProcess5"/>
    <dgm:cxn modelId="{6BC29FC9-5111-48F6-B3DA-08D97C163AB7}" type="presOf" srcId="{2DB08974-00B1-A949-8D82-F3A23F50A7A4}" destId="{D20F2CE5-57F7-4840-B25E-54F3135759F5}" srcOrd="0" destOrd="0" presId="urn:microsoft.com/office/officeart/2005/8/layout/vProcess5"/>
    <dgm:cxn modelId="{A3D2160B-CCED-426A-9696-E1C26F78A4E0}" type="presOf" srcId="{461AC82C-1E53-6B43-B4BB-69F97A724181}" destId="{1E33AADC-DD41-8648-A7F0-50BFEC16457D}" srcOrd="0" destOrd="0" presId="urn:microsoft.com/office/officeart/2005/8/layout/vProcess5"/>
    <dgm:cxn modelId="{E1281570-D83C-414E-925F-EDCEC5E58D42}" srcId="{2DB08974-00B1-A949-8D82-F3A23F50A7A4}" destId="{3435FEE6-E538-204C-AD18-67F1EDA08CC0}" srcOrd="0" destOrd="0" parTransId="{E752B66D-8480-4E4E-8DA2-8E01100F04CE}" sibTransId="{7CC5E929-72BA-2140-9A8F-9C8826D76DB4}"/>
    <dgm:cxn modelId="{A28D86CD-021D-C442-B789-AA8581187305}" srcId="{FEC2F16B-9129-0C4B-A628-C428138C832D}" destId="{60059FBA-B5E8-EC4C-B267-65F8A83940B5}" srcOrd="0" destOrd="0" parTransId="{68976ECA-9946-D043-9206-FDC971030929}" sibTransId="{BAF4966F-691A-CE44-AAED-FF16AF037333}"/>
    <dgm:cxn modelId="{718FE14B-3754-1541-B8E2-6A90877469EB}" srcId="{461AC82C-1E53-6B43-B4BB-69F97A724181}" destId="{FEC2F16B-9129-0C4B-A628-C428138C832D}" srcOrd="2" destOrd="0" parTransId="{4345CC70-C875-DB4D-A78A-1B7077E6C295}" sibTransId="{A970D152-D8D5-4A49-A1FD-9B104DD18B1C}"/>
    <dgm:cxn modelId="{511F793F-A0FC-4FD1-B1C7-D31D9DD2F123}" type="presOf" srcId="{D6409256-5DCB-7E4B-AA57-F68E909DF4BD}" destId="{A6DA717D-05FB-5A42-B7B2-A84E7C8EAC57}" srcOrd="0" destOrd="1" presId="urn:microsoft.com/office/officeart/2005/8/layout/vProcess5"/>
    <dgm:cxn modelId="{F0AB07A7-3ACE-4EA4-9DF0-A0ED94E9C99B}" type="presOf" srcId="{2DB08974-00B1-A949-8D82-F3A23F50A7A4}" destId="{465AAD02-65D4-EF4C-B155-2C012CC5009F}" srcOrd="1" destOrd="0" presId="urn:microsoft.com/office/officeart/2005/8/layout/vProcess5"/>
    <dgm:cxn modelId="{1A62082A-F68C-F14C-8D3E-29E6E53BF0DC}" srcId="{461AC82C-1E53-6B43-B4BB-69F97A724181}" destId="{3D27EBEA-B502-5745-BB3B-C6E96EAA69F3}" srcOrd="1" destOrd="0" parTransId="{20B9D7AD-A860-7B42-BACD-05CF1D8421BC}" sibTransId="{2407D8D0-7749-714F-BCE8-75D8EDDD299C}"/>
    <dgm:cxn modelId="{17236E2C-2D33-4B31-A46E-C1DEF8C9BA3C}" type="presOf" srcId="{3435FEE6-E538-204C-AD18-67F1EDA08CC0}" destId="{D20F2CE5-57F7-4840-B25E-54F3135759F5}" srcOrd="0" destOrd="1" presId="urn:microsoft.com/office/officeart/2005/8/layout/vProcess5"/>
    <dgm:cxn modelId="{F7ABAE57-C5D6-477A-AD9D-89D62A25AED2}" type="presOf" srcId="{2407D8D0-7749-714F-BCE8-75D8EDDD299C}" destId="{7273329B-8808-0349-8602-C312222E12F4}" srcOrd="0" destOrd="0" presId="urn:microsoft.com/office/officeart/2005/8/layout/vProcess5"/>
    <dgm:cxn modelId="{67F69588-E9B5-4A3F-8029-2B71F6956DB9}" type="presOf" srcId="{FEC2F16B-9129-0C4B-A628-C428138C832D}" destId="{06177158-C475-394F-A2F8-70BD32F379A0}" srcOrd="0" destOrd="0" presId="urn:microsoft.com/office/officeart/2005/8/layout/vProcess5"/>
    <dgm:cxn modelId="{CBE3409B-35B9-47B0-8A77-B4504273901A}" type="presOf" srcId="{FEC2F16B-9129-0C4B-A628-C428138C832D}" destId="{69FB503D-D1B5-FA47-8EBB-B3E8BD18794D}" srcOrd="1" destOrd="0" presId="urn:microsoft.com/office/officeart/2005/8/layout/vProcess5"/>
    <dgm:cxn modelId="{A2B68874-45C3-4301-9D44-DE3B8C79B039}" type="presParOf" srcId="{1E33AADC-DD41-8648-A7F0-50BFEC16457D}" destId="{44309226-4A07-1749-9880-3AFC6844FC02}" srcOrd="0" destOrd="0" presId="urn:microsoft.com/office/officeart/2005/8/layout/vProcess5"/>
    <dgm:cxn modelId="{8B7F9C32-D8E4-46EC-BB07-6E1423B500AA}" type="presParOf" srcId="{1E33AADC-DD41-8648-A7F0-50BFEC16457D}" destId="{D20F2CE5-57F7-4840-B25E-54F3135759F5}" srcOrd="1" destOrd="0" presId="urn:microsoft.com/office/officeart/2005/8/layout/vProcess5"/>
    <dgm:cxn modelId="{575BA4E8-2ADC-40E9-8CD9-104A0FE5494D}" type="presParOf" srcId="{1E33AADC-DD41-8648-A7F0-50BFEC16457D}" destId="{A6DA717D-05FB-5A42-B7B2-A84E7C8EAC57}" srcOrd="2" destOrd="0" presId="urn:microsoft.com/office/officeart/2005/8/layout/vProcess5"/>
    <dgm:cxn modelId="{F1468DC1-B898-43EB-B344-3B067A20B546}" type="presParOf" srcId="{1E33AADC-DD41-8648-A7F0-50BFEC16457D}" destId="{06177158-C475-394F-A2F8-70BD32F379A0}" srcOrd="3" destOrd="0" presId="urn:microsoft.com/office/officeart/2005/8/layout/vProcess5"/>
    <dgm:cxn modelId="{B3F6D358-E21D-417B-B794-A8C068EC6454}" type="presParOf" srcId="{1E33AADC-DD41-8648-A7F0-50BFEC16457D}" destId="{E2007DC5-6BD5-3C42-9F9F-4A56CE3C4C10}" srcOrd="4" destOrd="0" presId="urn:microsoft.com/office/officeart/2005/8/layout/vProcess5"/>
    <dgm:cxn modelId="{E4E5F8B2-EACF-45AA-BABE-4445A6164DEA}" type="presParOf" srcId="{1E33AADC-DD41-8648-A7F0-50BFEC16457D}" destId="{7273329B-8808-0349-8602-C312222E12F4}" srcOrd="5" destOrd="0" presId="urn:microsoft.com/office/officeart/2005/8/layout/vProcess5"/>
    <dgm:cxn modelId="{5DB5C13A-E035-4957-BC27-0B9479CBC3B1}" type="presParOf" srcId="{1E33AADC-DD41-8648-A7F0-50BFEC16457D}" destId="{465AAD02-65D4-EF4C-B155-2C012CC5009F}" srcOrd="6" destOrd="0" presId="urn:microsoft.com/office/officeart/2005/8/layout/vProcess5"/>
    <dgm:cxn modelId="{7A88DD36-6A64-4488-A0AA-30EF4FC813A9}" type="presParOf" srcId="{1E33AADC-DD41-8648-A7F0-50BFEC16457D}" destId="{5FD74F40-19FD-7C45-9157-753EAFAB70BE}" srcOrd="7" destOrd="0" presId="urn:microsoft.com/office/officeart/2005/8/layout/vProcess5"/>
    <dgm:cxn modelId="{BF951638-A754-4F92-AABB-9EE47F340E35}" type="presParOf" srcId="{1E33AADC-DD41-8648-A7F0-50BFEC16457D}" destId="{69FB503D-D1B5-FA47-8EBB-B3E8BD18794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0F2CE5-57F7-4840-B25E-54F3135759F5}">
      <dsp:nvSpPr>
        <dsp:cNvPr id="0" name=""/>
        <dsp:cNvSpPr/>
      </dsp:nvSpPr>
      <dsp:spPr>
        <a:xfrm>
          <a:off x="0" y="0"/>
          <a:ext cx="1911098" cy="67334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Partial</a:t>
          </a:r>
          <a:r>
            <a:rPr lang="en-US" sz="1300" kern="1200" baseline="0" dirty="0" smtClean="0"/>
            <a:t> AO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Subset of samples</a:t>
          </a:r>
          <a:endParaRPr lang="en-US" sz="1000" kern="1200" dirty="0"/>
        </a:p>
      </dsp:txBody>
      <dsp:txXfrm>
        <a:off x="19722" y="19722"/>
        <a:ext cx="1184501" cy="633905"/>
      </dsp:txXfrm>
    </dsp:sp>
    <dsp:sp modelId="{A6DA717D-05FB-5A42-B7B2-A84E7C8EAC57}">
      <dsp:nvSpPr>
        <dsp:cNvPr id="0" name=""/>
        <dsp:cNvSpPr/>
      </dsp:nvSpPr>
      <dsp:spPr>
        <a:xfrm>
          <a:off x="168626" y="785574"/>
          <a:ext cx="1911098" cy="67334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ADD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/>
        </a:p>
      </dsp:txBody>
      <dsp:txXfrm>
        <a:off x="188348" y="805296"/>
        <a:ext cx="1265350" cy="633905"/>
      </dsp:txXfrm>
    </dsp:sp>
    <dsp:sp modelId="{06177158-C475-394F-A2F8-70BD32F379A0}">
      <dsp:nvSpPr>
        <dsp:cNvPr id="0" name=""/>
        <dsp:cNvSpPr/>
      </dsp:nvSpPr>
      <dsp:spPr>
        <a:xfrm>
          <a:off x="337252" y="1571148"/>
          <a:ext cx="1911098" cy="67334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Final AO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/>
        </a:p>
      </dsp:txBody>
      <dsp:txXfrm>
        <a:off x="356974" y="1590870"/>
        <a:ext cx="1265350" cy="633905"/>
      </dsp:txXfrm>
    </dsp:sp>
    <dsp:sp modelId="{E2007DC5-6BD5-3C42-9F9F-4A56CE3C4C10}">
      <dsp:nvSpPr>
        <dsp:cNvPr id="0" name=""/>
        <dsp:cNvSpPr/>
      </dsp:nvSpPr>
      <dsp:spPr>
        <a:xfrm>
          <a:off x="1473421" y="510623"/>
          <a:ext cx="437677" cy="43767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571898" y="510623"/>
        <a:ext cx="240723" cy="329352"/>
      </dsp:txXfrm>
    </dsp:sp>
    <dsp:sp modelId="{7273329B-8808-0349-8602-C312222E12F4}">
      <dsp:nvSpPr>
        <dsp:cNvPr id="0" name=""/>
        <dsp:cNvSpPr/>
      </dsp:nvSpPr>
      <dsp:spPr>
        <a:xfrm>
          <a:off x="1642047" y="1291708"/>
          <a:ext cx="437677" cy="43767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740524" y="1291708"/>
        <a:ext cx="240723" cy="3293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0F2CE5-57F7-4840-B25E-54F3135759F5}">
      <dsp:nvSpPr>
        <dsp:cNvPr id="0" name=""/>
        <dsp:cNvSpPr/>
      </dsp:nvSpPr>
      <dsp:spPr>
        <a:xfrm>
          <a:off x="0" y="0"/>
          <a:ext cx="1911098" cy="67334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Partial</a:t>
          </a:r>
          <a:r>
            <a:rPr lang="en-US" sz="1300" kern="1200" baseline="0" dirty="0" smtClean="0"/>
            <a:t> AO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Subset of samples</a:t>
          </a:r>
          <a:endParaRPr lang="en-US" sz="1000" kern="1200" dirty="0"/>
        </a:p>
      </dsp:txBody>
      <dsp:txXfrm>
        <a:off x="19722" y="19722"/>
        <a:ext cx="1184501" cy="633905"/>
      </dsp:txXfrm>
    </dsp:sp>
    <dsp:sp modelId="{A6DA717D-05FB-5A42-B7B2-A84E7C8EAC57}">
      <dsp:nvSpPr>
        <dsp:cNvPr id="0" name=""/>
        <dsp:cNvSpPr/>
      </dsp:nvSpPr>
      <dsp:spPr>
        <a:xfrm>
          <a:off x="168626" y="785574"/>
          <a:ext cx="1911098" cy="67334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ADD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/>
        </a:p>
      </dsp:txBody>
      <dsp:txXfrm>
        <a:off x="188348" y="805296"/>
        <a:ext cx="1265350" cy="633905"/>
      </dsp:txXfrm>
    </dsp:sp>
    <dsp:sp modelId="{06177158-C475-394F-A2F8-70BD32F379A0}">
      <dsp:nvSpPr>
        <dsp:cNvPr id="0" name=""/>
        <dsp:cNvSpPr/>
      </dsp:nvSpPr>
      <dsp:spPr>
        <a:xfrm>
          <a:off x="337252" y="1571148"/>
          <a:ext cx="1911098" cy="673349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Final AO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/>
        </a:p>
      </dsp:txBody>
      <dsp:txXfrm>
        <a:off x="356974" y="1590870"/>
        <a:ext cx="1265350" cy="633905"/>
      </dsp:txXfrm>
    </dsp:sp>
    <dsp:sp modelId="{E2007DC5-6BD5-3C42-9F9F-4A56CE3C4C10}">
      <dsp:nvSpPr>
        <dsp:cNvPr id="0" name=""/>
        <dsp:cNvSpPr/>
      </dsp:nvSpPr>
      <dsp:spPr>
        <a:xfrm>
          <a:off x="1473421" y="510623"/>
          <a:ext cx="437677" cy="43767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571898" y="510623"/>
        <a:ext cx="240723" cy="329352"/>
      </dsp:txXfrm>
    </dsp:sp>
    <dsp:sp modelId="{7273329B-8808-0349-8602-C312222E12F4}">
      <dsp:nvSpPr>
        <dsp:cNvPr id="0" name=""/>
        <dsp:cNvSpPr/>
      </dsp:nvSpPr>
      <dsp:spPr>
        <a:xfrm>
          <a:off x="1642047" y="1291708"/>
          <a:ext cx="437677" cy="43767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740524" y="1291708"/>
        <a:ext cx="240723" cy="3293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dsdsfsf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47D72AA-5B44-4AF9-9603-C7FE4BF66A9D}" type="datetimeFigureOut">
              <a:rPr lang="it-IT"/>
              <a:pPr>
                <a:defRPr/>
              </a:pPr>
              <a:t>10/03/2017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3175FED-6D57-49AF-B155-DCEF67A088FE}" type="slidenum">
              <a:rPr lang="it-IT"/>
              <a:pPr>
                <a:defRPr/>
              </a:pPr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2523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u="none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A95E51C-0D52-4B53-94C1-814EBC9CDDC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86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en-US" sz="10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95E51C-0D52-4B53-94C1-814EBC9CDD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000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n-US" dirty="0" smtClean="0">
              <a:latin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F54406-DB88-4A36-94CF-EEB1023EBE1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E46F85-30A2-4BE2-ACF9-818C11BBE4DC}" type="slidenum">
              <a:rPr lang="it-IT"/>
              <a:pPr>
                <a:defRPr/>
              </a:pPr>
              <a:t>15</a:t>
            </a:fld>
            <a:endParaRPr lang="it-IT"/>
          </a:p>
        </p:txBody>
      </p:sp>
      <p:sp>
        <p:nvSpPr>
          <p:cNvPr id="819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19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6F760D-2DFE-488C-AC8F-2BF3F998E35E}" type="slidenum">
              <a:rPr lang="it-IT"/>
              <a:pPr>
                <a:defRPr/>
              </a:pPr>
              <a:t>16</a:t>
            </a:fld>
            <a:endParaRPr lang="it-IT"/>
          </a:p>
        </p:txBody>
      </p:sp>
      <p:sp>
        <p:nvSpPr>
          <p:cNvPr id="829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8626D8-A408-42C9-9765-D97292E0879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  <a:p>
            <a:r>
              <a:rPr altLang="en-US" dirty="0" smtClean="0">
                <a:latin typeface="Arial" pitchFamily="34" charset="0"/>
              </a:rPr>
              <a:t>enhancement and application in this peculiar web-based environment has resulted in very positive performance measurements and user </a:t>
            </a:r>
            <a:r>
              <a:rPr lang="it-IT" altLang="en-US" dirty="0" err="1" smtClean="0">
                <a:latin typeface="Arial" pitchFamily="34" charset="0"/>
              </a:rPr>
              <a:t>experience</a:t>
            </a:r>
            <a:endParaRPr altLang="en-US" dirty="0" smtClean="0">
              <a:latin typeface="Arial" pitchFamily="34" charset="0"/>
            </a:endParaRPr>
          </a:p>
          <a:p>
            <a:endParaRPr altLang="en-US" dirty="0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C72141-B361-4594-8603-A115AC38CB6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dirty="0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F40051-8D84-4C64-9165-E3EC9D652E65}" type="slidenum">
              <a:rPr lang="it-IT" smtClean="0"/>
              <a:pPr>
                <a:defRPr/>
              </a:pPr>
              <a:t>19</a:t>
            </a:fld>
            <a:endParaRPr lang="it-IT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792163"/>
            <a:ext cx="5064125" cy="3798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45468" y="4860461"/>
            <a:ext cx="5210024" cy="4603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0950" cy="3795712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altLang="en-US" smtClean="0">
                <a:latin typeface="Arial" pitchFamily="34" charset="0"/>
              </a:rPr>
              <a:t>In this video we can see the rendering performance on the tested devices.</a:t>
            </a:r>
          </a:p>
          <a:p>
            <a:r>
              <a:rPr altLang="en-US" smtClean="0">
                <a:latin typeface="Arial" pitchFamily="34" charset="0"/>
              </a:rPr>
              <a:t>On the iPad, we have an average framerate of 37 fps, around 30 Mtris/s, and 15 fps on refined views, when exceeding the 2Mtris budget (defined cache size)</a:t>
            </a:r>
          </a:p>
          <a:p>
            <a:endParaRPr altLang="en-US" smtClean="0">
              <a:latin typeface="Arial" pitchFamily="34" charset="0"/>
            </a:endParaRPr>
          </a:p>
          <a:p>
            <a:r>
              <a:rPr altLang="en-US" smtClean="0">
                <a:latin typeface="Arial" pitchFamily="34" charset="0"/>
              </a:rPr>
              <a:t>On the iPhone, the average frame rate is of 10 fps, with 2.8fps  on refined views. This represents around 2.8Mtris/s. </a:t>
            </a:r>
            <a:endParaRPr lang="it-IT" altLang="en-US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0B3E9B-3636-4293-8C6A-95ACB2512DDD}" type="slidenum">
              <a:rPr lang="it-IT" smtClean="0"/>
              <a:pPr>
                <a:defRPr/>
              </a:pPr>
              <a:t>29</a:t>
            </a:fld>
            <a:endParaRPr lang="it-IT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 lIns="99048" tIns="49524" rIns="99048" bIns="49524"/>
          <a:lstStyle/>
          <a:p>
            <a:pPr lvl="0"/>
            <a:endParaRPr/>
          </a:p>
        </p:txBody>
      </p:sp>
      <p:sp>
        <p:nvSpPr>
          <p:cNvPr id="455" name="Shape 45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 lIns="99048" tIns="49524" rIns="99048" bIns="49524"/>
          <a:lstStyle/>
          <a:p>
            <a:pPr lvl="0"/>
            <a:endParaRPr/>
          </a:p>
        </p:txBody>
      </p:sp>
      <p:sp>
        <p:nvSpPr>
          <p:cNvPr id="463" name="Shape 4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 lIns="99048" tIns="49524" rIns="99048" bIns="49524"/>
          <a:lstStyle/>
          <a:p>
            <a:pPr lvl="0"/>
            <a:endParaRPr/>
          </a:p>
        </p:txBody>
      </p:sp>
      <p:sp>
        <p:nvSpPr>
          <p:cNvPr id="463" name="Shape 4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A2AF3E-BF5A-45B8-B8C9-BC7F26530E2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05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792163"/>
            <a:ext cx="5064125" cy="3798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45468" y="4860461"/>
            <a:ext cx="5210024" cy="4603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A2AF3E-BF5A-45B8-B8C9-BC7F26530E26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816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 lIns="99048" tIns="49524" rIns="99048" bIns="49524"/>
          <a:lstStyle/>
          <a:p>
            <a:pPr lvl="0"/>
            <a:endParaRPr/>
          </a:p>
        </p:txBody>
      </p:sp>
      <p:sp>
        <p:nvSpPr>
          <p:cNvPr id="495" name="Shape 4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We have performed tests on a variety of models in order to validate our approach. </a:t>
            </a:r>
          </a:p>
          <a:p>
            <a:pPr lvl="0">
              <a:defRPr sz="1800"/>
            </a:pPr>
            <a:r>
              <a:rPr sz="2400"/>
              <a:t>Using standard compression formats for images and video the datasets typically consist of a few hundreds of megabytes, including probes and transition videos.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hape 73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 lIns="99048" tIns="49524" rIns="99048" bIns="49524"/>
          <a:lstStyle/>
          <a:p>
            <a:pPr lvl="0"/>
            <a:endParaRPr/>
          </a:p>
        </p:txBody>
      </p:sp>
      <p:sp>
        <p:nvSpPr>
          <p:cNvPr id="734" name="Shape 73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hape 73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 lIns="99048" tIns="49524" rIns="99048" bIns="49524"/>
          <a:lstStyle/>
          <a:p>
            <a:pPr lvl="0"/>
            <a:endParaRPr/>
          </a:p>
        </p:txBody>
      </p:sp>
      <p:sp>
        <p:nvSpPr>
          <p:cNvPr id="734" name="Shape 73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400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95E51C-0D52-4B53-94C1-814EBC9CDDC1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0999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" altLang="en-US" smtClean="0">
                <a:latin typeface="Arial" pitchFamily="34" charset="0"/>
                <a:ea typeface="ＭＳ Ｐゴシック" pitchFamily="34" charset="-128"/>
              </a:rPr>
              <a:t>We have also implemented a transfer function editor.</a:t>
            </a:r>
          </a:p>
          <a:p>
            <a:r>
              <a:rPr lang="es-ES" altLang="en-US" smtClean="0">
                <a:latin typeface="Arial" pitchFamily="34" charset="0"/>
                <a:ea typeface="ＭＳ Ｐゴシック" pitchFamily="34" charset="-128"/>
              </a:rPr>
              <a:t>*For that we have prepared a video</a:t>
            </a:r>
          </a:p>
        </p:txBody>
      </p:sp>
      <p:sp>
        <p:nvSpPr>
          <p:cNvPr id="6963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803275" indent="-307975" defTabSz="99060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236663" indent="-246063" defTabSz="99060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731963" indent="-246063" defTabSz="99060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227263" indent="-246063" defTabSz="99060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684463" indent="-246063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3141663" indent="-246063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598863" indent="-246063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4056063" indent="-246063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/>
            <a:fld id="{E71A1E71-F5B3-489C-A6D7-4AB7E4DF4F97}" type="slidenum">
              <a:rPr lang="it-IT" altLang="en-US" sz="1300" smtClean="0">
                <a:ea typeface="ＭＳ Ｐゴシック" pitchFamily="34" charset="-128"/>
              </a:rPr>
              <a:pPr eaLnBrk="0" hangingPunct="0"/>
              <a:t>112</a:t>
            </a:fld>
            <a:endParaRPr lang="it-IT" altLang="en-US" sz="130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16964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sz="800" dirty="0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344E37-8DA9-469F-A132-288F8D36079D}" type="slidenum">
              <a:rPr lang="en-US" smtClean="0"/>
              <a:pPr>
                <a:defRPr/>
              </a:pPr>
              <a:t>118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dirty="0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4C30E3-91D2-46A6-90C7-E05A312970B6}" type="slidenum">
              <a:rPr lang="it-IT" smtClean="0"/>
              <a:pPr>
                <a:defRPr/>
              </a:pPr>
              <a:t>119</a:t>
            </a:fld>
            <a:endParaRPr lang="it-IT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dirty="0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E25885-A57B-40FB-8FE5-FE86B80BAF04}" type="slidenum">
              <a:rPr lang="en-US" smtClean="0"/>
              <a:pPr>
                <a:defRPr/>
              </a:pPr>
              <a:t>120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792163"/>
            <a:ext cx="5064125" cy="3798887"/>
          </a:xfrm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8588" cy="460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792163"/>
            <a:ext cx="5064125" cy="3798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45468" y="4860461"/>
            <a:ext cx="5210024" cy="4603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792163"/>
            <a:ext cx="5064125" cy="3798887"/>
          </a:xfrm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8588" cy="460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792163"/>
            <a:ext cx="5064125" cy="3798887"/>
          </a:xfrm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8588" cy="460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792163"/>
            <a:ext cx="5064125" cy="3798887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8588" cy="46037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it-IT" altLang="en-US" dirty="0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en-US" dirty="0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E25885-A57B-40FB-8FE5-FE86B80BAF04}" type="slidenum">
              <a:rPr lang="en-US" smtClean="0"/>
              <a:pPr>
                <a:defRPr/>
              </a:pPr>
              <a:t>125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4575" y="792163"/>
            <a:ext cx="5064125" cy="3798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45468" y="4860461"/>
            <a:ext cx="5210024" cy="4603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792163"/>
            <a:ext cx="5064125" cy="3798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2513"/>
            <a:ext cx="5203825" cy="4505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9880" tIns="49940" rIns="99880" bIns="49940" anchor="ctr"/>
          <a:lstStyle/>
          <a:p>
            <a:endParaRPr lang="it-IT"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 smtClean="0">
              <a:latin typeface="Arial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03C4A5-3D4B-4220-83D3-8E24F28DD06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 lIns="99048" tIns="49524" rIns="99048" bIns="49524"/>
          <a:lstStyle/>
          <a:p>
            <a:pPr lvl="0"/>
            <a:endParaRPr/>
          </a:p>
        </p:txBody>
      </p:sp>
      <p:sp>
        <p:nvSpPr>
          <p:cNvPr id="404" name="Shape 40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spcBef>
                <a:spcPts val="433"/>
              </a:spcBef>
              <a:buSzPct val="100000"/>
              <a:buNone/>
              <a:defRPr sz="1800"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-42044"/>
            <a:ext cx="9144000" cy="1628775"/>
          </a:xfrm>
          <a:prstGeom prst="rect">
            <a:avLst/>
          </a:prstGeom>
          <a:solidFill>
            <a:srgbClr val="4ABDE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5" name="Immagine 13" descr="crs4-logo-white-gree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46063"/>
            <a:ext cx="3538538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10"/>
          <p:cNvSpPr txBox="1">
            <a:spLocks noChangeArrowheads="1"/>
          </p:cNvSpPr>
          <p:nvPr userDrawn="1"/>
        </p:nvSpPr>
        <p:spPr bwMode="auto">
          <a:xfrm>
            <a:off x="1249363" y="987425"/>
            <a:ext cx="23971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en-US" sz="1400" u="none" smtClean="0">
                <a:solidFill>
                  <a:srgbClr val="FFFFFF"/>
                </a:solidFill>
                <a:latin typeface="Verdana" pitchFamily="34" charset="0"/>
                <a:cs typeface="+mn-cs"/>
              </a:rPr>
              <a:t>Visual Computing Group</a:t>
            </a:r>
            <a:endParaRPr lang="it-IT" sz="1400" u="none" smtClean="0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10" name="Rettangolo 5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4ABDE0"/>
          </a:solidFill>
          <a:ln>
            <a:noFill/>
          </a:ln>
          <a:extLst/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it-IT" altLang="it-IT" sz="2400" u="none" smtClean="0">
              <a:solidFill>
                <a:srgbClr val="000000"/>
              </a:solidFill>
            </a:endParaRPr>
          </a:p>
        </p:txBody>
      </p:sp>
      <p:pic>
        <p:nvPicPr>
          <p:cNvPr id="12" name="Immagine 10" descr="crs4-logo-white-gree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6488113"/>
            <a:ext cx="10842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628800"/>
            <a:ext cx="8784976" cy="1143000"/>
          </a:xfrm>
        </p:spPr>
        <p:txBody>
          <a:bodyPr/>
          <a:lstStyle>
            <a:lvl1pPr algn="ctr">
              <a:defRPr sz="3600" baseline="0">
                <a:solidFill>
                  <a:srgbClr val="BA324F"/>
                </a:solidFill>
                <a:effectLst/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2780928"/>
            <a:ext cx="8799388" cy="3543672"/>
          </a:xfrm>
        </p:spPr>
        <p:txBody>
          <a:bodyPr/>
          <a:lstStyle>
            <a:lvl1pPr marL="0" indent="0">
              <a:buFont typeface="Times" charset="0"/>
              <a:buNone/>
              <a:defRPr>
                <a:solidFill>
                  <a:schemeClr val="tx2"/>
                </a:solidFill>
                <a:latin typeface="Geneva" charset="0"/>
                <a:ea typeface="Geneva" charset="0"/>
                <a:cs typeface="Geneva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sottotitolo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  <a:endParaRPr lang="en-US" noProof="0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 eaLnBrk="0" hangingPunct="0">
              <a:defRPr sz="1200" u="none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858C530-3EF6-467A-BBD3-EAABF64E0A80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800" y="77963"/>
            <a:ext cx="1333325" cy="1333325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83" y="6495257"/>
            <a:ext cx="333332" cy="33333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86" y="77963"/>
            <a:ext cx="2743513" cy="1391047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9" y="6465055"/>
            <a:ext cx="749298" cy="37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17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512" y="1484785"/>
            <a:ext cx="5112568" cy="4896544"/>
          </a:xfr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lipArt 3"/>
          <p:cNvSpPr>
            <a:spLocks noGrp="1"/>
          </p:cNvSpPr>
          <p:nvPr>
            <p:ph type="clipArt" sz="half" idx="2"/>
          </p:nvPr>
        </p:nvSpPr>
        <p:spPr>
          <a:xfrm>
            <a:off x="5436096" y="1484785"/>
            <a:ext cx="3528392" cy="4896544"/>
          </a:xfrm>
        </p:spPr>
        <p:txBody>
          <a:bodyPr/>
          <a:lstStyle>
            <a:lvl1pPr>
              <a:defRPr u="none"/>
            </a:lvl1pPr>
          </a:lstStyle>
          <a:p>
            <a:pPr lvl="0"/>
            <a:endParaRPr lang="en-US" noProof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>
            <a:lvl1pPr>
              <a:defRPr u="none"/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8FDBBAE4-304D-414C-8C19-A7740314F49A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213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, testo e immagine con riferime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512" y="1484785"/>
            <a:ext cx="5112568" cy="4896544"/>
          </a:xfrm>
        </p:spPr>
        <p:txBody>
          <a:bodyPr/>
          <a:lstStyle>
            <a:lvl1pPr>
              <a:defRPr u="none"/>
            </a:lvl1pPr>
            <a:lvl2pPr>
              <a:defRPr u="none"/>
            </a:lvl2pPr>
            <a:lvl3pPr>
              <a:defRPr u="none"/>
            </a:lvl3pPr>
            <a:lvl4pPr>
              <a:defRPr u="none"/>
            </a:lvl4pPr>
            <a:lvl5pPr>
              <a:defRPr u="none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85225" cy="990600"/>
          </a:xfrm>
        </p:spPr>
        <p:txBody>
          <a:bodyPr/>
          <a:lstStyle>
            <a:lvl1pPr>
              <a:defRPr u="none"/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7" name="Segnaposto testo 3"/>
          <p:cNvSpPr>
            <a:spLocks noGrp="1"/>
          </p:cNvSpPr>
          <p:nvPr>
            <p:ph type="body" sz="half" idx="10"/>
          </p:nvPr>
        </p:nvSpPr>
        <p:spPr>
          <a:xfrm>
            <a:off x="5436096" y="5445224"/>
            <a:ext cx="3528392" cy="943000"/>
          </a:xfrm>
        </p:spPr>
        <p:txBody>
          <a:bodyPr/>
          <a:lstStyle>
            <a:lvl1pPr marL="0" indent="0" algn="ctr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9" name="Segnaposto contenuto 5"/>
          <p:cNvSpPr>
            <a:spLocks noGrp="1"/>
          </p:cNvSpPr>
          <p:nvPr>
            <p:ph sz="quarter" idx="4"/>
          </p:nvPr>
        </p:nvSpPr>
        <p:spPr>
          <a:xfrm>
            <a:off x="5436095" y="1484785"/>
            <a:ext cx="3528393" cy="3960440"/>
          </a:xfrm>
        </p:spPr>
        <p:txBody>
          <a:bodyPr/>
          <a:lstStyle>
            <a:lvl1pPr>
              <a:buNone/>
              <a:defRPr sz="2400" u="none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it-I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AA836182-B8FC-4D0D-B4CA-9792D958183E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4245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390" y="476251"/>
            <a:ext cx="8785225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388" y="1484314"/>
            <a:ext cx="4316412" cy="48974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2" y="1484314"/>
            <a:ext cx="4316413" cy="48974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2462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1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73FF9DE-FEB1-43C0-93FF-2DAEA338AD3A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70695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1"/>
          <p:cNvGrpSpPr/>
          <p:nvPr/>
        </p:nvGrpSpPr>
        <p:grpSpPr>
          <a:xfrm>
            <a:off x="4267200" y="330200"/>
            <a:ext cx="4875213" cy="542925"/>
            <a:chOff x="0" y="0"/>
            <a:chExt cx="4875212" cy="542924"/>
          </a:xfrm>
        </p:grpSpPr>
        <p:sp>
          <p:nvSpPr>
            <p:cNvPr id="19" name="Shape 19"/>
            <p:cNvSpPr/>
            <p:nvPr/>
          </p:nvSpPr>
          <p:spPr>
            <a:xfrm>
              <a:off x="0" y="0"/>
              <a:ext cx="4875213" cy="477838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0" y="473075"/>
              <a:ext cx="4875213" cy="69850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sp>
        <p:nvSpPr>
          <p:cNvPr id="22" name="Shape 22"/>
          <p:cNvSpPr/>
          <p:nvPr/>
        </p:nvSpPr>
        <p:spPr>
          <a:xfrm>
            <a:off x="-1" y="6459537"/>
            <a:ext cx="9144002" cy="404813"/>
          </a:xfrm>
          <a:prstGeom prst="rect">
            <a:avLst/>
          </a:prstGeom>
          <a:solidFill>
            <a:srgbClr val="0B3E8D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u="none"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-1" y="6388100"/>
            <a:ext cx="9144002" cy="71438"/>
          </a:xfrm>
          <a:prstGeom prst="rect">
            <a:avLst/>
          </a:prstGeom>
          <a:solidFill>
            <a:srgbClr val="A6CE39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u="none"/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4975225" y="336550"/>
            <a:ext cx="3095513" cy="461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 defTabSz="9144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 u="none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FFFFFF"/>
                </a:solidFill>
              </a:rPr>
              <a:t>www.crs4.it/vic/</a:t>
            </a:r>
          </a:p>
        </p:txBody>
      </p:sp>
      <p:pic>
        <p:nvPicPr>
          <p:cNvPr id="25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6725" y="11112"/>
            <a:ext cx="3233738" cy="9413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" name="Group 28"/>
          <p:cNvGrpSpPr/>
          <p:nvPr/>
        </p:nvGrpSpPr>
        <p:grpSpPr>
          <a:xfrm>
            <a:off x="-1588" y="328612"/>
            <a:ext cx="487363" cy="541338"/>
            <a:chOff x="0" y="0"/>
            <a:chExt cx="487362" cy="541337"/>
          </a:xfrm>
        </p:grpSpPr>
        <p:sp>
          <p:nvSpPr>
            <p:cNvPr id="26" name="Shape 26"/>
            <p:cNvSpPr/>
            <p:nvPr/>
          </p:nvSpPr>
          <p:spPr>
            <a:xfrm>
              <a:off x="0" y="0"/>
              <a:ext cx="487363" cy="476250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0" y="471487"/>
              <a:ext cx="487363" cy="69851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3652837" y="330200"/>
            <a:ext cx="149226" cy="542925"/>
            <a:chOff x="0" y="0"/>
            <a:chExt cx="149225" cy="542924"/>
          </a:xfrm>
        </p:grpSpPr>
        <p:sp>
          <p:nvSpPr>
            <p:cNvPr id="29" name="Shape 29"/>
            <p:cNvSpPr/>
            <p:nvPr/>
          </p:nvSpPr>
          <p:spPr>
            <a:xfrm>
              <a:off x="0" y="0"/>
              <a:ext cx="149225" cy="477838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0" y="473075"/>
              <a:ext cx="149225" cy="69850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3860800" y="330200"/>
            <a:ext cx="149225" cy="542925"/>
            <a:chOff x="0" y="0"/>
            <a:chExt cx="149225" cy="542924"/>
          </a:xfrm>
        </p:grpSpPr>
        <p:sp>
          <p:nvSpPr>
            <p:cNvPr id="32" name="Shape 32"/>
            <p:cNvSpPr/>
            <p:nvPr/>
          </p:nvSpPr>
          <p:spPr>
            <a:xfrm>
              <a:off x="0" y="0"/>
              <a:ext cx="149225" cy="477838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0" y="473075"/>
              <a:ext cx="149225" cy="69850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4064000" y="330200"/>
            <a:ext cx="149225" cy="542925"/>
            <a:chOff x="0" y="0"/>
            <a:chExt cx="149225" cy="542924"/>
          </a:xfrm>
        </p:grpSpPr>
        <p:sp>
          <p:nvSpPr>
            <p:cNvPr id="35" name="Shape 35"/>
            <p:cNvSpPr/>
            <p:nvPr/>
          </p:nvSpPr>
          <p:spPr>
            <a:xfrm>
              <a:off x="0" y="0"/>
              <a:ext cx="149225" cy="477838"/>
            </a:xfrm>
            <a:prstGeom prst="rect">
              <a:avLst/>
            </a:prstGeom>
            <a:solidFill>
              <a:srgbClr val="0B3E8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0" y="473075"/>
              <a:ext cx="149225" cy="69850"/>
            </a:xfrm>
            <a:prstGeom prst="rect">
              <a:avLst/>
            </a:prstGeom>
            <a:solidFill>
              <a:srgbClr val="A6CE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</p:grpSp>
      <p:pic>
        <p:nvPicPr>
          <p:cNvPr id="38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3681412"/>
            <a:ext cx="9144000" cy="20955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1" name="Group 41"/>
          <p:cNvGrpSpPr/>
          <p:nvPr/>
        </p:nvGrpSpPr>
        <p:grpSpPr>
          <a:xfrm>
            <a:off x="-1" y="6278562"/>
            <a:ext cx="595314" cy="596901"/>
            <a:chOff x="0" y="0"/>
            <a:chExt cx="595312" cy="596900"/>
          </a:xfrm>
        </p:grpSpPr>
        <p:sp>
          <p:nvSpPr>
            <p:cNvPr id="39" name="Shape 39"/>
            <p:cNvSpPr/>
            <p:nvPr/>
          </p:nvSpPr>
          <p:spPr>
            <a:xfrm>
              <a:off x="-1" y="0"/>
              <a:ext cx="595314" cy="577850"/>
            </a:xfrm>
            <a:prstGeom prst="rect">
              <a:avLst/>
            </a:prstGeom>
            <a:solidFill>
              <a:srgbClr val="BBE0E3"/>
            </a:solidFill>
            <a:ln w="9360" cap="sq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u="none"/>
              </a:pPr>
              <a:endParaRPr/>
            </a:p>
          </p:txBody>
        </p:sp>
        <p:pic>
          <p:nvPicPr>
            <p:cNvPr id="40" name="image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9050" y="30162"/>
              <a:ext cx="528638" cy="5667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2" name="Shape 42"/>
          <p:cNvSpPr/>
          <p:nvPr/>
        </p:nvSpPr>
        <p:spPr>
          <a:xfrm>
            <a:off x="1624012" y="6442075"/>
            <a:ext cx="5895976" cy="37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 algn="ctr" defTabSz="9144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u="none">
                <a:solidFill>
                  <a:srgbClr val="FFFFFF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Universita' di Cagliari, May  2015</a:t>
            </a:r>
          </a:p>
        </p:txBody>
      </p:sp>
      <p:pic>
        <p:nvPicPr>
          <p:cNvPr id="43" name="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71797" y="6278562"/>
            <a:ext cx="879218" cy="5969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5747880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899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7504" y="1340768"/>
            <a:ext cx="8928992" cy="288032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4267200"/>
            <a:ext cx="8928992" cy="21141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62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>
                <a:solidFill>
                  <a:srgbClr val="BA324F"/>
                </a:solidFill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u="none" baseline="0"/>
            </a:lvl1pPr>
            <a:lvl2pPr>
              <a:defRPr u="none">
                <a:solidFill>
                  <a:srgbClr val="175676"/>
                </a:solidFill>
              </a:defRPr>
            </a:lvl2pPr>
            <a:lvl3pPr>
              <a:defRPr u="none" baseline="0">
                <a:solidFill>
                  <a:srgbClr val="175676"/>
                </a:solidFill>
              </a:defRPr>
            </a:lvl3pPr>
            <a:lvl4pPr>
              <a:defRPr u="none">
                <a:solidFill>
                  <a:srgbClr val="175676"/>
                </a:solidFill>
              </a:defRPr>
            </a:lvl4pPr>
            <a:lvl5pPr>
              <a:defRPr u="none">
                <a:solidFill>
                  <a:srgbClr val="175676"/>
                </a:solidFill>
              </a:defRPr>
            </a:lvl5pPr>
          </a:lstStyle>
          <a:p>
            <a:pPr lvl="0"/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</a:t>
            </a:r>
            <a:r>
              <a:rPr lang="en-US" noProof="0" dirty="0" err="1" smtClean="0"/>
              <a:t>stili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testo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</a:p>
          <a:p>
            <a:pPr lvl="1"/>
            <a:r>
              <a:rPr lang="en-US" noProof="0" dirty="0" err="1" smtClean="0"/>
              <a:t>Secondo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Terzo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3"/>
            <a:r>
              <a:rPr lang="en-US" noProof="0" dirty="0" smtClean="0"/>
              <a:t>Quarto </a:t>
            </a:r>
            <a:r>
              <a:rPr lang="en-US" noProof="0" dirty="0" err="1" smtClean="0"/>
              <a:t>livello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livello</a:t>
            </a:r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7014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708920"/>
            <a:ext cx="7772400" cy="1362075"/>
          </a:xfrm>
        </p:spPr>
        <p:txBody>
          <a:bodyPr anchor="t"/>
          <a:lstStyle>
            <a:lvl1pPr algn="l">
              <a:defRPr sz="3600" b="1" u="none" cap="all">
                <a:latin typeface="MS Reference Sans Serif" charset="0"/>
                <a:ea typeface="MS Reference Sans Serif" charset="0"/>
                <a:cs typeface="MS Reference Sans Serif" charset="0"/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196752"/>
            <a:ext cx="7772400" cy="1500187"/>
          </a:xfrm>
        </p:spPr>
        <p:txBody>
          <a:bodyPr anchor="b"/>
          <a:lstStyle>
            <a:lvl1pPr marL="0" indent="0">
              <a:buNone/>
              <a:defRPr sz="2000" u="none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</a:t>
            </a:r>
            <a:r>
              <a:rPr lang="en-US" noProof="0" dirty="0" err="1" smtClean="0"/>
              <a:t>stili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testo</a:t>
            </a:r>
            <a:r>
              <a:rPr lang="en-US" noProof="0" dirty="0" smtClean="0"/>
              <a:t> </a:t>
            </a:r>
            <a:r>
              <a:rPr lang="en-US" noProof="0" dirty="0" err="1" smtClean="0"/>
              <a:t>dello</a:t>
            </a:r>
            <a:r>
              <a:rPr lang="en-US" noProof="0" dirty="0" smtClean="0"/>
              <a:t> schema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263FA5AF-18D2-49A6-A6F5-72FF9F3C9022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996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4248472" cy="4896544"/>
          </a:xfrm>
        </p:spPr>
        <p:txBody>
          <a:bodyPr/>
          <a:lstStyle>
            <a:lvl1pPr>
              <a:defRPr sz="2400" u="none"/>
            </a:lvl1pPr>
            <a:lvl2pPr>
              <a:defRPr sz="2000" u="none"/>
            </a:lvl2pPr>
            <a:lvl3pPr>
              <a:defRPr sz="1800" u="none"/>
            </a:lvl3pPr>
            <a:lvl4pPr>
              <a:defRPr sz="1600" u="none"/>
            </a:lvl4pPr>
            <a:lvl5pPr>
              <a:defRPr sz="1600" u="none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0" y="1484784"/>
            <a:ext cx="4392488" cy="4896544"/>
          </a:xfrm>
        </p:spPr>
        <p:txBody>
          <a:bodyPr/>
          <a:lstStyle>
            <a:lvl1pPr>
              <a:defRPr sz="2400" u="none"/>
            </a:lvl1pPr>
            <a:lvl2pPr>
              <a:defRPr sz="2000" u="none"/>
            </a:lvl2pPr>
            <a:lvl3pPr>
              <a:defRPr sz="1800" u="none"/>
            </a:lvl3pPr>
            <a:lvl4pPr>
              <a:defRPr sz="1600" u="none"/>
            </a:lvl4pPr>
            <a:lvl5pPr>
              <a:defRPr sz="16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B824C913-DA60-4E90-9636-382A26259AE4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2967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176FF69B-07D0-40CB-92AD-4B61D5E5E95D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417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CDD5A0C4-374E-4A5F-AA4B-DD54C2904D20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209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3286001" cy="958428"/>
          </a:xfrm>
        </p:spPr>
        <p:txBody>
          <a:bodyPr anchor="b"/>
          <a:lstStyle>
            <a:lvl1pPr algn="l">
              <a:defRPr sz="2000" b="1" u="none" baseline="0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476672"/>
            <a:ext cx="5389438" cy="5832648"/>
          </a:xfrm>
        </p:spPr>
        <p:txBody>
          <a:bodyPr/>
          <a:lstStyle>
            <a:lvl1pPr>
              <a:defRPr sz="2800" u="none"/>
            </a:lvl1pPr>
            <a:lvl2pPr>
              <a:defRPr sz="2400" u="none"/>
            </a:lvl2pPr>
            <a:lvl3pPr>
              <a:defRPr sz="2000" u="none"/>
            </a:lvl3pPr>
            <a:lvl4pPr>
              <a:defRPr sz="1800" u="none"/>
            </a:lvl4pPr>
            <a:lvl5pPr>
              <a:defRPr sz="1800" u="none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3286001" cy="4874220"/>
          </a:xfrm>
        </p:spPr>
        <p:txBody>
          <a:bodyPr/>
          <a:lstStyle>
            <a:lvl1pPr marL="0" indent="0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D3D0545D-3DE0-40F1-A7A3-1D47CC9AA08D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907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5373216"/>
            <a:ext cx="7128792" cy="422722"/>
          </a:xfrm>
        </p:spPr>
        <p:txBody>
          <a:bodyPr anchor="b"/>
          <a:lstStyle>
            <a:lvl1pPr algn="ctr">
              <a:defRPr sz="2000" b="1" u="none" baseline="0"/>
            </a:lvl1pPr>
          </a:lstStyle>
          <a:p>
            <a:r>
              <a:rPr lang="it-IT" noProof="0" dirty="0" smtClean="0"/>
              <a:t>Fare clic per modificare lo stile del titolo</a:t>
            </a:r>
            <a:endParaRPr lang="en-US" noProof="0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31640" y="620688"/>
            <a:ext cx="6552728" cy="4752528"/>
          </a:xfrm>
        </p:spPr>
        <p:txBody>
          <a:bodyPr/>
          <a:lstStyle>
            <a:lvl1pPr marL="0" indent="0">
              <a:buNone/>
              <a:defRPr sz="3200" u="none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43608" y="5805264"/>
            <a:ext cx="7128792" cy="510952"/>
          </a:xfrm>
        </p:spPr>
        <p:txBody>
          <a:bodyPr/>
          <a:lstStyle>
            <a:lvl1pPr marL="0" indent="0" algn="ctr">
              <a:buNone/>
              <a:defRPr sz="14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72F3060C-58F3-49F4-9306-2096443CD9C7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387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43608" y="5805264"/>
            <a:ext cx="7128792" cy="510952"/>
          </a:xfrm>
        </p:spPr>
        <p:txBody>
          <a:bodyPr/>
          <a:lstStyle>
            <a:lvl1pPr marL="0" indent="0" algn="l">
              <a:buNone/>
              <a:defRPr sz="1200" u="none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noProof="0" dirty="0" smtClean="0"/>
              <a:t>Fare clic per modificare stili del testo dello schema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fld id="{C450A173-25BB-42E5-903C-44DF96C9B5BA}" type="slidenum">
              <a:rPr lang="it-IT" smtClean="0"/>
              <a:pPr>
                <a:defRPr/>
              </a:pPr>
              <a:t>‹Nº›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347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tif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ttangolo 5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4ABDE0"/>
          </a:solidFill>
          <a:ln>
            <a:noFill/>
          </a:ln>
          <a:extLst/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it-IT" altLang="it-IT" sz="2400" u="none" smtClean="0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476250"/>
            <a:ext cx="87852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here to change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484313"/>
            <a:ext cx="8785225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dirty="0" smtClean="0"/>
              <a:t>Click here to change styles</a:t>
            </a:r>
          </a:p>
          <a:p>
            <a:pPr lvl="1"/>
            <a:r>
              <a:rPr lang="en-US" altLang="it-IT" dirty="0" smtClean="0"/>
              <a:t>Second level</a:t>
            </a:r>
          </a:p>
          <a:p>
            <a:pPr lvl="2"/>
            <a:r>
              <a:rPr lang="en-US" altLang="it-IT" dirty="0" smtClean="0"/>
              <a:t>Third level</a:t>
            </a:r>
          </a:p>
          <a:p>
            <a:pPr lvl="3"/>
            <a:r>
              <a:rPr lang="en-US" altLang="it-IT" dirty="0" smtClean="0"/>
              <a:t>Fourth level</a:t>
            </a:r>
          </a:p>
          <a:p>
            <a:pPr lvl="4"/>
            <a:r>
              <a:rPr lang="en-US" altLang="it-IT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24625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u="none">
                <a:solidFill>
                  <a:srgbClr val="FFFFFF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629776C-41AE-4D9C-9400-074A64C323BB}" type="slidenum">
              <a:rPr lang="it-IT"/>
              <a:pPr>
                <a:defRPr/>
              </a:pPr>
              <a:t>‹Nº›</a:t>
            </a:fld>
            <a:endParaRPr lang="it-IT" dirty="0"/>
          </a:p>
        </p:txBody>
      </p:sp>
      <p:sp>
        <p:nvSpPr>
          <p:cNvPr id="2" name="Rettangolo 6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solidFill>
            <a:srgbClr val="4ABDE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defRPr/>
            </a:pPr>
            <a:r>
              <a:rPr lang="en-US" altLang="it-IT" sz="1200" u="none" dirty="0" smtClean="0">
                <a:solidFill>
                  <a:srgbClr val="FFFFFF"/>
                </a:solidFill>
                <a:latin typeface="Verdana" pitchFamily="34" charset="0"/>
              </a:rPr>
              <a:t>Mobile Graphics Tutorial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mr-IN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–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it-IT" sz="1200" u="none" baseline="0" dirty="0" err="1" smtClean="0">
                <a:solidFill>
                  <a:srgbClr val="FFFFFF"/>
                </a:solidFill>
                <a:latin typeface="Verdana" pitchFamily="34" charset="0"/>
              </a:rPr>
              <a:t>EuroGraphics</a:t>
            </a:r>
            <a:r>
              <a:rPr lang="en-US" altLang="it-IT" sz="1200" u="none" baseline="0" dirty="0" smtClean="0">
                <a:solidFill>
                  <a:srgbClr val="FFFFFF"/>
                </a:solidFill>
                <a:latin typeface="Verdana" pitchFamily="34" charset="0"/>
              </a:rPr>
              <a:t> 2017</a:t>
            </a:r>
            <a:endParaRPr lang="it-IT" altLang="it-IT" sz="1200" u="none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13" name="Immagine 10" descr="crs4-logo-white-green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6488113"/>
            <a:ext cx="10842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83" y="6495257"/>
            <a:ext cx="333332" cy="333332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39" y="6465055"/>
            <a:ext cx="749298" cy="379918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-16933"/>
            <a:ext cx="2959100" cy="4931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  <p:sldLayoutId id="2147484215" r:id="rId12"/>
    <p:sldLayoutId id="2147484217" r:id="rId13"/>
    <p:sldLayoutId id="214748421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effectLst/>
          <a:latin typeface="MS Reference Sans Serif" charset="0"/>
          <a:ea typeface="MS Reference Sans Serif" charset="0"/>
          <a:cs typeface="MS Reference Sans Serif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40000"/>
          </a:solidFill>
          <a:latin typeface="Verdana" pitchFamily="16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yriad Pro Bold Cond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Font typeface="Times" pitchFamily="18" charset="0"/>
        <a:buChar char="•"/>
        <a:defRPr sz="2400" b="1">
          <a:solidFill>
            <a:schemeClr val="tx1"/>
          </a:solidFill>
          <a:latin typeface="Geneva" charset="0"/>
          <a:ea typeface="Geneva" charset="0"/>
          <a:cs typeface="Geneva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–"/>
        <a:defRPr sz="2000">
          <a:solidFill>
            <a:srgbClr val="175676"/>
          </a:solidFill>
          <a:latin typeface="Geneva" charset="0"/>
          <a:ea typeface="Geneva" charset="0"/>
          <a:cs typeface="Geneva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Font typeface="Times" pitchFamily="18" charset="0"/>
        <a:buChar char="•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–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CA900"/>
        </a:buClr>
        <a:buChar char="»"/>
        <a:defRPr>
          <a:solidFill>
            <a:srgbClr val="175676"/>
          </a:solidFill>
          <a:latin typeface="Geneva" charset="0"/>
          <a:ea typeface="Geneva" charset="0"/>
          <a:cs typeface="Geneva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7CA900"/>
        </a:buClr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tiff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tiff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tiff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wmv"/><Relationship Id="rId1" Type="http://schemas.microsoft.com/office/2007/relationships/media" Target="../media/media5.wmv"/><Relationship Id="rId4" Type="http://schemas.openxmlformats.org/officeDocument/2006/relationships/image" Target="../media/image104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tiff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wmv"/><Relationship Id="rId1" Type="http://schemas.microsoft.com/office/2007/relationships/media" Target="../media/media6.wmv"/><Relationship Id="rId5" Type="http://schemas.openxmlformats.org/officeDocument/2006/relationships/image" Target="../media/image113.png"/><Relationship Id="rId4" Type="http://schemas.openxmlformats.org/officeDocument/2006/relationships/notesSlide" Target="../notesSlides/notesSlide38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wmv"/><Relationship Id="rId1" Type="http://schemas.microsoft.com/office/2007/relationships/media" Target="../media/media7.wmv"/><Relationship Id="rId5" Type="http://schemas.openxmlformats.org/officeDocument/2006/relationships/image" Target="../media/image113.png"/><Relationship Id="rId4" Type="http://schemas.openxmlformats.org/officeDocument/2006/relationships/notesSlide" Target="../notesSlides/notesSlide43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2.png"/><Relationship Id="rId2" Type="http://schemas.microsoft.com/office/2007/relationships/media" Target="../media/media1.wmv"/><Relationship Id="rId1" Type="http://schemas.openxmlformats.org/officeDocument/2006/relationships/video" Target="NULL" TargetMode="Externa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33.png"/><Relationship Id="rId4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microsoft.com/office/2007/relationships/media" Target="../media/media4.wmv"/><Relationship Id="rId7" Type="http://schemas.openxmlformats.org/officeDocument/2006/relationships/image" Target="../media/image58.png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wmv"/><Relationship Id="rId9" Type="http://schemas.openxmlformats.org/officeDocument/2006/relationships/image" Target="../media/image6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2" Type="http://schemas.openxmlformats.org/officeDocument/2006/relationships/image" Target="../media/image67.tif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iff"/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tiff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tiff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tif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tiff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tif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tiff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Part 5</a:t>
            </a:r>
            <a:endParaRPr lang="it-IT" dirty="0"/>
          </a:p>
        </p:txBody>
      </p:sp>
      <p:sp>
        <p:nvSpPr>
          <p:cNvPr id="7171" name="Segnaposto contenuto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Scalable mobile visualization</a:t>
            </a:r>
            <a:endParaRPr lang="it-IT" altLang="en-US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882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contributions: GPU-friendly output-sensitive techniques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Chunk-based multiresolution structures</a:t>
            </a:r>
          </a:p>
          <a:p>
            <a:pPr lvl="1"/>
            <a:r>
              <a:rPr lang="en-US" dirty="0" smtClean="0"/>
              <a:t>Amortize selection costs over groups of primitives</a:t>
            </a:r>
          </a:p>
          <a:p>
            <a:pPr lvl="1"/>
            <a:r>
              <a:rPr lang="en-US" dirty="0" smtClean="0"/>
              <a:t>Combine space partitioning + level of detail </a:t>
            </a:r>
          </a:p>
          <a:p>
            <a:pPr lvl="1"/>
            <a:r>
              <a:rPr lang="en-US" dirty="0" smtClean="0"/>
              <a:t>Same structure used for visibility and detail culling</a:t>
            </a:r>
          </a:p>
          <a:p>
            <a:r>
              <a:rPr lang="en-US" dirty="0" smtClean="0"/>
              <a:t>Seamless combination of chunks</a:t>
            </a:r>
          </a:p>
          <a:p>
            <a:pPr lvl="1"/>
            <a:r>
              <a:rPr lang="en-US" dirty="0" smtClean="0"/>
              <a:t>Dependencies ensure consistency at the level of chunks</a:t>
            </a:r>
          </a:p>
          <a:p>
            <a:r>
              <a:rPr lang="en-US" dirty="0" smtClean="0"/>
              <a:t>Complex rendering primitives</a:t>
            </a:r>
          </a:p>
          <a:p>
            <a:pPr lvl="1"/>
            <a:r>
              <a:rPr lang="en-US" dirty="0" smtClean="0"/>
              <a:t>GPU programming features</a:t>
            </a:r>
          </a:p>
          <a:p>
            <a:pPr lvl="1"/>
            <a:r>
              <a:rPr lang="en-US" dirty="0" smtClean="0"/>
              <a:t>Curvilinear patches, view-dependent </a:t>
            </a:r>
            <a:r>
              <a:rPr lang="en-US" dirty="0" err="1" smtClean="0"/>
              <a:t>voxels</a:t>
            </a:r>
            <a:r>
              <a:rPr lang="en-US" dirty="0" smtClean="0"/>
              <a:t>, … </a:t>
            </a:r>
          </a:p>
          <a:p>
            <a:r>
              <a:rPr lang="en-US" dirty="0" smtClean="0"/>
              <a:t>Chunk-based external memory management</a:t>
            </a:r>
          </a:p>
          <a:p>
            <a:pPr lvl="1"/>
            <a:r>
              <a:rPr lang="en-US" dirty="0" smtClean="0"/>
              <a:t>Streaming, compression/decompression, block transfers, caching</a:t>
            </a:r>
          </a:p>
        </p:txBody>
      </p:sp>
    </p:spTree>
    <p:extLst>
      <p:ext uri="{BB962C8B-B14F-4D97-AF65-F5344CB8AC3E}">
        <p14:creationId xmlns:p14="http://schemas.microsoft.com/office/powerpoint/2010/main" val="97318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2D texture arrays + compression [Valencia &amp; V</a:t>
            </a:r>
            <a:r>
              <a:rPr lang="es-ES" dirty="0" err="1" smtClean="0"/>
              <a:t>ázquez</a:t>
            </a:r>
            <a:r>
              <a:rPr lang="en-US" dirty="0" smtClean="0"/>
              <a:t>, 2013]</a:t>
            </a:r>
          </a:p>
          <a:p>
            <a:pPr lvl="1"/>
            <a:r>
              <a:rPr lang="en-US" dirty="0" smtClean="0"/>
              <a:t>Increase the supported sizes</a:t>
            </a:r>
          </a:p>
          <a:p>
            <a:pPr lvl="1"/>
            <a:r>
              <a:rPr lang="en-US" dirty="0" smtClean="0"/>
              <a:t>Increase framerates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100</a:t>
            </a:fld>
            <a:endParaRPr lang="it-IT" dirty="0"/>
          </a:p>
        </p:txBody>
      </p:sp>
      <p:graphicFrame>
        <p:nvGraphicFramePr>
          <p:cNvPr id="6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424867"/>
              </p:ext>
            </p:extLst>
          </p:nvPr>
        </p:nvGraphicFramePr>
        <p:xfrm>
          <a:off x="251520" y="3356726"/>
          <a:ext cx="8640959" cy="238752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9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Compression format</a:t>
                      </a:r>
                      <a:endParaRPr lang="en-US" sz="1900" b="1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Compression ratio</a:t>
                      </a:r>
                      <a:endParaRPr lang="en-US" sz="1900" b="1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RBA format</a:t>
                      </a:r>
                      <a:endParaRPr lang="en-US" sz="1900" b="1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RGBA format</a:t>
                      </a:r>
                      <a:endParaRPr lang="en-US" sz="1900" b="1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9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GPU support</a:t>
                      </a:r>
                      <a:endParaRPr lang="en-US" sz="1900" b="1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9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</a:t>
                      </a:r>
                      <a:r>
                        <a:rPr lang="en-US" sz="19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 performance</a:t>
                      </a:r>
                      <a:endParaRPr lang="en-US" sz="1900" b="1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9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</a:t>
                      </a:r>
                      <a:r>
                        <a:rPr lang="en-US" sz="19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quality</a:t>
                      </a:r>
                      <a:endParaRPr lang="en-US" sz="1900" b="1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9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ETC1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4:1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en-US" sz="200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en-US" sz="200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 GPUs</a:t>
                      </a:r>
                      <a:endParaRPr lang="en-US" sz="200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Good (RC)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Good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09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PVRTC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8:1  and 16:1</a:t>
                      </a:r>
                      <a:endParaRPr lang="en-US" sz="200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en-US" sz="200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PowerVR</a:t>
                      </a:r>
                      <a:endParaRPr lang="en-US" sz="200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Not so good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Bad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5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ATITC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4:1</a:t>
                      </a:r>
                      <a:endParaRPr lang="en-US" sz="200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en-US" sz="200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Adreno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Good (RC)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Good</a:t>
                      </a:r>
                      <a:endParaRPr lang="en-US" sz="2000" dirty="0">
                        <a:effectLst/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95456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2D texture arrays + compression</a:t>
            </a: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ATITC</a:t>
            </a:r>
            <a:r>
              <a:rPr lang="en-US" altLang="en-US" dirty="0">
                <a:ea typeface="ＭＳ Ｐゴシック" pitchFamily="34" charset="-128"/>
              </a:rPr>
              <a:t>: improves performance from 6% to 19%. With an average of 13.1% and a low variance of performance.</a:t>
            </a:r>
          </a:p>
          <a:p>
            <a:pPr lvl="1"/>
            <a:r>
              <a:rPr lang="en-US" altLang="en-US" dirty="0">
                <a:ea typeface="ＭＳ Ｐゴシック" pitchFamily="34" charset="-128"/>
              </a:rPr>
              <a:t>ETC1(-P): improves performance from 6.3% to 69.5%. With an average of 32.6%  and the highest variance of performance.</a:t>
            </a:r>
          </a:p>
          <a:p>
            <a:pPr lvl="1"/>
            <a:r>
              <a:rPr lang="en-US" altLang="en-US" dirty="0">
                <a:ea typeface="ＭＳ Ｐゴシック" pitchFamily="34" charset="-128"/>
              </a:rPr>
              <a:t>PVRTC-4BPP: improves performance from 4.7% and 36.% and PVRTC-2BPP: from 9,5% to 36,5%. The average performance of both methods is ~15% with high variance</a:t>
            </a:r>
            <a:r>
              <a:rPr lang="en-US" altLang="en-US" dirty="0" smtClean="0">
                <a:ea typeface="ＭＳ Ｐゴシック" pitchFamily="34" charset="-128"/>
              </a:rPr>
              <a:t>.</a:t>
            </a:r>
          </a:p>
          <a:p>
            <a:pPr lvl="1"/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101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3351723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2D texture arrays + compression</a:t>
            </a: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Ray-casting</a:t>
            </a:r>
            <a:r>
              <a:rPr lang="en-US" altLang="en-US" dirty="0">
                <a:ea typeface="ＭＳ Ｐゴシック" pitchFamily="34" charset="-128"/>
              </a:rPr>
              <a:t>: gain performance in average of 33%.</a:t>
            </a:r>
          </a:p>
          <a:p>
            <a:pPr lvl="1"/>
            <a:r>
              <a:rPr lang="en-US" altLang="en-US" dirty="0">
                <a:ea typeface="ＭＳ Ｐゴシック" pitchFamily="34" charset="-128"/>
              </a:rPr>
              <a:t>Slice-based: gain performance in average o f 8%.</a:t>
            </a:r>
          </a:p>
          <a:p>
            <a:pPr lvl="1"/>
            <a:r>
              <a:rPr lang="en-US" altLang="en-US" dirty="0">
                <a:ea typeface="ＭＳ Ｐゴシック" pitchFamily="34" charset="-128"/>
              </a:rPr>
              <a:t>Ray-casting frame rates are better in all cases compared to slice-based.</a:t>
            </a:r>
          </a:p>
          <a:p>
            <a:pPr lvl="2"/>
            <a:endParaRPr lang="en-US" altLang="en-US" dirty="0" smtClean="0">
              <a:ea typeface="ＭＳ Ｐゴシック" pitchFamily="34" charset="-128"/>
            </a:endParaRPr>
          </a:p>
          <a:p>
            <a:pPr lvl="1"/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102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3417003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2D texture arrays + compression</a:t>
            </a:r>
          </a:p>
          <a:p>
            <a:pPr lvl="1"/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103</a:t>
            </a:fld>
            <a:endParaRPr lang="it-IT" dirty="0"/>
          </a:p>
        </p:txBody>
      </p:sp>
      <p:pic>
        <p:nvPicPr>
          <p:cNvPr id="5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60" y="2953265"/>
            <a:ext cx="7800880" cy="31757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38303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2D texture arrays + compression</a:t>
            </a:r>
          </a:p>
          <a:p>
            <a:pPr lvl="1"/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104</a:t>
            </a:fld>
            <a:endParaRPr lang="it-IT" dirty="0"/>
          </a:p>
        </p:txBody>
      </p:sp>
      <p:pic>
        <p:nvPicPr>
          <p:cNvPr id="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30" y="3701468"/>
            <a:ext cx="7917939" cy="1834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351131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2D texture arrays + compression</a:t>
            </a: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105</a:t>
            </a:fld>
            <a:endParaRPr lang="it-IT" dirty="0"/>
          </a:p>
        </p:txBody>
      </p:sp>
      <p:graphicFrame>
        <p:nvGraphicFramePr>
          <p:cNvPr id="5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503240"/>
              </p:ext>
            </p:extLst>
          </p:nvPr>
        </p:nvGraphicFramePr>
        <p:xfrm>
          <a:off x="683568" y="5877272"/>
          <a:ext cx="7848871" cy="5040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9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2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6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a) Uncompressed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dataset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b) Dataset compressed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with ATI-I compression format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c) Dataset compressed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with  ETC1-P compression format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Picture 2" descr="C:\Users\Federico Valencia\Dropbox\Tesis de Master\pruebas de imagen\arreglado\skull\skullRAW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7" b="8062"/>
          <a:stretch/>
        </p:blipFill>
        <p:spPr bwMode="auto">
          <a:xfrm>
            <a:off x="827584" y="2413001"/>
            <a:ext cx="2268000" cy="306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Federico Valencia\Dropbox\Tesis de Master\pruebas de imagen\arreglado\skull\skullATI-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4" b="8305"/>
          <a:stretch/>
        </p:blipFill>
        <p:spPr bwMode="auto">
          <a:xfrm>
            <a:off x="3456128" y="2413001"/>
            <a:ext cx="2268000" cy="306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Federico Valencia\Dropbox\Tesis de Master\pruebas de imagen\arreglado\skull\skullETC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8" b="8772"/>
          <a:stretch/>
        </p:blipFill>
        <p:spPr bwMode="auto">
          <a:xfrm>
            <a:off x="6048416" y="2413000"/>
            <a:ext cx="2268000" cy="306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50395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2D texture arrays + compression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106</a:t>
            </a:fld>
            <a:endParaRPr lang="it-IT" dirty="0"/>
          </a:p>
        </p:txBody>
      </p:sp>
      <p:graphicFrame>
        <p:nvGraphicFramePr>
          <p:cNvPr id="5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751045"/>
              </p:ext>
            </p:extLst>
          </p:nvPr>
        </p:nvGraphicFramePr>
        <p:xfrm>
          <a:off x="683568" y="5822156"/>
          <a:ext cx="7848871" cy="5040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9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2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6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Uncompressed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Compressed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with PVRTC-4BPP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Compressed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with PVRTC-2BPP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Picture 2" descr="C:\Users\Federico Valencia\Dropbox\Tesis de Master\pruebas de imagen\arreglado\skull\skullRAW-LOW-RE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5"/>
          <a:stretch/>
        </p:blipFill>
        <p:spPr bwMode="auto">
          <a:xfrm>
            <a:off x="935848" y="2120900"/>
            <a:ext cx="2268000" cy="356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Federico Valencia\Dropbox\Tesis de Master\pruebas de imagen\arreglado\skull\skullPVRTC-4BB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1"/>
          <a:stretch/>
        </p:blipFill>
        <p:spPr bwMode="auto">
          <a:xfrm>
            <a:off x="3528136" y="2120900"/>
            <a:ext cx="2268000" cy="359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Federico Valencia\Dropbox\Tesis de Master\pruebas de imagen\arreglado\skull\skullPVRTC-2BB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1"/>
          <a:stretch/>
        </p:blipFill>
        <p:spPr bwMode="auto">
          <a:xfrm>
            <a:off x="6084168" y="2120900"/>
            <a:ext cx="2268000" cy="359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772456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3D </a:t>
            </a:r>
            <a:r>
              <a:rPr lang="en-US" dirty="0"/>
              <a:t>textures [Balsa &amp; V</a:t>
            </a:r>
            <a:r>
              <a:rPr lang="es-ES" dirty="0" err="1"/>
              <a:t>ázquez</a:t>
            </a:r>
            <a:r>
              <a:rPr lang="es-ES" dirty="0"/>
              <a:t>, 2012]</a:t>
            </a:r>
            <a:endParaRPr lang="en-US" dirty="0" smtClean="0"/>
          </a:p>
          <a:p>
            <a:pPr lvl="1"/>
            <a:r>
              <a:rPr lang="en-US" dirty="0" smtClean="0"/>
              <a:t>Allow either 3D slices or GPU-based ray casting</a:t>
            </a:r>
            <a:endParaRPr lang="es-ES" dirty="0" smtClean="0"/>
          </a:p>
          <a:p>
            <a:pPr lvl="1"/>
            <a:r>
              <a:rPr lang="en-US" dirty="0" smtClean="0"/>
              <a:t>Initially, only a bunch of GPUs sporting 3D textures (Qualcomm’s Adreno series &gt;= 200)</a:t>
            </a:r>
          </a:p>
          <a:p>
            <a:pPr lvl="1"/>
            <a:r>
              <a:rPr lang="en-US" dirty="0"/>
              <a:t>Performance limitations (data: 256</a:t>
            </a:r>
            <a:r>
              <a:rPr lang="en-US" baseline="30000" dirty="0"/>
              <a:t>3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screen </a:t>
            </a:r>
            <a:r>
              <a:rPr lang="en-US" dirty="0" err="1"/>
              <a:t>resol</a:t>
            </a:r>
            <a:r>
              <a:rPr lang="en-US" dirty="0"/>
              <a:t>. 480x800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1.63 for 3D slices </a:t>
            </a:r>
          </a:p>
          <a:p>
            <a:pPr lvl="2"/>
            <a:r>
              <a:rPr lang="en-US" dirty="0" smtClean="0"/>
              <a:t>0.77 fps for ray casting</a:t>
            </a:r>
          </a:p>
          <a:p>
            <a:pPr lvl="2"/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107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862886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108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9525"/>
            <a:ext cx="9144000" cy="509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25167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Rendering Volumetric Datasets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2D slices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7F1F4-5DD8-473C-BAEE-74D672781BB5}" type="slidenum">
              <a:rPr lang="it-IT" smtClean="0"/>
              <a:pPr/>
              <a:t>109</a:t>
            </a:fld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875" y="1965212"/>
            <a:ext cx="6826250" cy="448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119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ea typeface="ＭＳ Ｐゴシック" pitchFamily="34" charset="-128"/>
              </a:rPr>
              <a:t>Our Contributions: chunked multiresolution structures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757363"/>
            <a:ext cx="5799138" cy="4876800"/>
          </a:xfrm>
        </p:spPr>
        <p:txBody>
          <a:bodyPr/>
          <a:lstStyle/>
          <a:p>
            <a:r>
              <a:rPr lang="en-GB" altLang="en-US" dirty="0" smtClean="0">
                <a:ea typeface="ＭＳ Ｐゴシック" pitchFamily="34" charset="-128"/>
              </a:rPr>
              <a:t>Two approaches</a:t>
            </a:r>
          </a:p>
          <a:p>
            <a:pPr marL="0" indent="0">
              <a:buNone/>
            </a:pPr>
            <a:endParaRPr lang="en-GB" altLang="en-US" dirty="0" smtClean="0">
              <a:ea typeface="ＭＳ Ｐゴシック" pitchFamily="34" charset="-128"/>
            </a:endParaRPr>
          </a:p>
          <a:p>
            <a:pPr lvl="1"/>
            <a:r>
              <a:rPr lang="en-GB" altLang="en-US" b="1" dirty="0" smtClean="0">
                <a:ea typeface="ＭＳ Ｐゴシック" pitchFamily="34" charset="-128"/>
              </a:rPr>
              <a:t>Fixed coarse subdivision</a:t>
            </a:r>
          </a:p>
          <a:p>
            <a:pPr lvl="2"/>
            <a:r>
              <a:rPr lang="en-GB" altLang="en-US" dirty="0" smtClean="0">
                <a:ea typeface="ＭＳ Ｐゴシック" pitchFamily="34" charset="-128"/>
              </a:rPr>
              <a:t>Adaptive </a:t>
            </a:r>
            <a:r>
              <a:rPr lang="en-GB" altLang="en-US" dirty="0" err="1" smtClean="0">
                <a:ea typeface="ＭＳ Ｐゴシック" pitchFamily="34" charset="-128"/>
              </a:rPr>
              <a:t>QuadPatches</a:t>
            </a:r>
            <a:endParaRPr lang="en-GB" altLang="en-US" dirty="0" smtClean="0">
              <a:ea typeface="ＭＳ Ｐゴシック" pitchFamily="34" charset="-128"/>
            </a:endParaRPr>
          </a:p>
          <a:p>
            <a:pPr lvl="3"/>
            <a:r>
              <a:rPr lang="en-GB" altLang="en-US" dirty="0" err="1" smtClean="0">
                <a:ea typeface="ＭＳ Ｐゴシック" pitchFamily="34" charset="-128"/>
              </a:rPr>
              <a:t>Multiresolution</a:t>
            </a:r>
            <a:r>
              <a:rPr lang="en-GB" altLang="en-US" dirty="0" smtClean="0">
                <a:ea typeface="ＭＳ Ｐゴシック" pitchFamily="34" charset="-128"/>
              </a:rPr>
              <a:t> inside patch</a:t>
            </a:r>
            <a:endParaRPr lang="en-GB" altLang="en-US" dirty="0">
              <a:ea typeface="ＭＳ Ｐゴシック" pitchFamily="34" charset="-128"/>
            </a:endParaRPr>
          </a:p>
          <a:p>
            <a:pPr lvl="2"/>
            <a:endParaRPr lang="en-GB" altLang="en-US" dirty="0" smtClean="0">
              <a:ea typeface="ＭＳ Ｐゴシック" pitchFamily="34" charset="-128"/>
            </a:endParaRPr>
          </a:p>
          <a:p>
            <a:pPr lvl="2"/>
            <a:endParaRPr lang="en-GB" altLang="en-US" dirty="0" smtClean="0">
              <a:ea typeface="ＭＳ Ｐゴシック" pitchFamily="34" charset="-128"/>
            </a:endParaRPr>
          </a:p>
          <a:p>
            <a:pPr lvl="2"/>
            <a:endParaRPr lang="en-GB" altLang="en-US" dirty="0" smtClean="0">
              <a:ea typeface="ＭＳ Ｐゴシック" pitchFamily="34" charset="-128"/>
            </a:endParaRPr>
          </a:p>
          <a:p>
            <a:pPr lvl="1"/>
            <a:r>
              <a:rPr lang="en-GB" altLang="en-US" b="1" dirty="0" smtClean="0">
                <a:ea typeface="ＭＳ Ｐゴシック" pitchFamily="34" charset="-128"/>
              </a:rPr>
              <a:t>Adaptive coarse subdivision</a:t>
            </a:r>
          </a:p>
          <a:p>
            <a:pPr lvl="2"/>
            <a:r>
              <a:rPr lang="it-IT" altLang="en-US" dirty="0" smtClean="0">
                <a:ea typeface="ＭＳ Ｐゴシック" pitchFamily="34" charset="-128"/>
              </a:rPr>
              <a:t>Compact Adaptive TetraPuzzles</a:t>
            </a:r>
          </a:p>
          <a:p>
            <a:pPr lvl="3"/>
            <a:r>
              <a:rPr lang="it-IT" altLang="en-US" dirty="0" smtClean="0">
                <a:ea typeface="ＭＳ Ｐゴシック" pitchFamily="34" charset="-128"/>
              </a:rPr>
              <a:t>Global multiresolution 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00" y="1751274"/>
            <a:ext cx="4253400" cy="188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6" name="Picture 2" descr="http://www.crs4.it/vic/data/multimedia/img/snv1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689" y="3868614"/>
            <a:ext cx="2795221" cy="223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1584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Rendering Volumetric Datasets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2D slices vs 3D slices vs </a:t>
            </a:r>
            <a:r>
              <a:rPr lang="en-US" dirty="0" err="1" smtClean="0"/>
              <a:t>raycasting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7F1F4-5DD8-473C-BAEE-74D672781BB5}" type="slidenum">
              <a:rPr lang="it-IT" smtClean="0"/>
              <a:pPr/>
              <a:t>110</a:t>
            </a:fld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948" y="1972232"/>
            <a:ext cx="5770103" cy="448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10289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Rendering Volumetric Datasets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Transfer Function edition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7F1F4-5DD8-473C-BAEE-74D672781BB5}" type="slidenum">
              <a:rPr lang="it-IT" smtClean="0"/>
              <a:pPr/>
              <a:t>111</a:t>
            </a:fld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0" y="2317750"/>
            <a:ext cx="7556500" cy="41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9228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8964612" cy="990600"/>
          </a:xfrm>
        </p:spPr>
        <p:txBody>
          <a:bodyPr/>
          <a:lstStyle/>
          <a:p>
            <a:pPr eaLnBrk="1" hangingPunct="1"/>
            <a:r>
              <a:rPr lang="en-US" dirty="0"/>
              <a:t>Rendering Volumetric Datasets</a:t>
            </a:r>
            <a:endParaRPr lang="it-IT" altLang="en-US" dirty="0" smtClean="0">
              <a:ea typeface="ＭＳ Ｐゴシック" pitchFamily="34" charset="-128"/>
            </a:endParaRPr>
          </a:p>
        </p:txBody>
      </p:sp>
      <p:pic>
        <p:nvPicPr>
          <p:cNvPr id="9220" name="Picture 5" descr="D:\Programming\Repositories\Master\Android\Projects\VolumeViewer\documentation\Latex\images\mini_zoom_help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857375"/>
            <a:ext cx="2592388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 descr="D:\Programming\Repositories\Master\Android\Projects\VolumeViewer\documentation\Latex\images\vismale_edit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820863"/>
            <a:ext cx="2636838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Ovale 1"/>
          <p:cNvSpPr>
            <a:spLocks noChangeArrowheads="1"/>
          </p:cNvSpPr>
          <p:nvPr/>
        </p:nvSpPr>
        <p:spPr bwMode="auto">
          <a:xfrm>
            <a:off x="1917700" y="3575050"/>
            <a:ext cx="533400" cy="579438"/>
          </a:xfrm>
          <a:prstGeom prst="ellipse">
            <a:avLst/>
          </a:prstGeom>
          <a:noFill/>
          <a:ln w="762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9223" name="Ovale 6"/>
          <p:cNvSpPr>
            <a:spLocks noChangeArrowheads="1"/>
          </p:cNvSpPr>
          <p:nvPr/>
        </p:nvSpPr>
        <p:spPr bwMode="auto">
          <a:xfrm>
            <a:off x="5711825" y="5175250"/>
            <a:ext cx="533400" cy="579438"/>
          </a:xfrm>
          <a:prstGeom prst="ellipse">
            <a:avLst/>
          </a:prstGeom>
          <a:noFill/>
          <a:ln w="762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altLang="en-US"/>
          </a:p>
        </p:txBody>
      </p:sp>
      <p:cxnSp>
        <p:nvCxnSpPr>
          <p:cNvPr id="9224" name="Connettore 2 3"/>
          <p:cNvCxnSpPr>
            <a:cxnSpLocks noChangeShapeType="1"/>
            <a:stCxn id="9226" idx="2"/>
            <a:endCxn id="9223" idx="1"/>
          </p:cNvCxnSpPr>
          <p:nvPr/>
        </p:nvCxnSpPr>
        <p:spPr bwMode="auto">
          <a:xfrm>
            <a:off x="4343400" y="4654550"/>
            <a:ext cx="1446213" cy="606425"/>
          </a:xfrm>
          <a:prstGeom prst="straightConnector1">
            <a:avLst/>
          </a:prstGeom>
          <a:noFill/>
          <a:ln w="762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5" name="Connettore 2 11"/>
          <p:cNvCxnSpPr>
            <a:cxnSpLocks noChangeShapeType="1"/>
            <a:stCxn id="9226" idx="0"/>
            <a:endCxn id="9222" idx="7"/>
          </p:cNvCxnSpPr>
          <p:nvPr/>
        </p:nvCxnSpPr>
        <p:spPr bwMode="auto">
          <a:xfrm flipH="1" flipV="1">
            <a:off x="2371725" y="3660775"/>
            <a:ext cx="1971675" cy="625475"/>
          </a:xfrm>
          <a:prstGeom prst="straightConnector1">
            <a:avLst/>
          </a:prstGeom>
          <a:noFill/>
          <a:ln w="762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26" name="CasellaDiTesto 9"/>
          <p:cNvSpPr txBox="1">
            <a:spLocks noChangeArrowheads="1"/>
          </p:cNvSpPr>
          <p:nvPr/>
        </p:nvSpPr>
        <p:spPr bwMode="auto">
          <a:xfrm>
            <a:off x="3898900" y="4286250"/>
            <a:ext cx="889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1800" u="none">
                <a:latin typeface="Arial" pitchFamily="34" charset="0"/>
              </a:rPr>
              <a:t>Finger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590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  <a:endParaRPr lang="en-US" altLang="en-US" dirty="0" smtClean="0">
              <a:ea typeface="ＭＳ Ｐゴシック" pitchFamily="34" charset="-128"/>
            </a:endParaRPr>
          </a:p>
        </p:txBody>
      </p:sp>
      <p:pic>
        <p:nvPicPr>
          <p:cNvPr id="8" name="0_volume_rendering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5600" y="1581150"/>
            <a:ext cx="5730875" cy="4297363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113</a:t>
            </a:fld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6591300" y="3228975"/>
            <a:ext cx="2162175" cy="1352550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u="none" dirty="0" smtClean="0"/>
              <a:t>Low resolution when interacting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u="non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u="none" dirty="0" smtClean="0"/>
              <a:t>Refine when still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8275" y="5943600"/>
            <a:ext cx="3590925" cy="4381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sz="2000" u="none" dirty="0" smtClean="0"/>
              <a:t>Samsung Galaxy S (512MB)</a:t>
            </a:r>
          </a:p>
        </p:txBody>
      </p:sp>
    </p:spTree>
    <p:extLst>
      <p:ext uri="{BB962C8B-B14F-4D97-AF65-F5344CB8AC3E}">
        <p14:creationId xmlns:p14="http://schemas.microsoft.com/office/powerpoint/2010/main" val="224632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5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Metal on an iOS device [</a:t>
            </a:r>
            <a:r>
              <a:rPr lang="en-US" dirty="0" err="1" smtClean="0"/>
              <a:t>Schiewe</a:t>
            </a:r>
            <a:r>
              <a:rPr lang="en-US" dirty="0" smtClean="0"/>
              <a:t> et al., 2015]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114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2474342"/>
            <a:ext cx="6629400" cy="32551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90900" y="5930900"/>
            <a:ext cx="3175000" cy="450850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sz="2000" u="none" dirty="0"/>
              <a:t>Taken from [</a:t>
            </a:r>
            <a:r>
              <a:rPr lang="en-US" sz="2000" u="none" dirty="0" err="1"/>
              <a:t>Schiewe</a:t>
            </a:r>
            <a:r>
              <a:rPr lang="en-US" sz="2000" u="none" dirty="0"/>
              <a:t> et al., 2015]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6289633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 data. GPU ray casting on mobile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Metal on an iOS device [</a:t>
            </a:r>
            <a:r>
              <a:rPr lang="en-US" dirty="0" err="1" smtClean="0"/>
              <a:t>Schiewe</a:t>
            </a:r>
            <a:r>
              <a:rPr lang="en-US" dirty="0" smtClean="0"/>
              <a:t> et al., 2015]</a:t>
            </a:r>
          </a:p>
          <a:p>
            <a:pPr lvl="1"/>
            <a:r>
              <a:rPr lang="en-US" dirty="0" smtClean="0"/>
              <a:t>Standard GPU-based ray casting</a:t>
            </a:r>
          </a:p>
          <a:p>
            <a:pPr lvl="1"/>
            <a:r>
              <a:rPr lang="en-US" dirty="0" smtClean="0"/>
              <a:t>Provides low level control</a:t>
            </a:r>
          </a:p>
          <a:p>
            <a:pPr lvl="1"/>
            <a:r>
              <a:rPr lang="en-US" dirty="0" smtClean="0"/>
              <a:t>Improved framerate (2x, to a maximum of 5-7 fps) over slice-based rendering</a:t>
            </a:r>
          </a:p>
          <a:p>
            <a:pPr lvl="1"/>
            <a:r>
              <a:rPr lang="en-US" dirty="0" smtClean="0"/>
              <a:t>Models noticeably smaller than available memory (max. size was 256</a:t>
            </a:r>
            <a:r>
              <a:rPr lang="en-US" baseline="30000" dirty="0" smtClean="0"/>
              <a:t>2</a:t>
            </a:r>
            <a:r>
              <a:rPr lang="en-US" dirty="0" smtClean="0"/>
              <a:t>x942)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115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4274822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Rendering Volumetric Datasets</a:t>
            </a:r>
            <a:endParaRPr lang="en-US" altLang="en-US" dirty="0" smtClean="0"/>
          </a:p>
        </p:txBody>
      </p:sp>
      <p:sp>
        <p:nvSpPr>
          <p:cNvPr id="1331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Conclusion</a:t>
            </a:r>
          </a:p>
          <a:p>
            <a:pPr lvl="1"/>
            <a:r>
              <a:rPr lang="en-US" altLang="en-US" dirty="0" smtClean="0"/>
              <a:t>Volume rendering on mobile devices possible but limited</a:t>
            </a:r>
          </a:p>
          <a:p>
            <a:pPr lvl="2"/>
            <a:r>
              <a:rPr lang="en-US" altLang="en-US" dirty="0" smtClean="0"/>
              <a:t>Can use </a:t>
            </a:r>
            <a:r>
              <a:rPr lang="en-US" altLang="en-US" dirty="0" err="1" smtClean="0"/>
              <a:t>daptive</a:t>
            </a:r>
            <a:r>
              <a:rPr lang="en-US" altLang="en-US" dirty="0" smtClean="0"/>
              <a:t> rendering (half resolution when interacting)</a:t>
            </a:r>
          </a:p>
          <a:p>
            <a:pPr lvl="1"/>
            <a:r>
              <a:rPr lang="en-US" altLang="en-US" dirty="0" smtClean="0"/>
              <a:t>3D textures in core GLES 3.0 </a:t>
            </a:r>
          </a:p>
          <a:p>
            <a:pPr lvl="2"/>
            <a:r>
              <a:rPr lang="en-US" altLang="en-US" dirty="0" smtClean="0">
                <a:sym typeface="Wingdings" pitchFamily="2" charset="2"/>
              </a:rPr>
              <a:t>Still limited performance (~7fps…)</a:t>
            </a:r>
          </a:p>
          <a:p>
            <a:pPr lvl="1"/>
            <a:r>
              <a:rPr lang="en-US" altLang="en-US" dirty="0" smtClean="0">
                <a:sym typeface="Wingdings" pitchFamily="2" charset="2"/>
              </a:rPr>
              <a:t>Interaction still difficult</a:t>
            </a:r>
          </a:p>
          <a:p>
            <a:pPr lvl="1"/>
            <a:r>
              <a:rPr lang="en-US" altLang="en-US" dirty="0" smtClean="0">
                <a:sym typeface="Wingdings" pitchFamily="2" charset="2"/>
              </a:rPr>
              <a:t>Client-server architecture still alive</a:t>
            </a:r>
          </a:p>
          <a:p>
            <a:pPr lvl="2"/>
            <a:r>
              <a:rPr lang="en-US" altLang="en-US" dirty="0" smtClean="0">
                <a:sym typeface="Wingdings" pitchFamily="2" charset="2"/>
              </a:rPr>
              <a:t>Can overcome data privacy/safety &amp; storage issues</a:t>
            </a:r>
          </a:p>
          <a:p>
            <a:pPr lvl="2"/>
            <a:r>
              <a:rPr lang="en-US" altLang="en-US" dirty="0" smtClean="0">
                <a:sym typeface="Wingdings" pitchFamily="2" charset="2"/>
              </a:rPr>
              <a:t>Better 4G-5G connections</a:t>
            </a:r>
          </a:p>
          <a:p>
            <a:pPr lvl="2"/>
            <a:r>
              <a:rPr lang="mr-IN" altLang="en-US" dirty="0" smtClean="0">
                <a:sym typeface="Wingdings" pitchFamily="2" charset="2"/>
              </a:rPr>
              <a:t>…</a:t>
            </a:r>
            <a:endParaRPr lang="en-US" altLang="en-US" dirty="0" smtClean="0">
              <a:sym typeface="Wingdings" pitchFamily="2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E8E95-1656-4D00-8A11-D06EF761930D}" type="slidenum">
              <a:rPr lang="it-IT" smtClean="0"/>
              <a:pPr/>
              <a:t>116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809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Interaction</a:t>
            </a:r>
            <a:endParaRPr lang="it-IT" dirty="0"/>
          </a:p>
        </p:txBody>
      </p:sp>
      <p:sp>
        <p:nvSpPr>
          <p:cNvPr id="7171" name="Segnaposto contenuto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Scalable Mobile Visualization</a:t>
            </a:r>
            <a:endParaRPr lang="it-IT" altLang="en-US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117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152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44463" y="1763713"/>
            <a:ext cx="8886825" cy="979487"/>
          </a:xfrm>
        </p:spPr>
        <p:txBody>
          <a:bodyPr/>
          <a:lstStyle/>
          <a:p>
            <a:pPr algn="ctr">
              <a:defRPr/>
            </a:pPr>
            <a:r>
              <a:rPr lang="en-US" sz="2000" dirty="0" err="1" smtClean="0">
                <a:ea typeface="+mj-ea"/>
              </a:rPr>
              <a:t>HuMoRS</a:t>
            </a:r>
            <a:r>
              <a:rPr lang="en-US" sz="2000" dirty="0" smtClean="0">
                <a:ea typeface="+mj-ea"/>
              </a:rPr>
              <a:t>: Huge models Mobile Rendering System</a:t>
            </a:r>
            <a:br>
              <a:rPr lang="en-US" sz="2000" dirty="0" smtClean="0">
                <a:ea typeface="+mj-ea"/>
              </a:rPr>
            </a:br>
            <a:r>
              <a:rPr lang="en-US" sz="2000" dirty="0" smtClean="0">
                <a:ea typeface="+mj-ea"/>
              </a:rPr>
              <a:t> </a:t>
            </a:r>
            <a:r>
              <a:rPr lang="en-US" sz="2000" dirty="0">
                <a:ea typeface="ＭＳ Ｐゴシック" pitchFamily="34" charset="-128"/>
              </a:rPr>
              <a:t>[Balsa et al. 2014]</a:t>
            </a:r>
            <a:r>
              <a:rPr lang="en-US" sz="1800" dirty="0">
                <a:ea typeface="ＭＳ Ｐゴシック" pitchFamily="34" charset="-128"/>
              </a:rPr>
              <a:t/>
            </a:r>
            <a:br>
              <a:rPr lang="en-US" sz="1800" dirty="0">
                <a:ea typeface="ＭＳ Ｐゴシック" pitchFamily="34" charset="-128"/>
              </a:rPr>
            </a:br>
            <a:endParaRPr lang="it-IT" sz="2000" dirty="0" smtClean="0">
              <a:ea typeface="+mj-ea"/>
            </a:endParaRPr>
          </a:p>
        </p:txBody>
      </p:sp>
      <p:pic>
        <p:nvPicPr>
          <p:cNvPr id="409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8" y="3443288"/>
            <a:ext cx="3071812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25" y="3363913"/>
            <a:ext cx="1046163" cy="17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25" y="3367088"/>
            <a:ext cx="1039813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521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ttangolo 5"/>
          <p:cNvSpPr>
            <a:spLocks noChangeArrowheads="1"/>
          </p:cNvSpPr>
          <p:nvPr/>
        </p:nvSpPr>
        <p:spPr bwMode="auto">
          <a:xfrm>
            <a:off x="6819900" y="4292600"/>
            <a:ext cx="1905000" cy="20621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it-IT" altLang="it-IT"/>
          </a:p>
        </p:txBody>
      </p:sp>
      <p:sp>
        <p:nvSpPr>
          <p:cNvPr id="41987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n-US" smtClean="0">
                <a:ea typeface="ＭＳ Ｐゴシック" pitchFamily="34" charset="-128"/>
              </a:rPr>
              <a:t>Context</a:t>
            </a:r>
            <a:endParaRPr lang="it-IT" altLang="en-US" smtClean="0">
              <a:ea typeface="ＭＳ Ｐゴシック" pitchFamily="34" charset="-128"/>
            </a:endParaRPr>
          </a:p>
        </p:txBody>
      </p:sp>
      <p:sp>
        <p:nvSpPr>
          <p:cNvPr id="8195" name="Segnaposto contenuto 5"/>
          <p:cNvSpPr>
            <a:spLocks noGrp="1"/>
          </p:cNvSpPr>
          <p:nvPr>
            <p:ph sz="half" idx="1"/>
          </p:nvPr>
        </p:nvSpPr>
        <p:spPr>
          <a:xfrm>
            <a:off x="3109913" y="1376363"/>
            <a:ext cx="2498725" cy="4897437"/>
          </a:xfrm>
        </p:spPr>
        <p:txBody>
          <a:bodyPr/>
          <a:lstStyle/>
          <a:p>
            <a:pPr>
              <a:defRPr/>
            </a:pPr>
            <a:r>
              <a:rPr lang="es-ES" altLang="en-US" sz="1800" dirty="0" smtClean="0">
                <a:solidFill>
                  <a:srgbClr val="FFC000"/>
                </a:solidFill>
                <a:ea typeface="+mn-ea"/>
              </a:rPr>
              <a:t>Pre-visit</a:t>
            </a:r>
          </a:p>
          <a:p>
            <a:pPr>
              <a:defRPr/>
            </a:pPr>
            <a:r>
              <a:rPr lang="es-ES" altLang="en-US" sz="1800" dirty="0" smtClean="0">
                <a:ea typeface="+mn-ea"/>
              </a:rPr>
              <a:t>Visit</a:t>
            </a:r>
          </a:p>
          <a:p>
            <a:pPr>
              <a:defRPr/>
            </a:pPr>
            <a:r>
              <a:rPr lang="es-ES" altLang="en-US" sz="1800" dirty="0" smtClean="0">
                <a:solidFill>
                  <a:srgbClr val="FFC000"/>
                </a:solidFill>
                <a:ea typeface="+mn-ea"/>
              </a:rPr>
              <a:t>Post-visit</a:t>
            </a:r>
          </a:p>
          <a:p>
            <a:pPr marL="0" indent="0">
              <a:buFont typeface="Times" pitchFamily="18" charset="0"/>
              <a:buNone/>
              <a:defRPr/>
            </a:pPr>
            <a:endParaRPr lang="es-ES" altLang="en-US" sz="1800" dirty="0" smtClean="0">
              <a:ea typeface="+mn-ea"/>
            </a:endParaRPr>
          </a:p>
        </p:txBody>
      </p:sp>
      <p:sp>
        <p:nvSpPr>
          <p:cNvPr id="19" name="Segnaposto contenuto 5"/>
          <p:cNvSpPr txBox="1">
            <a:spLocks/>
          </p:cNvSpPr>
          <p:nvPr/>
        </p:nvSpPr>
        <p:spPr bwMode="auto">
          <a:xfrm>
            <a:off x="5659438" y="1382713"/>
            <a:ext cx="3465512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1800">
                <a:solidFill>
                  <a:schemeClr val="accent2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600">
                <a:solidFill>
                  <a:schemeClr val="accent2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600">
                <a:solidFill>
                  <a:schemeClr val="accent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800">
                <a:solidFill>
                  <a:schemeClr val="accent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800">
                <a:solidFill>
                  <a:schemeClr val="accent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800">
                <a:solidFill>
                  <a:schemeClr val="accent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800">
                <a:solidFill>
                  <a:schemeClr val="accent2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GB" sz="1800" u="none" kern="0" dirty="0" smtClean="0">
                <a:solidFill>
                  <a:srgbClr val="FFC000"/>
                </a:solidFill>
              </a:rPr>
              <a:t>Documentation</a:t>
            </a:r>
          </a:p>
          <a:p>
            <a:pPr>
              <a:defRPr/>
            </a:pPr>
            <a:r>
              <a:rPr lang="en-GB" sz="1800" u="none" kern="0" dirty="0" smtClean="0"/>
              <a:t>Immersion</a:t>
            </a:r>
          </a:p>
          <a:p>
            <a:pPr>
              <a:defRPr/>
            </a:pPr>
            <a:r>
              <a:rPr lang="en-GB" sz="1800" u="none" kern="0" dirty="0" smtClean="0">
                <a:solidFill>
                  <a:srgbClr val="FFC000"/>
                </a:solidFill>
              </a:rPr>
              <a:t>Emotional possession</a:t>
            </a:r>
          </a:p>
          <a:p>
            <a:pPr marL="0" indent="0">
              <a:buFont typeface="Times" pitchFamily="18" charset="0"/>
              <a:buNone/>
              <a:defRPr/>
            </a:pPr>
            <a:endParaRPr lang="en-GB" sz="1800" u="none" kern="0" dirty="0"/>
          </a:p>
        </p:txBody>
      </p:sp>
      <p:sp>
        <p:nvSpPr>
          <p:cNvPr id="20" name="Segnaposto contenuto 5"/>
          <p:cNvSpPr txBox="1">
            <a:spLocks/>
          </p:cNvSpPr>
          <p:nvPr/>
        </p:nvSpPr>
        <p:spPr bwMode="auto">
          <a:xfrm>
            <a:off x="0" y="1406525"/>
            <a:ext cx="3044825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>
                <a:solidFill>
                  <a:schemeClr val="accent2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1800">
                <a:solidFill>
                  <a:schemeClr val="accent2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1600">
                <a:solidFill>
                  <a:schemeClr val="accent2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600">
                <a:solidFill>
                  <a:schemeClr val="accent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800">
                <a:solidFill>
                  <a:schemeClr val="accent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800">
                <a:solidFill>
                  <a:schemeClr val="accent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800">
                <a:solidFill>
                  <a:schemeClr val="accent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1800">
                <a:solidFill>
                  <a:schemeClr val="accent2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s-ES" altLang="en-US" sz="1100" u="none" kern="0" dirty="0" smtClean="0"/>
          </a:p>
          <a:p>
            <a:pPr>
              <a:defRPr/>
            </a:pPr>
            <a:r>
              <a:rPr lang="es-ES" altLang="en-US" sz="1800" u="none" kern="0" dirty="0" smtClean="0"/>
              <a:t>Cultural Heritage</a:t>
            </a:r>
          </a:p>
          <a:p>
            <a:pPr>
              <a:defRPr/>
            </a:pPr>
            <a:r>
              <a:rPr lang="es-ES" altLang="en-US" sz="1800" u="none" kern="0" dirty="0" smtClean="0"/>
              <a:t>Cultural Tourism</a:t>
            </a:r>
          </a:p>
        </p:txBody>
      </p:sp>
      <p:sp>
        <p:nvSpPr>
          <p:cNvPr id="9" name="Freccia a destra 8"/>
          <p:cNvSpPr/>
          <p:nvPr/>
        </p:nvSpPr>
        <p:spPr bwMode="auto">
          <a:xfrm>
            <a:off x="2384425" y="3913188"/>
            <a:ext cx="1041400" cy="803275"/>
          </a:xfrm>
          <a:prstGeom prst="rightArrow">
            <a:avLst/>
          </a:prstGeom>
          <a:solidFill>
            <a:srgbClr val="FF6600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GB">
              <a:latin typeface="Arial" charset="0"/>
              <a:ea typeface="ＭＳ Ｐゴシック" pitchFamily="32" charset="-128"/>
              <a:cs typeface="+mn-cs"/>
            </a:endParaRPr>
          </a:p>
        </p:txBody>
      </p:sp>
      <p:sp>
        <p:nvSpPr>
          <p:cNvPr id="23" name="Freccia a destra 22"/>
          <p:cNvSpPr/>
          <p:nvPr/>
        </p:nvSpPr>
        <p:spPr bwMode="auto">
          <a:xfrm>
            <a:off x="5511800" y="4006850"/>
            <a:ext cx="1041400" cy="803275"/>
          </a:xfrm>
          <a:prstGeom prst="rightArrow">
            <a:avLst/>
          </a:prstGeom>
          <a:solidFill>
            <a:srgbClr val="FF6600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GB">
              <a:latin typeface="Arial" charset="0"/>
              <a:ea typeface="ＭＳ Ｐゴシック" pitchFamily="32" charset="-128"/>
              <a:cs typeface="+mn-cs"/>
            </a:endParaRPr>
          </a:p>
        </p:txBody>
      </p:sp>
      <p:pic>
        <p:nvPicPr>
          <p:cNvPr id="41993" name="Picture 2" descr="david-no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138" y="2620963"/>
            <a:ext cx="174942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4" name="Picture 13" descr="http://bibliocriptana.files.wordpress.com/2008/02/david-miguel-angel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770188"/>
            <a:ext cx="2130425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5" name="Picture 22" descr="J:\2014-web3d-slides\2014-jocch-isocam\img\fiera-monteprama-stat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963" y="2620963"/>
            <a:ext cx="193833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6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8" y="4364038"/>
            <a:ext cx="1717675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997" name="Gruppo 4"/>
          <p:cNvGrpSpPr>
            <a:grpSpLocks/>
          </p:cNvGrpSpPr>
          <p:nvPr/>
        </p:nvGrpSpPr>
        <p:grpSpPr bwMode="auto">
          <a:xfrm>
            <a:off x="3559175" y="5724525"/>
            <a:ext cx="1319213" cy="650875"/>
            <a:chOff x="3425825" y="5513208"/>
            <a:chExt cx="1508121" cy="787847"/>
          </a:xfrm>
        </p:grpSpPr>
        <p:sp>
          <p:nvSpPr>
            <p:cNvPr id="41999" name="Cilindro 1"/>
            <p:cNvSpPr>
              <a:spLocks noChangeArrowheads="1"/>
            </p:cNvSpPr>
            <p:nvPr/>
          </p:nvSpPr>
          <p:spPr bwMode="auto">
            <a:xfrm>
              <a:off x="4261731" y="5649935"/>
              <a:ext cx="672215" cy="555585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it-IT" altLang="it-IT" b="1"/>
            </a:p>
          </p:txBody>
        </p:sp>
        <p:sp>
          <p:nvSpPr>
            <p:cNvPr id="42000" name="Cilindro 13"/>
            <p:cNvSpPr>
              <a:spLocks noChangeArrowheads="1"/>
            </p:cNvSpPr>
            <p:nvPr/>
          </p:nvSpPr>
          <p:spPr bwMode="auto">
            <a:xfrm>
              <a:off x="3925623" y="5513208"/>
              <a:ext cx="672215" cy="555585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it-IT" altLang="it-IT" b="1"/>
            </a:p>
          </p:txBody>
        </p:sp>
        <p:sp>
          <p:nvSpPr>
            <p:cNvPr id="42001" name="Cilindro 14"/>
            <p:cNvSpPr>
              <a:spLocks noChangeArrowheads="1"/>
            </p:cNvSpPr>
            <p:nvPr/>
          </p:nvSpPr>
          <p:spPr bwMode="auto">
            <a:xfrm>
              <a:off x="3425825" y="5745470"/>
              <a:ext cx="672215" cy="555585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it-IT" altLang="it-IT" b="1"/>
            </a:p>
          </p:txBody>
        </p:sp>
      </p:grpSp>
      <p:sp>
        <p:nvSpPr>
          <p:cNvPr id="41998" name="CasellaDiTesto 2"/>
          <p:cNvSpPr txBox="1">
            <a:spLocks noChangeArrowheads="1"/>
          </p:cNvSpPr>
          <p:nvPr/>
        </p:nvSpPr>
        <p:spPr bwMode="auto">
          <a:xfrm>
            <a:off x="2994025" y="5057775"/>
            <a:ext cx="2576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it-IT" sz="1800" b="0" u="none">
                <a:latin typeface="Arial" pitchFamily="34" charset="0"/>
              </a:rPr>
              <a:t>3D representation</a:t>
            </a:r>
          </a:p>
          <a:p>
            <a:pPr algn="ctr"/>
            <a:r>
              <a:rPr lang="en-US" altLang="it-IT" sz="1800" b="0" u="none">
                <a:latin typeface="Arial" pitchFamily="34" charset="0"/>
              </a:rPr>
              <a:t>+ additional information</a:t>
            </a:r>
            <a:endParaRPr lang="it-IT" altLang="it-IT" sz="1800" b="0" u="none"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040C2-9F27-408D-AA28-2CFE88E39C5B}" type="slidenum">
              <a:rPr lang="it-IT" smtClean="0"/>
              <a:pPr>
                <a:defRPr/>
              </a:pPr>
              <a:t>119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469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3352141"/>
            <a:ext cx="27971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a typeface="ＭＳ Ｐゴシック" pitchFamily="34" charset="-128"/>
              </a:rPr>
              <a:t>Adaptive Quad Patches</a:t>
            </a:r>
            <a:br>
              <a:rPr lang="en-US" altLang="en-US" dirty="0" smtClean="0">
                <a:ea typeface="ＭＳ Ｐゴシック" pitchFamily="34" charset="-128"/>
              </a:rPr>
            </a:br>
            <a:r>
              <a:rPr lang="en-US" altLang="en-US" sz="2400" dirty="0" smtClean="0">
                <a:ea typeface="ＭＳ Ｐゴシック" pitchFamily="34" charset="-128"/>
              </a:rPr>
              <a:t>Simplified Streaming and Rendering for the Web</a:t>
            </a:r>
            <a:endParaRPr lang="it-IT" altLang="en-US" sz="2400" dirty="0" smtClean="0">
              <a:ea typeface="ＭＳ Ｐゴシック" pitchFamily="34" charset="-128"/>
            </a:endParaRPr>
          </a:p>
        </p:txBody>
      </p:sp>
      <p:sp>
        <p:nvSpPr>
          <p:cNvPr id="22531" name="Segnaposto testo 4"/>
          <p:cNvSpPr>
            <a:spLocks noGrp="1"/>
          </p:cNvSpPr>
          <p:nvPr>
            <p:ph sz="half" idx="1"/>
          </p:nvPr>
        </p:nvSpPr>
        <p:spPr>
          <a:xfrm>
            <a:off x="179386" y="1484313"/>
            <a:ext cx="8669339" cy="4897437"/>
          </a:xfrm>
        </p:spPr>
        <p:txBody>
          <a:bodyPr/>
          <a:lstStyle/>
          <a:p>
            <a:r>
              <a:rPr lang="en-US" altLang="en-US" sz="1800" dirty="0" smtClean="0">
                <a:ea typeface="ＭＳ Ｐゴシック" pitchFamily="34" charset="-128"/>
              </a:rPr>
              <a:t>Represent models as fixed number of </a:t>
            </a:r>
            <a:r>
              <a:rPr lang="en-US" altLang="en-US" sz="1800" dirty="0" err="1" smtClean="0">
                <a:ea typeface="ＭＳ Ｐゴシック" pitchFamily="34" charset="-128"/>
              </a:rPr>
              <a:t>multiresolution</a:t>
            </a:r>
            <a:r>
              <a:rPr lang="en-US" altLang="en-US" sz="1800" dirty="0" smtClean="0">
                <a:ea typeface="ＭＳ Ｐゴシック" pitchFamily="34" charset="-128"/>
              </a:rPr>
              <a:t> quad patches</a:t>
            </a:r>
          </a:p>
          <a:p>
            <a:pPr lvl="1"/>
            <a:r>
              <a:rPr lang="en-US" altLang="en-US" sz="1600" dirty="0" smtClean="0">
                <a:ea typeface="ＭＳ Ｐゴシック" pitchFamily="34" charset="-128"/>
              </a:rPr>
              <a:t>Image representation allows </a:t>
            </a:r>
            <a:r>
              <a:rPr lang="en-US" altLang="en-US" sz="1600" b="1" dirty="0" smtClean="0">
                <a:ea typeface="ＭＳ Ｐゴシック" pitchFamily="34" charset="-128"/>
              </a:rPr>
              <a:t>component reuse</a:t>
            </a:r>
            <a:r>
              <a:rPr lang="en-US" altLang="en-US" sz="1600" dirty="0" smtClean="0">
                <a:ea typeface="ＭＳ Ｐゴシック" pitchFamily="34" charset="-128"/>
              </a:rPr>
              <a:t>!</a:t>
            </a:r>
          </a:p>
          <a:p>
            <a:pPr lvl="1"/>
            <a:r>
              <a:rPr lang="en-US" altLang="en-US" sz="1600" dirty="0" smtClean="0">
                <a:ea typeface="ＭＳ Ｐゴシック" pitchFamily="34" charset="-128"/>
              </a:rPr>
              <a:t>Natural </a:t>
            </a:r>
            <a:r>
              <a:rPr lang="en-US" altLang="en-US" sz="1600" b="1" dirty="0" err="1" smtClean="0">
                <a:ea typeface="ＭＳ Ｐゴシック" pitchFamily="34" charset="-128"/>
              </a:rPr>
              <a:t>multiresolution</a:t>
            </a:r>
            <a:r>
              <a:rPr lang="en-US" altLang="en-US" sz="1600" dirty="0" smtClean="0">
                <a:ea typeface="ＭＳ Ｐゴシック" pitchFamily="34" charset="-128"/>
              </a:rPr>
              <a:t> model </a:t>
            </a:r>
            <a:r>
              <a:rPr lang="en-US" altLang="en-US" sz="1600" b="1" dirty="0" smtClean="0">
                <a:ea typeface="ＭＳ Ｐゴシック" pitchFamily="34" charset="-128"/>
              </a:rPr>
              <a:t>inside each patch</a:t>
            </a:r>
          </a:p>
          <a:p>
            <a:pPr lvl="1"/>
            <a:r>
              <a:rPr lang="en-US" altLang="en-US" sz="1600" b="1" dirty="0" smtClean="0">
                <a:ea typeface="ＭＳ Ｐゴシック" pitchFamily="34" charset="-128"/>
              </a:rPr>
              <a:t>Adaptive rendering </a:t>
            </a:r>
            <a:r>
              <a:rPr lang="en-US" altLang="en-US" sz="1600" dirty="0" smtClean="0">
                <a:ea typeface="ＭＳ Ｐゴシック" pitchFamily="34" charset="-128"/>
              </a:rPr>
              <a:t>handled totally </a:t>
            </a:r>
            <a:r>
              <a:rPr lang="en-US" altLang="en-US" sz="1600" b="1" dirty="0" smtClean="0">
                <a:ea typeface="ＭＳ Ｐゴシック" pitchFamily="34" charset="-128"/>
              </a:rPr>
              <a:t>within</a:t>
            </a:r>
            <a:r>
              <a:rPr lang="en-US" altLang="en-US" sz="1600" dirty="0" smtClean="0">
                <a:ea typeface="ＭＳ Ｐゴシック" pitchFamily="34" charset="-128"/>
              </a:rPr>
              <a:t> </a:t>
            </a:r>
            <a:r>
              <a:rPr lang="en-US" altLang="en-US" sz="1600" b="1" dirty="0" err="1" smtClean="0">
                <a:ea typeface="ＭＳ Ｐゴシック" pitchFamily="34" charset="-128"/>
              </a:rPr>
              <a:t>shaders</a:t>
            </a:r>
            <a:r>
              <a:rPr lang="en-US" altLang="en-US" sz="1600" dirty="0" smtClean="0">
                <a:ea typeface="ＭＳ Ｐゴシック" pitchFamily="34" charset="-128"/>
              </a:rPr>
              <a:t>!</a:t>
            </a:r>
          </a:p>
          <a:p>
            <a:pPr lvl="1"/>
            <a:endParaRPr lang="en-US" altLang="en-US" sz="16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Works with topologically simple models</a:t>
            </a:r>
          </a:p>
          <a:p>
            <a:endParaRPr lang="en-US" altLang="en-US" sz="2000" dirty="0" smtClean="0">
              <a:ea typeface="ＭＳ Ｐゴシック" pitchFamily="34" charset="-128"/>
            </a:endParaRPr>
          </a:p>
          <a:p>
            <a:pPr lvl="1"/>
            <a:endParaRPr lang="en-US" altLang="en-US" sz="1800" dirty="0" smtClean="0">
              <a:ea typeface="ＭＳ Ｐゴシック" pitchFamily="34" charset="-128"/>
            </a:endParaRPr>
          </a:p>
          <a:p>
            <a:endParaRPr lang="en-US" altLang="en-US" sz="2000" dirty="0" smtClean="0">
              <a:ea typeface="ＭＳ Ｐゴシック" pitchFamily="34" charset="-128"/>
            </a:endParaRPr>
          </a:p>
          <a:p>
            <a:pPr lvl="1"/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800" dirty="0" smtClean="0">
              <a:ea typeface="ＭＳ Ｐゴシック" pitchFamily="34" charset="-128"/>
            </a:endParaRPr>
          </a:p>
          <a:p>
            <a:endParaRPr lang="it-IT" altLang="en-US" sz="2000" dirty="0" smtClean="0">
              <a:ea typeface="ＭＳ Ｐゴシック" pitchFamily="34" charset="-128"/>
            </a:endParaRPr>
          </a:p>
        </p:txBody>
      </p:sp>
      <p:sp>
        <p:nvSpPr>
          <p:cNvPr id="22534" name="5 CuadroTexto"/>
          <p:cNvSpPr txBox="1">
            <a:spLocks noChangeArrowheads="1"/>
          </p:cNvSpPr>
          <p:nvPr/>
        </p:nvSpPr>
        <p:spPr bwMode="auto">
          <a:xfrm>
            <a:off x="7477125" y="5581620"/>
            <a:ext cx="15540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r>
              <a:rPr lang="es-ES" altLang="en-US" sz="2000" u="none" dirty="0" err="1">
                <a:solidFill>
                  <a:srgbClr val="FF0000"/>
                </a:solidFill>
                <a:latin typeface="Arial" pitchFamily="34" charset="0"/>
              </a:rPr>
              <a:t>Javascript</a:t>
            </a:r>
            <a:r>
              <a:rPr lang="es-ES" altLang="en-US" sz="2000" u="none" dirty="0">
                <a:solidFill>
                  <a:srgbClr val="FF0000"/>
                </a:solidFill>
                <a:latin typeface="Arial" pitchFamily="34" charset="0"/>
              </a:rPr>
              <a:t>!</a:t>
            </a:r>
            <a:endParaRPr lang="es-ES" altLang="en-US" sz="1400" u="none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040C2-9F27-408D-AA28-2CFE88E39C5B}" type="slidenum">
              <a:rPr lang="it-IT" smtClean="0"/>
              <a:pPr>
                <a:defRPr/>
              </a:pPr>
              <a:t>12</a:t>
            </a:fld>
            <a:endParaRPr lang="it-IT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3848757"/>
            <a:ext cx="5010454" cy="2218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Right Brace 3"/>
          <p:cNvSpPr/>
          <p:nvPr/>
        </p:nvSpPr>
        <p:spPr bwMode="auto">
          <a:xfrm>
            <a:off x="6591300" y="2095499"/>
            <a:ext cx="261143" cy="914401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Bent Arrow 5"/>
          <p:cNvSpPr/>
          <p:nvPr/>
        </p:nvSpPr>
        <p:spPr bwMode="auto">
          <a:xfrm rot="5400000">
            <a:off x="7096124" y="2428876"/>
            <a:ext cx="762000" cy="819151"/>
          </a:xfrm>
          <a:prstGeom prst="bentArrow">
            <a:avLst>
              <a:gd name="adj1" fmla="val 23750"/>
              <a:gd name="adj2" fmla="val 25625"/>
              <a:gd name="adj3" fmla="val 17500"/>
              <a:gd name="adj4" fmla="val 525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88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altLang="en-US" smtClean="0">
                <a:ea typeface="ＭＳ Ｐゴシック" pitchFamily="34" charset="-128"/>
              </a:rPr>
              <a:t>HuMoRS</a:t>
            </a:r>
            <a:endParaRPr lang="en-GB" altLang="en-US" smtClean="0">
              <a:ea typeface="ＭＳ Ｐゴシック" pitchFamily="34" charset="-128"/>
            </a:endParaRPr>
          </a:p>
        </p:txBody>
      </p:sp>
      <p:pic>
        <p:nvPicPr>
          <p:cNvPr id="2" name="4_humors-acevit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438" y="1360488"/>
            <a:ext cx="6294437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061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Related work</a:t>
            </a:r>
            <a:endParaRPr lang="it-IT" altLang="en-US" smtClean="0">
              <a:ea typeface="ＭＳ Ｐゴシック" pitchFamily="34" charset="-12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>
                <a:ea typeface="+mn-ea"/>
              </a:rPr>
              <a:t>Massive model rendering - mobile</a:t>
            </a:r>
          </a:p>
          <a:p>
            <a:pPr lvl="1">
              <a:defRPr/>
            </a:pPr>
            <a:r>
              <a:rPr lang="en-US" altLang="en-US" dirty="0" smtClean="0">
                <a:ea typeface="+mn-ea"/>
              </a:rPr>
              <a:t>Existing solutions on desktop [STAR Yoon’08]</a:t>
            </a:r>
          </a:p>
          <a:p>
            <a:pPr lvl="1">
              <a:defRPr/>
            </a:pPr>
            <a:r>
              <a:rPr lang="en-US" altLang="en-US" dirty="0" smtClean="0">
                <a:ea typeface="+mn-ea"/>
              </a:rPr>
              <a:t>Recent results on mobile [Gobbetti’12 / Balsa’13]</a:t>
            </a:r>
          </a:p>
          <a:p>
            <a:pPr marL="457200" lvl="1" indent="0">
              <a:buFontTx/>
              <a:buNone/>
              <a:defRPr/>
            </a:pPr>
            <a:endParaRPr lang="en-US" altLang="en-US" dirty="0" smtClean="0">
              <a:ea typeface="+mn-ea"/>
            </a:endParaRPr>
          </a:p>
          <a:p>
            <a:pPr>
              <a:defRPr/>
            </a:pPr>
            <a:r>
              <a:rPr lang="en-US" altLang="en-US" dirty="0" smtClean="0">
                <a:ea typeface="+mn-ea"/>
              </a:rPr>
              <a:t>Interactive exploration – mobile</a:t>
            </a:r>
          </a:p>
          <a:p>
            <a:pPr lvl="1">
              <a:defRPr/>
            </a:pPr>
            <a:r>
              <a:rPr lang="en-US" altLang="en-US" dirty="0" smtClean="0">
                <a:ea typeface="+mn-ea"/>
              </a:rPr>
              <a:t>Virtual trackball variations [Chen’88,Shoemake’92]</a:t>
            </a:r>
          </a:p>
          <a:p>
            <a:pPr lvl="1">
              <a:defRPr/>
            </a:pPr>
            <a:r>
              <a:rPr lang="en-US" altLang="en-US" dirty="0" smtClean="0">
                <a:ea typeface="+mn-ea"/>
              </a:rPr>
              <a:t>Constrained navigation [Burtnyk’06,McCrae’09,Marton’12]</a:t>
            </a:r>
          </a:p>
          <a:p>
            <a:pPr lvl="1">
              <a:defRPr/>
            </a:pPr>
            <a:r>
              <a:rPr lang="en-US" altLang="en-US" dirty="0" smtClean="0">
                <a:ea typeface="+mn-ea"/>
              </a:rPr>
              <a:t>Gestures – strokes [</a:t>
            </a:r>
            <a:r>
              <a:rPr lang="en-US" altLang="en-US" dirty="0" err="1" smtClean="0">
                <a:ea typeface="+mn-ea"/>
              </a:rPr>
              <a:t>Decle</a:t>
            </a:r>
            <a:r>
              <a:rPr lang="en-US" altLang="en-US" dirty="0" smtClean="0">
                <a:ea typeface="+mn-ea"/>
              </a:rPr>
              <a:t> &amp; Hachet’09]</a:t>
            </a:r>
          </a:p>
          <a:p>
            <a:pPr lvl="1">
              <a:defRPr/>
            </a:pPr>
            <a:r>
              <a:rPr lang="en-US" altLang="en-US" dirty="0" smtClean="0">
                <a:ea typeface="+mn-ea"/>
              </a:rPr>
              <a:t>Automatic pivoting [</a:t>
            </a:r>
            <a:r>
              <a:rPr lang="en-US" altLang="en-US" dirty="0" err="1" smtClean="0">
                <a:ea typeface="+mn-ea"/>
              </a:rPr>
              <a:t>Trindade</a:t>
            </a:r>
            <a:r>
              <a:rPr lang="en-US" altLang="en-US" dirty="0" smtClean="0">
                <a:ea typeface="+mn-ea"/>
              </a:rPr>
              <a:t> &amp; Raposo’11]</a:t>
            </a:r>
          </a:p>
          <a:p>
            <a:pPr marL="457200" lvl="1" indent="0">
              <a:buFontTx/>
              <a:buNone/>
              <a:defRPr/>
            </a:pPr>
            <a:endParaRPr lang="en-US" altLang="en-US" dirty="0" smtClean="0">
              <a:ea typeface="+mn-ea"/>
            </a:endParaRPr>
          </a:p>
          <a:p>
            <a:pPr>
              <a:defRPr/>
            </a:pPr>
            <a:r>
              <a:rPr lang="en-US" altLang="en-US" dirty="0" smtClean="0">
                <a:ea typeface="+mn-ea"/>
              </a:rPr>
              <a:t>Image-assisted navigation</a:t>
            </a:r>
          </a:p>
          <a:p>
            <a:pPr lvl="1">
              <a:defRPr/>
            </a:pPr>
            <a:r>
              <a:rPr lang="en-US" altLang="en-US" dirty="0" smtClean="0">
                <a:ea typeface="+mn-ea"/>
              </a:rPr>
              <a:t>Images linked to viewpoints [Pintore’12]</a:t>
            </a:r>
          </a:p>
          <a:p>
            <a:pPr lvl="1">
              <a:defRPr/>
            </a:pPr>
            <a:r>
              <a:rPr lang="en-US" altLang="en-US" dirty="0" smtClean="0">
                <a:ea typeface="+mn-ea"/>
              </a:rPr>
              <a:t>Hot-spots [Andujar’12]</a:t>
            </a:r>
          </a:p>
          <a:p>
            <a:pPr lvl="1">
              <a:defRPr/>
            </a:pPr>
            <a:r>
              <a:rPr lang="en-US" altLang="en-US" dirty="0" smtClean="0">
                <a:ea typeface="+mn-ea"/>
              </a:rPr>
              <a:t>Image-clustering – distance [Ryu’10,Mota’08,Jang’09]</a:t>
            </a:r>
          </a:p>
          <a:p>
            <a:pPr>
              <a:defRPr/>
            </a:pPr>
            <a:endParaRPr lang="en-US" altLang="en-US" dirty="0" smtClean="0">
              <a:ea typeface="+mn-ea"/>
            </a:endParaRPr>
          </a:p>
          <a:p>
            <a:pPr>
              <a:defRPr/>
            </a:pPr>
            <a:endParaRPr lang="en-US" altLang="en-US" dirty="0" smtClean="0">
              <a:ea typeface="+mn-e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939424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System Overview</a:t>
            </a:r>
            <a:endParaRPr lang="it-IT" altLang="en-US" smtClean="0">
              <a:ea typeface="ＭＳ Ｐゴシック" pitchFamily="34" charset="-128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1600" dirty="0" smtClean="0">
                <a:ea typeface="ＭＳ Ｐゴシック" pitchFamily="34" charset="-128"/>
              </a:rPr>
              <a:t>Multiresolution framework [ATP - Balsa et al. 2013]</a:t>
            </a:r>
          </a:p>
          <a:p>
            <a:endParaRPr lang="en-US" altLang="en-US" sz="1600" dirty="0" smtClean="0">
              <a:ea typeface="ＭＳ Ｐゴシック" pitchFamily="34" charset="-128"/>
            </a:endParaRPr>
          </a:p>
          <a:p>
            <a:r>
              <a:rPr lang="en-US" altLang="en-US" sz="1600" dirty="0" smtClean="0">
                <a:ea typeface="ＭＳ Ｐゴシック" pitchFamily="34" charset="-128"/>
              </a:rPr>
              <a:t>Interaction method [Virtual Trackball + automatic centering pivot]</a:t>
            </a:r>
          </a:p>
          <a:p>
            <a:endParaRPr lang="en-US" altLang="en-US" sz="1600" dirty="0" smtClean="0">
              <a:ea typeface="ＭＳ Ｐゴシック" pitchFamily="34" charset="-128"/>
            </a:endParaRPr>
          </a:p>
          <a:p>
            <a:r>
              <a:rPr lang="en-US" altLang="en-US" sz="1600" dirty="0" smtClean="0">
                <a:ea typeface="ＭＳ Ｐゴシック" pitchFamily="34" charset="-128"/>
              </a:rPr>
              <a:t>Image-assisted exploration [close views proposal]</a:t>
            </a:r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54388"/>
            <a:ext cx="86868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643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4867275" cy="990600"/>
          </a:xfrm>
        </p:spPr>
        <p:txBody>
          <a:bodyPr/>
          <a:lstStyle/>
          <a:p>
            <a:r>
              <a:rPr lang="en-US" altLang="it-IT" smtClean="0">
                <a:ea typeface="ＭＳ Ｐゴシック" pitchFamily="34" charset="-128"/>
              </a:rPr>
              <a:t>Interaction Method</a:t>
            </a: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84313"/>
            <a:ext cx="5324475" cy="2322512"/>
          </a:xfrm>
        </p:spPr>
        <p:txBody>
          <a:bodyPr/>
          <a:lstStyle/>
          <a:p>
            <a:r>
              <a:rPr lang="en-US" altLang="en-US" sz="1600" smtClean="0">
                <a:ea typeface="ＭＳ Ｐゴシック" pitchFamily="34" charset="-128"/>
              </a:rPr>
              <a:t>Based on Virtual Trackball</a:t>
            </a:r>
          </a:p>
          <a:p>
            <a:r>
              <a:rPr lang="en-US" altLang="en-US" sz="1600" smtClean="0">
                <a:ea typeface="ＭＳ Ｐゴシック" pitchFamily="34" charset="-128"/>
              </a:rPr>
              <a:t>Automatic centering pivot</a:t>
            </a:r>
          </a:p>
          <a:p>
            <a:pPr lvl="1"/>
            <a:r>
              <a:rPr lang="en-US" altLang="en-US" sz="1400" smtClean="0">
                <a:ea typeface="ＭＳ Ｐゴシック" pitchFamily="34" charset="-128"/>
              </a:rPr>
              <a:t>Stochastic point sampling of the model</a:t>
            </a:r>
          </a:p>
          <a:p>
            <a:pPr lvl="2"/>
            <a:r>
              <a:rPr lang="en-US" altLang="en-US" sz="1200" smtClean="0">
                <a:ea typeface="ＭＳ Ｐゴシック" pitchFamily="34" charset="-128"/>
              </a:rPr>
              <a:t>visible part only</a:t>
            </a:r>
          </a:p>
          <a:p>
            <a:pPr lvl="1"/>
            <a:r>
              <a:rPr lang="en-US" altLang="en-US" sz="1400" smtClean="0">
                <a:ea typeface="ＭＳ Ｐゴシック" pitchFamily="34" charset="-128"/>
              </a:rPr>
              <a:t>Weighted average on X,Y,Z</a:t>
            </a:r>
          </a:p>
          <a:p>
            <a:pPr lvl="2"/>
            <a:r>
              <a:rPr lang="en-US" altLang="en-US" sz="1200" smtClean="0">
                <a:ea typeface="ＭＳ Ｐゴシック" pitchFamily="34" charset="-128"/>
              </a:rPr>
              <a:t>Gaussian filter</a:t>
            </a:r>
          </a:p>
          <a:p>
            <a:pPr lvl="2"/>
            <a:r>
              <a:rPr lang="en-US" altLang="en-US" sz="1200" smtClean="0">
                <a:ea typeface="ＭＳ Ｐゴシック" pitchFamily="34" charset="-128"/>
              </a:rPr>
              <a:t>Centered on clip space 0,0 for XY</a:t>
            </a:r>
          </a:p>
          <a:p>
            <a:pPr lvl="2"/>
            <a:r>
              <a:rPr lang="en-US" altLang="en-US" sz="1200" smtClean="0">
                <a:ea typeface="ＭＳ Ｐゴシック" pitchFamily="34" charset="-128"/>
              </a:rPr>
              <a:t>Centered on near plane for Z (closer to obs)</a:t>
            </a:r>
          </a:p>
          <a:p>
            <a:pPr lvl="2"/>
            <a:endParaRPr lang="en-US" altLang="en-US" sz="1200" smtClean="0">
              <a:ea typeface="ＭＳ Ｐゴシック" pitchFamily="34" charset="-128"/>
            </a:endParaRPr>
          </a:p>
          <a:p>
            <a:pPr lvl="2"/>
            <a:endParaRPr lang="en-US" altLang="en-US" sz="1200" smtClean="0">
              <a:ea typeface="ＭＳ Ｐゴシック" pitchFamily="34" charset="-128"/>
            </a:endParaRPr>
          </a:p>
        </p:txBody>
      </p:sp>
      <p:grpSp>
        <p:nvGrpSpPr>
          <p:cNvPr id="46084" name="Gruppo 65"/>
          <p:cNvGrpSpPr>
            <a:grpSpLocks/>
          </p:cNvGrpSpPr>
          <p:nvPr/>
        </p:nvGrpSpPr>
        <p:grpSpPr bwMode="auto">
          <a:xfrm>
            <a:off x="1047750" y="3719513"/>
            <a:ext cx="3040063" cy="2420937"/>
            <a:chOff x="4726167" y="572441"/>
            <a:chExt cx="3040281" cy="2421393"/>
          </a:xfrm>
        </p:grpSpPr>
        <p:grpSp>
          <p:nvGrpSpPr>
            <p:cNvPr id="46093" name="Gruppo 66"/>
            <p:cNvGrpSpPr>
              <a:grpSpLocks/>
            </p:cNvGrpSpPr>
            <p:nvPr/>
          </p:nvGrpSpPr>
          <p:grpSpPr bwMode="auto">
            <a:xfrm>
              <a:off x="4726167" y="572441"/>
              <a:ext cx="3040281" cy="2421393"/>
              <a:chOff x="4726167" y="572441"/>
              <a:chExt cx="3040281" cy="2421393"/>
            </a:xfrm>
          </p:grpSpPr>
          <p:sp>
            <p:nvSpPr>
              <p:cNvPr id="46115" name="Cubo 74"/>
              <p:cNvSpPr>
                <a:spLocks noChangeArrowheads="1"/>
              </p:cNvSpPr>
              <p:nvPr/>
            </p:nvSpPr>
            <p:spPr bwMode="auto">
              <a:xfrm>
                <a:off x="5212301" y="1245702"/>
                <a:ext cx="1851949" cy="1585731"/>
              </a:xfrm>
              <a:prstGeom prst="cube">
                <a:avLst>
                  <a:gd name="adj" fmla="val 26458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eaLnBrk="0" hangingPunct="0"/>
                <a:endParaRPr lang="en-US" altLang="it-IT" u="none"/>
              </a:p>
              <a:p>
                <a:pPr algn="ctr" eaLnBrk="0" hangingPunct="0"/>
                <a:r>
                  <a:rPr lang="en-US" altLang="it-IT" u="none"/>
                  <a:t>     </a:t>
                </a:r>
                <a:r>
                  <a:rPr lang="en-US" altLang="it-IT" sz="1400" b="1" u="none"/>
                  <a:t>Clip space</a:t>
                </a:r>
                <a:endParaRPr lang="it-IT" altLang="it-IT" sz="1400" b="1" u="none"/>
              </a:p>
            </p:txBody>
          </p:sp>
          <p:grpSp>
            <p:nvGrpSpPr>
              <p:cNvPr id="46116" name="Gruppo 78"/>
              <p:cNvGrpSpPr>
                <a:grpSpLocks/>
              </p:cNvGrpSpPr>
              <p:nvPr/>
            </p:nvGrpSpPr>
            <p:grpSpPr bwMode="auto">
              <a:xfrm rot="5400000" flipH="1">
                <a:off x="6751997" y="1388720"/>
                <a:ext cx="1344065" cy="684836"/>
                <a:chOff x="2004349" y="3972046"/>
                <a:chExt cx="1664826" cy="684836"/>
              </a:xfrm>
            </p:grpSpPr>
            <p:sp>
              <p:nvSpPr>
                <p:cNvPr id="46132" name="Figura a mano libera 104"/>
                <p:cNvSpPr>
                  <a:spLocks/>
                </p:cNvSpPr>
                <p:nvPr/>
              </p:nvSpPr>
              <p:spPr bwMode="auto">
                <a:xfrm>
                  <a:off x="2004349" y="4180390"/>
                  <a:ext cx="1435261" cy="462987"/>
                </a:xfrm>
                <a:custGeom>
                  <a:avLst/>
                  <a:gdLst>
                    <a:gd name="T0" fmla="*/ 0 w 1203767"/>
                    <a:gd name="T1" fmla="*/ 112650 h 520861"/>
                    <a:gd name="T2" fmla="*/ 6265010 w 1203767"/>
                    <a:gd name="T3" fmla="*/ 0 h 520861"/>
                    <a:gd name="T4" fmla="*/ 11846555 w 1203767"/>
                    <a:gd name="T5" fmla="*/ 112650 h 5208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3767" h="520861">
                      <a:moveTo>
                        <a:pt x="0" y="520861"/>
                      </a:moveTo>
                      <a:cubicBezTo>
                        <a:pt x="217990" y="260430"/>
                        <a:pt x="435980" y="0"/>
                        <a:pt x="636608" y="0"/>
                      </a:cubicBezTo>
                      <a:cubicBezTo>
                        <a:pt x="837236" y="0"/>
                        <a:pt x="1099595" y="428263"/>
                        <a:pt x="1203767" y="520861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cxnSp>
              <p:nvCxnSpPr>
                <p:cNvPr id="46133" name="Connettore 1 105"/>
                <p:cNvCxnSpPr>
                  <a:cxnSpLocks noChangeShapeType="1"/>
                  <a:stCxn id="46132" idx="0"/>
                </p:cNvCxnSpPr>
                <p:nvPr/>
              </p:nvCxnSpPr>
              <p:spPr bwMode="auto">
                <a:xfrm flipV="1">
                  <a:off x="2004349" y="3972046"/>
                  <a:ext cx="0" cy="671331"/>
                </a:xfrm>
                <a:prstGeom prst="line">
                  <a:avLst/>
                </a:prstGeom>
                <a:noFill/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6134" name="Connettore 1 106"/>
                <p:cNvCxnSpPr>
                  <a:cxnSpLocks noChangeShapeType="1"/>
                </p:cNvCxnSpPr>
                <p:nvPr/>
              </p:nvCxnSpPr>
              <p:spPr bwMode="auto">
                <a:xfrm flipV="1">
                  <a:off x="2004349" y="4656881"/>
                  <a:ext cx="1664826" cy="1"/>
                </a:xfrm>
                <a:prstGeom prst="line">
                  <a:avLst/>
                </a:prstGeom>
                <a:noFill/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46117" name="Gruppo 79"/>
              <p:cNvGrpSpPr>
                <a:grpSpLocks/>
              </p:cNvGrpSpPr>
              <p:nvPr/>
            </p:nvGrpSpPr>
            <p:grpSpPr bwMode="auto">
              <a:xfrm>
                <a:off x="5591369" y="572441"/>
                <a:ext cx="1712091" cy="684836"/>
                <a:chOff x="2004349" y="3972046"/>
                <a:chExt cx="1664826" cy="684836"/>
              </a:xfrm>
            </p:grpSpPr>
            <p:sp>
              <p:nvSpPr>
                <p:cNvPr id="46129" name="Figura a mano libera 99"/>
                <p:cNvSpPr>
                  <a:spLocks/>
                </p:cNvSpPr>
                <p:nvPr/>
              </p:nvSpPr>
              <p:spPr bwMode="auto">
                <a:xfrm>
                  <a:off x="2004349" y="4180390"/>
                  <a:ext cx="1435261" cy="462987"/>
                </a:xfrm>
                <a:custGeom>
                  <a:avLst/>
                  <a:gdLst>
                    <a:gd name="T0" fmla="*/ 0 w 1203767"/>
                    <a:gd name="T1" fmla="*/ 112650 h 520861"/>
                    <a:gd name="T2" fmla="*/ 6265010 w 1203767"/>
                    <a:gd name="T3" fmla="*/ 0 h 520861"/>
                    <a:gd name="T4" fmla="*/ 11846555 w 1203767"/>
                    <a:gd name="T5" fmla="*/ 112650 h 5208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3767" h="520861">
                      <a:moveTo>
                        <a:pt x="0" y="520861"/>
                      </a:moveTo>
                      <a:cubicBezTo>
                        <a:pt x="217990" y="260430"/>
                        <a:pt x="435980" y="0"/>
                        <a:pt x="636608" y="0"/>
                      </a:cubicBezTo>
                      <a:cubicBezTo>
                        <a:pt x="837236" y="0"/>
                        <a:pt x="1099595" y="428263"/>
                        <a:pt x="1203767" y="520861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cxnSp>
              <p:nvCxnSpPr>
                <p:cNvPr id="46130" name="Connettore 1 100"/>
                <p:cNvCxnSpPr>
                  <a:cxnSpLocks noChangeShapeType="1"/>
                  <a:stCxn id="46129" idx="0"/>
                </p:cNvCxnSpPr>
                <p:nvPr/>
              </p:nvCxnSpPr>
              <p:spPr bwMode="auto">
                <a:xfrm flipV="1">
                  <a:off x="2004349" y="3972046"/>
                  <a:ext cx="0" cy="671331"/>
                </a:xfrm>
                <a:prstGeom prst="line">
                  <a:avLst/>
                </a:prstGeom>
                <a:noFill/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6131" name="Connettore 1 101"/>
                <p:cNvCxnSpPr>
                  <a:cxnSpLocks noChangeShapeType="1"/>
                </p:cNvCxnSpPr>
                <p:nvPr/>
              </p:nvCxnSpPr>
              <p:spPr bwMode="auto">
                <a:xfrm flipV="1">
                  <a:off x="2004349" y="4656881"/>
                  <a:ext cx="1664826" cy="1"/>
                </a:xfrm>
                <a:prstGeom prst="line">
                  <a:avLst/>
                </a:prstGeom>
                <a:noFill/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46118" name="Connettore 1 80"/>
              <p:cNvCxnSpPr>
                <a:cxnSpLocks noChangeShapeType="1"/>
              </p:cNvCxnSpPr>
              <p:nvPr/>
            </p:nvCxnSpPr>
            <p:spPr bwMode="auto">
              <a:xfrm flipH="1">
                <a:off x="4980807" y="1274641"/>
                <a:ext cx="610562" cy="648183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119" name="CasellaDiTesto 85"/>
              <p:cNvSpPr txBox="1">
                <a:spLocks noChangeArrowheads="1"/>
              </p:cNvSpPr>
              <p:nvPr/>
            </p:nvSpPr>
            <p:spPr bwMode="auto">
              <a:xfrm>
                <a:off x="4726167" y="1795499"/>
                <a:ext cx="32573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>
                  <a:defRPr sz="2000"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r>
                  <a:rPr lang="en-US" altLang="it-IT" sz="1800" b="0" u="none">
                    <a:latin typeface="Arial" pitchFamily="34" charset="0"/>
                  </a:rPr>
                  <a:t>Z</a:t>
                </a:r>
                <a:endParaRPr lang="it-IT" altLang="it-IT" sz="1800" b="0" u="none">
                  <a:latin typeface="Arial" pitchFamily="34" charset="0"/>
                </a:endParaRPr>
              </a:p>
            </p:txBody>
          </p:sp>
          <p:sp>
            <p:nvSpPr>
              <p:cNvPr id="46120" name="CasellaDiTesto 86"/>
              <p:cNvSpPr txBox="1">
                <a:spLocks noChangeArrowheads="1"/>
              </p:cNvSpPr>
              <p:nvPr/>
            </p:nvSpPr>
            <p:spPr bwMode="auto">
              <a:xfrm>
                <a:off x="7233999" y="1059106"/>
                <a:ext cx="33855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>
                  <a:defRPr sz="2000"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r>
                  <a:rPr lang="en-US" altLang="it-IT" sz="1800" b="0" u="none">
                    <a:latin typeface="Arial" pitchFamily="34" charset="0"/>
                  </a:rPr>
                  <a:t>X</a:t>
                </a:r>
                <a:endParaRPr lang="it-IT" altLang="it-IT" sz="1800" b="0" u="none">
                  <a:latin typeface="Arial" pitchFamily="34" charset="0"/>
                </a:endParaRPr>
              </a:p>
            </p:txBody>
          </p:sp>
          <p:sp>
            <p:nvSpPr>
              <p:cNvPr id="46121" name="CasellaDiTesto 87"/>
              <p:cNvSpPr txBox="1">
                <a:spLocks noChangeArrowheads="1"/>
              </p:cNvSpPr>
              <p:nvPr/>
            </p:nvSpPr>
            <p:spPr bwMode="auto">
              <a:xfrm>
                <a:off x="6918123" y="759224"/>
                <a:ext cx="33855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>
                  <a:defRPr sz="2000"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r>
                  <a:rPr lang="en-US" altLang="it-IT" sz="1800" b="0" u="none">
                    <a:latin typeface="Arial" pitchFamily="34" charset="0"/>
                  </a:rPr>
                  <a:t>Y</a:t>
                </a:r>
                <a:endParaRPr lang="it-IT" altLang="it-IT" sz="1800" b="0" u="none">
                  <a:latin typeface="Arial" pitchFamily="34" charset="0"/>
                </a:endParaRPr>
              </a:p>
            </p:txBody>
          </p:sp>
          <p:cxnSp>
            <p:nvCxnSpPr>
              <p:cNvPr id="46122" name="Connettore 1 88"/>
              <p:cNvCxnSpPr>
                <a:cxnSpLocks noChangeShapeType="1"/>
              </p:cNvCxnSpPr>
              <p:nvPr/>
            </p:nvCxnSpPr>
            <p:spPr bwMode="auto">
              <a:xfrm flipV="1">
                <a:off x="5222908" y="1012278"/>
                <a:ext cx="0" cy="671331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123" name="Figura a mano libera 90"/>
              <p:cNvSpPr>
                <a:spLocks/>
              </p:cNvSpPr>
              <p:nvPr/>
            </p:nvSpPr>
            <p:spPr bwMode="auto">
              <a:xfrm>
                <a:off x="5217394" y="1059106"/>
                <a:ext cx="373975" cy="603282"/>
              </a:xfrm>
              <a:custGeom>
                <a:avLst/>
                <a:gdLst>
                  <a:gd name="T0" fmla="*/ 2144 w 469472"/>
                  <a:gd name="T1" fmla="*/ 145171 h 679319"/>
                  <a:gd name="T2" fmla="*/ 2144 w 469472"/>
                  <a:gd name="T3" fmla="*/ 4181 h 679319"/>
                  <a:gd name="T4" fmla="*/ 24414 w 469472"/>
                  <a:gd name="T5" fmla="*/ 41283 h 6793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69472" h="679319">
                    <a:moveTo>
                      <a:pt x="41209" y="679319"/>
                    </a:moveTo>
                    <a:cubicBezTo>
                      <a:pt x="5520" y="389952"/>
                      <a:pt x="-30168" y="100585"/>
                      <a:pt x="41209" y="19562"/>
                    </a:cubicBezTo>
                    <a:cubicBezTo>
                      <a:pt x="112586" y="-61461"/>
                      <a:pt x="282348" y="131450"/>
                      <a:pt x="469472" y="193182"/>
                    </a:cubicBezTo>
                  </a:path>
                </a:pathLst>
              </a:cu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46124" name="Connettore 1 91"/>
              <p:cNvCxnSpPr>
                <a:cxnSpLocks noChangeShapeType="1"/>
              </p:cNvCxnSpPr>
              <p:nvPr/>
            </p:nvCxnSpPr>
            <p:spPr bwMode="auto">
              <a:xfrm flipH="1">
                <a:off x="5222908" y="2403170"/>
                <a:ext cx="368462" cy="428263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125" name="Connettore 1 92"/>
              <p:cNvCxnSpPr>
                <a:cxnSpLocks noChangeShapeType="1"/>
              </p:cNvCxnSpPr>
              <p:nvPr/>
            </p:nvCxnSpPr>
            <p:spPr bwMode="auto">
              <a:xfrm>
                <a:off x="5591369" y="1304297"/>
                <a:ext cx="0" cy="1098873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126" name="Connettore 1 93"/>
              <p:cNvCxnSpPr>
                <a:cxnSpLocks noChangeShapeType="1"/>
              </p:cNvCxnSpPr>
              <p:nvPr/>
            </p:nvCxnSpPr>
            <p:spPr bwMode="auto">
              <a:xfrm>
                <a:off x="5591369" y="2403170"/>
                <a:ext cx="1472881" cy="2871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127" name="CasellaDiTesto 97"/>
              <p:cNvSpPr txBox="1">
                <a:spLocks noChangeArrowheads="1"/>
              </p:cNvSpPr>
              <p:nvPr/>
            </p:nvSpPr>
            <p:spPr bwMode="auto">
              <a:xfrm>
                <a:off x="4969540" y="2218171"/>
                <a:ext cx="68320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>
                  <a:defRPr sz="2000"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r>
                  <a:rPr lang="en-US" altLang="it-IT" sz="1000" b="0" u="none">
                    <a:latin typeface="Arial" pitchFamily="34" charset="0"/>
                  </a:rPr>
                  <a:t>(-1,-1,-1)</a:t>
                </a:r>
                <a:endParaRPr lang="it-IT" altLang="it-IT" sz="1000" b="0" u="none">
                  <a:latin typeface="Arial" pitchFamily="34" charset="0"/>
                </a:endParaRPr>
              </a:p>
            </p:txBody>
          </p:sp>
          <p:sp>
            <p:nvSpPr>
              <p:cNvPr id="46128" name="CasellaDiTesto 98"/>
              <p:cNvSpPr txBox="1">
                <a:spLocks noChangeArrowheads="1"/>
              </p:cNvSpPr>
              <p:nvPr/>
            </p:nvSpPr>
            <p:spPr bwMode="auto">
              <a:xfrm>
                <a:off x="6559590" y="2747613"/>
                <a:ext cx="553357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>
                  <a:defRPr sz="2000"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eaLnBrk="0" hangingPunct="0">
                  <a:defRPr>
                    <a:solidFill>
                      <a:schemeClr val="accent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r>
                  <a:rPr lang="en-US" altLang="it-IT" sz="1000" b="0" u="none">
                    <a:latin typeface="Arial" pitchFamily="34" charset="0"/>
                  </a:rPr>
                  <a:t>(1,1,1)</a:t>
                </a:r>
                <a:endParaRPr lang="it-IT" altLang="it-IT" sz="1000" b="0" u="none">
                  <a:latin typeface="Arial" pitchFamily="34" charset="0"/>
                </a:endParaRPr>
              </a:p>
            </p:txBody>
          </p:sp>
        </p:grpSp>
        <p:sp>
          <p:nvSpPr>
            <p:cNvPr id="68" name="Connettore 67"/>
            <p:cNvSpPr/>
            <p:nvPr/>
          </p:nvSpPr>
          <p:spPr bwMode="auto">
            <a:xfrm>
              <a:off x="6026290" y="2567790"/>
              <a:ext cx="108447" cy="104608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it-IT">
                <a:latin typeface="Arial" charset="0"/>
                <a:ea typeface="ＭＳ Ｐゴシック" pitchFamily="32" charset="-128"/>
                <a:cs typeface="Arial" charset="0"/>
              </a:endParaRPr>
            </a:p>
          </p:txBody>
        </p:sp>
        <p:sp>
          <p:nvSpPr>
            <p:cNvPr id="69" name="Connettore 68"/>
            <p:cNvSpPr/>
            <p:nvPr/>
          </p:nvSpPr>
          <p:spPr bwMode="auto">
            <a:xfrm>
              <a:off x="6451143" y="1933959"/>
              <a:ext cx="108447" cy="104608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it-IT">
                <a:latin typeface="Arial" charset="0"/>
                <a:ea typeface="ＭＳ Ｐゴシック" pitchFamily="32" charset="-128"/>
                <a:cs typeface="Arial" charset="0"/>
              </a:endParaRPr>
            </a:p>
          </p:txBody>
        </p:sp>
        <p:sp>
          <p:nvSpPr>
            <p:cNvPr id="70" name="Connettore 69"/>
            <p:cNvSpPr/>
            <p:nvPr/>
          </p:nvSpPr>
          <p:spPr bwMode="auto">
            <a:xfrm>
              <a:off x="5746363" y="2288977"/>
              <a:ext cx="108447" cy="104608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it-IT">
                <a:latin typeface="Arial" charset="0"/>
                <a:ea typeface="ＭＳ Ｐゴシック" pitchFamily="32" charset="-128"/>
                <a:cs typeface="Arial" charset="0"/>
              </a:endParaRPr>
            </a:p>
          </p:txBody>
        </p:sp>
        <p:sp>
          <p:nvSpPr>
            <p:cNvPr id="71" name="Connettore 70"/>
            <p:cNvSpPr/>
            <p:nvPr/>
          </p:nvSpPr>
          <p:spPr bwMode="auto">
            <a:xfrm>
              <a:off x="5854810" y="1481143"/>
              <a:ext cx="108447" cy="104608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it-IT">
                <a:latin typeface="Arial" charset="0"/>
                <a:ea typeface="ＭＳ Ｐゴシック" pitchFamily="32" charset="-128"/>
                <a:cs typeface="Arial" charset="0"/>
              </a:endParaRPr>
            </a:p>
          </p:txBody>
        </p:sp>
        <p:sp>
          <p:nvSpPr>
            <p:cNvPr id="72" name="Connettore 71"/>
            <p:cNvSpPr/>
            <p:nvPr/>
          </p:nvSpPr>
          <p:spPr bwMode="auto">
            <a:xfrm>
              <a:off x="5854810" y="2654468"/>
              <a:ext cx="108447" cy="104608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it-IT">
                <a:latin typeface="Arial" charset="0"/>
                <a:ea typeface="ＭＳ Ｐゴシック" pitchFamily="32" charset="-128"/>
                <a:cs typeface="Arial" charset="0"/>
              </a:endParaRPr>
            </a:p>
          </p:txBody>
        </p:sp>
        <p:sp>
          <p:nvSpPr>
            <p:cNvPr id="73" name="Connettore 72"/>
            <p:cNvSpPr/>
            <p:nvPr/>
          </p:nvSpPr>
          <p:spPr bwMode="auto">
            <a:xfrm>
              <a:off x="5909033" y="1834516"/>
              <a:ext cx="108447" cy="104608"/>
            </a:xfrm>
            <a:prstGeom prst="flowChartConnector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it-IT">
                <a:latin typeface="Arial" charset="0"/>
                <a:ea typeface="ＭＳ Ｐゴシック" pitchFamily="32" charset="-128"/>
                <a:cs typeface="Arial" charset="0"/>
              </a:endParaRPr>
            </a:p>
          </p:txBody>
        </p:sp>
        <p:sp>
          <p:nvSpPr>
            <p:cNvPr id="74" name="Connettore 73"/>
            <p:cNvSpPr/>
            <p:nvPr/>
          </p:nvSpPr>
          <p:spPr bwMode="auto">
            <a:xfrm>
              <a:off x="6214705" y="1725782"/>
              <a:ext cx="108447" cy="104608"/>
            </a:xfrm>
            <a:prstGeom prst="flowChartConnector">
              <a:avLst/>
            </a:prstGeom>
            <a:gradFill flip="none" rotWithShape="1"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eaLnBrk="0" hangingPunct="0">
                <a:defRPr/>
              </a:pPr>
              <a:endParaRPr lang="it-IT">
                <a:latin typeface="Arial" charset="0"/>
                <a:ea typeface="ＭＳ Ｐゴシック" pitchFamily="32" charset="-128"/>
                <a:cs typeface="Arial" charset="0"/>
              </a:endParaRPr>
            </a:p>
          </p:txBody>
        </p:sp>
      </p:grpSp>
      <p:pic>
        <p:nvPicPr>
          <p:cNvPr id="460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8" y="1377950"/>
            <a:ext cx="2809875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086" name="Gruppo 12"/>
          <p:cNvGrpSpPr>
            <a:grpSpLocks/>
          </p:cNvGrpSpPr>
          <p:nvPr/>
        </p:nvGrpSpPr>
        <p:grpSpPr bwMode="auto">
          <a:xfrm>
            <a:off x="6581775" y="3311525"/>
            <a:ext cx="269875" cy="236538"/>
            <a:chOff x="7525895" y="944880"/>
            <a:chExt cx="909401" cy="824581"/>
          </a:xfrm>
        </p:grpSpPr>
        <p:cxnSp>
          <p:nvCxnSpPr>
            <p:cNvPr id="46091" name="Connettore 1 5"/>
            <p:cNvCxnSpPr>
              <a:cxnSpLocks noChangeShapeType="1"/>
            </p:cNvCxnSpPr>
            <p:nvPr/>
          </p:nvCxnSpPr>
          <p:spPr bwMode="auto">
            <a:xfrm>
              <a:off x="7541578" y="944880"/>
              <a:ext cx="893718" cy="824581"/>
            </a:xfrm>
            <a:prstGeom prst="line">
              <a:avLst/>
            </a:prstGeom>
            <a:noFill/>
            <a:ln w="57150" algn="ctr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092" name="Connettore 1 60"/>
            <p:cNvCxnSpPr>
              <a:cxnSpLocks noChangeShapeType="1"/>
            </p:cNvCxnSpPr>
            <p:nvPr/>
          </p:nvCxnSpPr>
          <p:spPr bwMode="auto">
            <a:xfrm flipV="1">
              <a:off x="7525895" y="944880"/>
              <a:ext cx="909401" cy="824581"/>
            </a:xfrm>
            <a:prstGeom prst="line">
              <a:avLst/>
            </a:prstGeom>
            <a:noFill/>
            <a:ln w="57150" algn="ctr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6087" name="Gruppo 18"/>
          <p:cNvGrpSpPr>
            <a:grpSpLocks/>
          </p:cNvGrpSpPr>
          <p:nvPr/>
        </p:nvGrpSpPr>
        <p:grpSpPr bwMode="auto">
          <a:xfrm>
            <a:off x="4954588" y="2336800"/>
            <a:ext cx="3621087" cy="3679825"/>
            <a:chOff x="4731703" y="2336800"/>
            <a:chExt cx="3619817" cy="3680562"/>
          </a:xfrm>
        </p:grpSpPr>
        <p:pic>
          <p:nvPicPr>
            <p:cNvPr id="4608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574616" flipH="1">
              <a:off x="7744778" y="2546919"/>
              <a:ext cx="606742" cy="485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6089" name="Connettore 1 61"/>
            <p:cNvCxnSpPr>
              <a:cxnSpLocks noChangeShapeType="1"/>
            </p:cNvCxnSpPr>
            <p:nvPr/>
          </p:nvCxnSpPr>
          <p:spPr bwMode="auto">
            <a:xfrm flipH="1">
              <a:off x="6585672" y="2885440"/>
              <a:ext cx="1362652" cy="313192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090" name="Connettore 1 63"/>
            <p:cNvCxnSpPr>
              <a:cxnSpLocks noChangeShapeType="1"/>
            </p:cNvCxnSpPr>
            <p:nvPr/>
          </p:nvCxnSpPr>
          <p:spPr bwMode="auto">
            <a:xfrm flipH="1" flipV="1">
              <a:off x="4731703" y="2336800"/>
              <a:ext cx="3216621" cy="49991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3085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7351712" cy="990600"/>
          </a:xfrm>
        </p:spPr>
        <p:txBody>
          <a:bodyPr/>
          <a:lstStyle/>
          <a:p>
            <a:r>
              <a:rPr lang="en-US" altLang="it-IT" smtClean="0">
                <a:ea typeface="ＭＳ Ｐゴシック" pitchFamily="34" charset="-128"/>
              </a:rPr>
              <a:t>Image-assisted exploration</a:t>
            </a: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47109" name="Segnaposto contenuto 5"/>
          <p:cNvSpPr>
            <a:spLocks noGrp="1"/>
          </p:cNvSpPr>
          <p:nvPr>
            <p:ph idx="1"/>
          </p:nvPr>
        </p:nvSpPr>
        <p:spPr>
          <a:xfrm>
            <a:off x="179388" y="1484313"/>
            <a:ext cx="5856287" cy="4897437"/>
          </a:xfrm>
        </p:spPr>
        <p:txBody>
          <a:bodyPr/>
          <a:lstStyle/>
          <a:p>
            <a:r>
              <a:rPr lang="en-US" altLang="it-IT" sz="2000" dirty="0" smtClean="0">
                <a:ea typeface="ＭＳ Ｐゴシック" pitchFamily="34" charset="-128"/>
              </a:rPr>
              <a:t>Context-based guided exploration</a:t>
            </a:r>
          </a:p>
          <a:p>
            <a:pPr lvl="1"/>
            <a:r>
              <a:rPr lang="en-US" altLang="it-IT" sz="1800" dirty="0" smtClean="0">
                <a:ea typeface="ＭＳ Ｐゴシック" pitchFamily="34" charset="-128"/>
              </a:rPr>
              <a:t>Manual authoring</a:t>
            </a:r>
          </a:p>
          <a:p>
            <a:pPr lvl="1"/>
            <a:r>
              <a:rPr lang="en-US" altLang="it-IT" sz="1800" dirty="0" smtClean="0">
                <a:ea typeface="ＭＳ Ｐゴシック" pitchFamily="34" charset="-128"/>
              </a:rPr>
              <a:t>View information stored in server</a:t>
            </a:r>
          </a:p>
          <a:p>
            <a:pPr lvl="1"/>
            <a:r>
              <a:rPr lang="en-US" altLang="it-IT" sz="1800" dirty="0" smtClean="0">
                <a:ea typeface="ＭＳ Ｐゴシック" pitchFamily="34" charset="-128"/>
              </a:rPr>
              <a:t>Suggested close interesting views</a:t>
            </a:r>
          </a:p>
          <a:p>
            <a:pPr lvl="1"/>
            <a:endParaRPr lang="en-US" altLang="it-IT" sz="1800" dirty="0" smtClean="0">
              <a:ea typeface="ＭＳ Ｐゴシック" pitchFamily="34" charset="-128"/>
            </a:endParaRPr>
          </a:p>
          <a:p>
            <a:pPr lvl="1"/>
            <a:r>
              <a:rPr lang="en-US" altLang="it-IT" sz="1800" dirty="0" smtClean="0">
                <a:ea typeface="ＭＳ Ｐゴシック" pitchFamily="34" charset="-128"/>
              </a:rPr>
              <a:t>Image-space distance sorting</a:t>
            </a:r>
          </a:p>
          <a:p>
            <a:pPr lvl="2"/>
            <a:r>
              <a:rPr lang="en-US" altLang="it-IT" sz="1600" dirty="0" smtClean="0">
                <a:ea typeface="ＭＳ Ｐゴシック" pitchFamily="34" charset="-128"/>
              </a:rPr>
              <a:t>Uniform point sampling from current view</a:t>
            </a:r>
          </a:p>
          <a:p>
            <a:pPr lvl="2"/>
            <a:r>
              <a:rPr lang="en-US" altLang="it-IT" sz="1600" dirty="0" smtClean="0">
                <a:ea typeface="ＭＳ Ｐゴシック" pitchFamily="34" charset="-128"/>
              </a:rPr>
              <a:t>Point set projected into current and candidate view</a:t>
            </a:r>
          </a:p>
          <a:p>
            <a:pPr lvl="2"/>
            <a:r>
              <a:rPr lang="en-US" altLang="it-IT" sz="1600" dirty="0" smtClean="0">
                <a:ea typeface="ＭＳ Ｐゴシック" pitchFamily="34" charset="-128"/>
              </a:rPr>
              <a:t>2D pair-wise distance are computed for each candidate view with respect to current</a:t>
            </a:r>
          </a:p>
          <a:p>
            <a:pPr lvl="1"/>
            <a:r>
              <a:rPr lang="en-US" altLang="it-IT" sz="1800" dirty="0" smtClean="0">
                <a:ea typeface="ＭＳ Ｐゴシック" pitchFamily="34" charset="-128"/>
              </a:rPr>
              <a:t>View filtering</a:t>
            </a:r>
          </a:p>
          <a:p>
            <a:pPr lvl="2"/>
            <a:r>
              <a:rPr lang="en-US" altLang="it-IT" sz="1600" dirty="0" smtClean="0">
                <a:ea typeface="ＭＳ Ｐゴシック" pitchFamily="34" charset="-128"/>
              </a:rPr>
              <a:t>Closest N views </a:t>
            </a:r>
            <a:r>
              <a:rPr lang="en-US" altLang="it-IT" sz="1600" dirty="0" smtClean="0">
                <a:ea typeface="ＭＳ Ｐゴシック" pitchFamily="34" charset="-128"/>
                <a:sym typeface="Wingdings" pitchFamily="2" charset="2"/>
              </a:rPr>
              <a:t> </a:t>
            </a:r>
            <a:r>
              <a:rPr lang="en-US" altLang="it-IT" sz="1600" dirty="0" err="1" smtClean="0">
                <a:ea typeface="ＭＳ Ｐゴシック" pitchFamily="34" charset="-128"/>
              </a:rPr>
              <a:t>Knn</a:t>
            </a:r>
            <a:r>
              <a:rPr lang="en-US" altLang="it-IT" sz="1600" dirty="0" smtClean="0">
                <a:ea typeface="ＭＳ Ｐゴシック" pitchFamily="34" charset="-128"/>
              </a:rPr>
              <a:t> search</a:t>
            </a:r>
          </a:p>
          <a:p>
            <a:pPr lvl="2"/>
            <a:r>
              <a:rPr lang="en-US" altLang="it-IT" sz="1600" dirty="0" smtClean="0">
                <a:ea typeface="ＭＳ Ｐゴシック" pitchFamily="34" charset="-128"/>
              </a:rPr>
              <a:t>Closest M &lt; N views selected by image-space distance sorting</a:t>
            </a:r>
            <a:endParaRPr lang="it-IT" altLang="it-IT" sz="1600" dirty="0" smtClean="0">
              <a:ea typeface="ＭＳ Ｐゴシック" pitchFamily="34" charset="-128"/>
            </a:endParaRPr>
          </a:p>
        </p:txBody>
      </p:sp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1552575"/>
            <a:ext cx="2544762" cy="428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Ovale 3"/>
          <p:cNvSpPr>
            <a:spLocks noChangeArrowheads="1"/>
          </p:cNvSpPr>
          <p:nvPr/>
        </p:nvSpPr>
        <p:spPr bwMode="auto">
          <a:xfrm>
            <a:off x="6035675" y="2022475"/>
            <a:ext cx="2732088" cy="822325"/>
          </a:xfrm>
          <a:prstGeom prst="ellipse">
            <a:avLst/>
          </a:prstGeom>
          <a:noFill/>
          <a:ln w="2857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it-IT" altLang="it-IT"/>
          </a:p>
        </p:txBody>
      </p:sp>
      <p:sp>
        <p:nvSpPr>
          <p:cNvPr id="2" name="Cornice 1"/>
          <p:cNvSpPr/>
          <p:nvPr/>
        </p:nvSpPr>
        <p:spPr bwMode="auto">
          <a:xfrm>
            <a:off x="914400" y="3108325"/>
            <a:ext cx="3733800" cy="442913"/>
          </a:xfrm>
          <a:prstGeom prst="fram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7" name="Cornice 6"/>
          <p:cNvSpPr/>
          <p:nvPr/>
        </p:nvSpPr>
        <p:spPr bwMode="auto">
          <a:xfrm>
            <a:off x="3276600" y="5089525"/>
            <a:ext cx="1371600" cy="442913"/>
          </a:xfrm>
          <a:prstGeom prst="fram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410246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altLang="en-US" smtClean="0">
                <a:ea typeface="ＭＳ Ｐゴシック" pitchFamily="34" charset="-128"/>
              </a:rPr>
              <a:t>HuMoRS</a:t>
            </a:r>
            <a:endParaRPr lang="en-GB" altLang="en-US" smtClean="0">
              <a:ea typeface="ＭＳ Ｐゴシック" pitchFamily="34" charset="-128"/>
            </a:endParaRPr>
          </a:p>
        </p:txBody>
      </p:sp>
      <p:pic>
        <p:nvPicPr>
          <p:cNvPr id="2" name="4_humors-acevit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438" y="1360488"/>
            <a:ext cx="6294437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630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Conclusions</a:t>
            </a:r>
          </a:p>
        </p:txBody>
      </p:sp>
      <p:sp>
        <p:nvSpPr>
          <p:cNvPr id="4813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 smtClean="0">
                <a:ea typeface="ＭＳ Ｐゴシック" pitchFamily="34" charset="-128"/>
              </a:rPr>
              <a:t>Advantages</a:t>
            </a:r>
          </a:p>
          <a:p>
            <a:pPr lvl="1"/>
            <a:r>
              <a:rPr lang="en-US" altLang="en-US" sz="1800" dirty="0" smtClean="0">
                <a:ea typeface="ＭＳ Ｐゴシック" pitchFamily="34" charset="-128"/>
              </a:rPr>
              <a:t>Natural multi scale navigation</a:t>
            </a:r>
          </a:p>
          <a:p>
            <a:pPr lvl="1"/>
            <a:r>
              <a:rPr lang="en-US" altLang="en-US" sz="1800" dirty="0" smtClean="0">
                <a:ea typeface="ＭＳ Ｐゴシック" pitchFamily="34" charset="-128"/>
              </a:rPr>
              <a:t>Gesture based</a:t>
            </a:r>
          </a:p>
          <a:p>
            <a:pPr lvl="1"/>
            <a:r>
              <a:rPr lang="en-US" altLang="en-US" sz="1800" dirty="0" smtClean="0">
                <a:ea typeface="ＭＳ Ｐゴシック" pitchFamily="34" charset="-128"/>
              </a:rPr>
              <a:t>No need for precise selection</a:t>
            </a:r>
          </a:p>
          <a:p>
            <a:pPr lvl="1"/>
            <a:r>
              <a:rPr lang="en-US" altLang="en-US" sz="1800" dirty="0" smtClean="0">
                <a:ea typeface="ＭＳ Ｐゴシック" pitchFamily="34" charset="-128"/>
              </a:rPr>
              <a:t>Image assisted navigation</a:t>
            </a:r>
          </a:p>
          <a:p>
            <a:endParaRPr lang="en-US" altLang="en-US" sz="2000" dirty="0" smtClean="0">
              <a:ea typeface="ＭＳ Ｐゴシック" pitchFamily="34" charset="-128"/>
            </a:endParaRPr>
          </a:p>
          <a:p>
            <a:r>
              <a:rPr lang="en-US" altLang="en-US" sz="2000" dirty="0" smtClean="0">
                <a:ea typeface="ＭＳ Ｐゴシック" pitchFamily="34" charset="-128"/>
              </a:rPr>
              <a:t>Limitations</a:t>
            </a:r>
          </a:p>
          <a:p>
            <a:pPr lvl="1"/>
            <a:r>
              <a:rPr lang="en-US" altLang="en-US" sz="1800" dirty="0" smtClean="0">
                <a:ea typeface="ＭＳ Ｐゴシック" pitchFamily="34" charset="-128"/>
              </a:rPr>
              <a:t>No collision detection</a:t>
            </a:r>
          </a:p>
          <a:p>
            <a:pPr lvl="1"/>
            <a:r>
              <a:rPr lang="en-US" altLang="en-US" sz="1800" dirty="0" smtClean="0">
                <a:ea typeface="ＭＳ Ｐゴシック" pitchFamily="34" charset="-128"/>
              </a:rPr>
              <a:t>Gesture interaction still imposes relevant occlusion on small screens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0894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dirty="0" smtClean="0">
                <a:ea typeface="ＭＳ Ｐゴシック" pitchFamily="34" charset="-128"/>
              </a:rPr>
              <a:t>Summary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61443" name="Segnaposto contenuto 2"/>
          <p:cNvSpPr>
            <a:spLocks noGrp="1"/>
          </p:cNvSpPr>
          <p:nvPr>
            <p:ph idx="1"/>
          </p:nvPr>
        </p:nvSpPr>
        <p:spPr>
          <a:xfrm>
            <a:off x="155575" y="1328738"/>
            <a:ext cx="8785225" cy="4899025"/>
          </a:xfrm>
        </p:spPr>
        <p:txBody>
          <a:bodyPr/>
          <a:lstStyle/>
          <a:p>
            <a:r>
              <a:rPr lang="it-IT" altLang="en-US" sz="1800" dirty="0" smtClean="0">
                <a:ea typeface="ＭＳ Ｐゴシック" pitchFamily="34" charset="-128"/>
              </a:rPr>
              <a:t>Interactive exploration of large mesh models</a:t>
            </a:r>
          </a:p>
          <a:p>
            <a:pPr lvl="1"/>
            <a:r>
              <a:rPr lang="en-GB" altLang="en-US" sz="1600" dirty="0" smtClean="0">
                <a:ea typeface="ＭＳ Ｐゴシック" pitchFamily="34" charset="-128"/>
              </a:rPr>
              <a:t>Fixed coarse </a:t>
            </a:r>
            <a:r>
              <a:rPr lang="en-GB" altLang="en-US" sz="1600" dirty="0">
                <a:ea typeface="ＭＳ Ｐゴシック" pitchFamily="34" charset="-128"/>
              </a:rPr>
              <a:t>subdivision -- </a:t>
            </a:r>
            <a:r>
              <a:rPr lang="en-GB" altLang="en-US" sz="1600" b="1" dirty="0">
                <a:ea typeface="ＭＳ Ｐゴシック" pitchFamily="34" charset="-128"/>
              </a:rPr>
              <a:t>Adaptive </a:t>
            </a:r>
            <a:r>
              <a:rPr lang="en-GB" altLang="en-US" sz="1600" b="1" dirty="0" err="1" smtClean="0">
                <a:ea typeface="ＭＳ Ｐゴシック" pitchFamily="34" charset="-128"/>
              </a:rPr>
              <a:t>QuadPatches</a:t>
            </a:r>
            <a:endParaRPr lang="en-GB" altLang="en-US" sz="1600" b="1" dirty="0" smtClean="0">
              <a:ea typeface="ＭＳ Ｐゴシック" pitchFamily="34" charset="-128"/>
            </a:endParaRPr>
          </a:p>
          <a:p>
            <a:pPr lvl="2"/>
            <a:r>
              <a:rPr lang="en-GB" altLang="en-US" sz="1400" dirty="0" smtClean="0">
                <a:ea typeface="ＭＳ Ｐゴシック" pitchFamily="34" charset="-128"/>
              </a:rPr>
              <a:t>Fixed number of patches, </a:t>
            </a:r>
            <a:r>
              <a:rPr lang="en-GB" altLang="en-US" sz="1400" dirty="0" err="1" smtClean="0">
                <a:ea typeface="ＭＳ Ｐゴシック" pitchFamily="34" charset="-128"/>
              </a:rPr>
              <a:t>multiresolution</a:t>
            </a:r>
            <a:r>
              <a:rPr lang="en-GB" altLang="en-US" sz="1400" dirty="0" smtClean="0">
                <a:ea typeface="ＭＳ Ｐゴシック" pitchFamily="34" charset="-128"/>
              </a:rPr>
              <a:t> inside patches</a:t>
            </a:r>
          </a:p>
          <a:p>
            <a:pPr lvl="3"/>
            <a:r>
              <a:rPr lang="it-IT" altLang="en-US" sz="1400" b="1" dirty="0" smtClean="0">
                <a:ea typeface="ＭＳ Ｐゴシック" pitchFamily="34" charset="-128"/>
              </a:rPr>
              <a:t>Simple, but limited by topology issues</a:t>
            </a:r>
            <a:endParaRPr lang="en-GB" altLang="en-US" sz="1400" b="1" dirty="0" smtClean="0">
              <a:ea typeface="ＭＳ Ｐゴシック" pitchFamily="34" charset="-128"/>
            </a:endParaRPr>
          </a:p>
          <a:p>
            <a:pPr lvl="1"/>
            <a:r>
              <a:rPr lang="en-GB" altLang="en-US" sz="1600" dirty="0" smtClean="0">
                <a:ea typeface="ＭＳ Ｐゴシック" pitchFamily="34" charset="-128"/>
              </a:rPr>
              <a:t>Adaptive coarse subdivision -- </a:t>
            </a:r>
            <a:r>
              <a:rPr lang="it-IT" altLang="en-US" sz="1600" b="1" dirty="0">
                <a:ea typeface="ＭＳ Ｐゴシック" pitchFamily="34" charset="-128"/>
              </a:rPr>
              <a:t>Compact Adaptive </a:t>
            </a:r>
            <a:r>
              <a:rPr lang="it-IT" altLang="en-US" sz="1600" b="1" dirty="0" smtClean="0">
                <a:ea typeface="ＭＳ Ｐゴシック" pitchFamily="34" charset="-128"/>
              </a:rPr>
              <a:t>TetraPuzzles</a:t>
            </a:r>
            <a:endParaRPr lang="en-GB" altLang="en-US" sz="1600" b="1" dirty="0" smtClean="0">
              <a:ea typeface="ＭＳ Ｐゴシック" pitchFamily="34" charset="-128"/>
            </a:endParaRPr>
          </a:p>
          <a:p>
            <a:pPr lvl="2"/>
            <a:r>
              <a:rPr lang="en-GB" altLang="en-US" sz="1400" dirty="0" err="1" smtClean="0">
                <a:ea typeface="ＭＳ Ｐゴシック" pitchFamily="34" charset="-128"/>
              </a:rPr>
              <a:t>Multiresolution</a:t>
            </a:r>
            <a:r>
              <a:rPr lang="en-GB" altLang="en-US" sz="1400" dirty="0" smtClean="0">
                <a:ea typeface="ＭＳ Ｐゴシック" pitchFamily="34" charset="-128"/>
              </a:rPr>
              <a:t> by combining a variable number of fixed-size patches</a:t>
            </a:r>
          </a:p>
          <a:p>
            <a:pPr lvl="3"/>
            <a:r>
              <a:rPr lang="it-IT" altLang="en-US" sz="1400" b="1" dirty="0" smtClean="0">
                <a:ea typeface="ＭＳ Ｐゴシック" pitchFamily="34" charset="-128"/>
              </a:rPr>
              <a:t>More general, but more complex</a:t>
            </a:r>
          </a:p>
          <a:p>
            <a:pPr lvl="4"/>
            <a:endParaRPr lang="it-IT" altLang="en-US" sz="1400" b="1" dirty="0" smtClean="0">
              <a:ea typeface="ＭＳ Ｐゴシック" pitchFamily="34" charset="-128"/>
            </a:endParaRPr>
          </a:p>
          <a:p>
            <a:r>
              <a:rPr lang="it-IT" altLang="en-US" sz="1800" b="1" dirty="0" smtClean="0">
                <a:ea typeface="ＭＳ Ｐゴシック" pitchFamily="34" charset="-128"/>
              </a:rPr>
              <a:t>Interactive exploration of complex scenes</a:t>
            </a:r>
          </a:p>
          <a:p>
            <a:pPr lvl="1"/>
            <a:r>
              <a:rPr lang="it-IT" altLang="en-US" sz="1400" b="1" dirty="0" smtClean="0">
                <a:ea typeface="ＭＳ Ｐゴシック" pitchFamily="34" charset="-128"/>
              </a:rPr>
              <a:t>Guided navigation + Global Illumination, but limited freedom</a:t>
            </a:r>
          </a:p>
          <a:p>
            <a:pPr marL="457200" lvl="1" indent="0">
              <a:buNone/>
            </a:pPr>
            <a:endParaRPr lang="it-IT" altLang="en-US" sz="1400" b="1" dirty="0" smtClean="0">
              <a:ea typeface="ＭＳ Ｐゴシック" pitchFamily="34" charset="-128"/>
            </a:endParaRPr>
          </a:p>
          <a:p>
            <a:r>
              <a:rPr lang="it-IT" altLang="en-US" sz="1800" dirty="0">
                <a:ea typeface="ＭＳ Ｐゴシック" pitchFamily="34" charset="-128"/>
              </a:rPr>
              <a:t>Practical volume rendering on mobile </a:t>
            </a:r>
            <a:r>
              <a:rPr lang="it-IT" altLang="en-US" sz="1800" dirty="0" smtClean="0">
                <a:ea typeface="ＭＳ Ｐゴシック" pitchFamily="34" charset="-128"/>
              </a:rPr>
              <a:t>devices</a:t>
            </a:r>
          </a:p>
          <a:p>
            <a:pPr lvl="1"/>
            <a:r>
              <a:rPr lang="it-IT" altLang="en-US" sz="1400" b="1" dirty="0" smtClean="0">
                <a:ea typeface="ＭＳ Ｐゴシック" pitchFamily="34" charset="-128"/>
              </a:rPr>
              <a:t>Almost there ? – too much fragment load </a:t>
            </a:r>
            <a:r>
              <a:rPr lang="it-IT" altLang="en-US" sz="1400" b="1" dirty="0" smtClean="0">
                <a:ea typeface="ＭＳ Ｐゴシック" pitchFamily="34" charset="-128"/>
                <a:sym typeface="Wingdings" pitchFamily="2" charset="2"/>
              </a:rPr>
              <a:t> mobile GPU </a:t>
            </a:r>
            <a:endParaRPr lang="en-GB" altLang="en-US" sz="1400" b="1" dirty="0" smtClean="0"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4187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5" name="Group 395"/>
          <p:cNvGrpSpPr/>
          <p:nvPr/>
        </p:nvGrpSpPr>
        <p:grpSpPr>
          <a:xfrm>
            <a:off x="5424487" y="1628775"/>
            <a:ext cx="3643314" cy="4181475"/>
            <a:chOff x="0" y="0"/>
            <a:chExt cx="3643312" cy="4181474"/>
          </a:xfrm>
        </p:grpSpPr>
        <p:pic>
          <p:nvPicPr>
            <p:cNvPr id="382" name="image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729199" y="0"/>
              <a:ext cx="1154467" cy="20040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3" name="Shape 383"/>
            <p:cNvSpPr/>
            <p:nvPr/>
          </p:nvSpPr>
          <p:spPr>
            <a:xfrm>
              <a:off x="1204442" y="874996"/>
              <a:ext cx="529756" cy="61586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CC99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384" name="image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744192" y="2137011"/>
              <a:ext cx="1009534" cy="20444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5" name="image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85817"/>
              <a:ext cx="1114484" cy="19401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88" name="Group 388"/>
            <p:cNvGrpSpPr/>
            <p:nvPr/>
          </p:nvGrpSpPr>
          <p:grpSpPr>
            <a:xfrm>
              <a:off x="2852013" y="671369"/>
              <a:ext cx="743664" cy="790886"/>
              <a:chOff x="112332" y="29921"/>
              <a:chExt cx="743662" cy="790884"/>
            </a:xfrm>
          </p:grpSpPr>
          <p:pic>
            <p:nvPicPr>
              <p:cNvPr id="386" name="image.png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112332" y="149454"/>
                <a:ext cx="681352" cy="67135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87" name="Shape 387"/>
              <p:cNvSpPr/>
              <p:nvPr/>
            </p:nvSpPr>
            <p:spPr>
              <a:xfrm rot="2823336">
                <a:off x="236209" y="146910"/>
                <a:ext cx="528455" cy="479619"/>
              </a:xfrm>
              <a:prstGeom prst="triangle">
                <a:avLst/>
              </a:prstGeom>
              <a:solidFill>
                <a:srgbClr val="FFFF00">
                  <a:alpha val="43136"/>
                </a:srgbClr>
              </a:solidFill>
              <a:ln w="9525" cap="flat">
                <a:solidFill>
                  <a:srgbClr val="FFFF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grpSp>
          <p:nvGrpSpPr>
            <p:cNvPr id="391" name="Group 391"/>
            <p:cNvGrpSpPr/>
            <p:nvPr/>
          </p:nvGrpSpPr>
          <p:grpSpPr>
            <a:xfrm>
              <a:off x="2850346" y="2805663"/>
              <a:ext cx="792967" cy="753218"/>
              <a:chOff x="82666" y="39734"/>
              <a:chExt cx="792966" cy="753216"/>
            </a:xfrm>
          </p:grpSpPr>
          <p:pic>
            <p:nvPicPr>
              <p:cNvPr id="389" name="image.png"/>
              <p:cNvPicPr/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82666" y="104733"/>
                <a:ext cx="792968" cy="68821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90" name="Shape 390"/>
              <p:cNvSpPr/>
              <p:nvPr/>
            </p:nvSpPr>
            <p:spPr>
              <a:xfrm rot="2883336">
                <a:off x="246535" y="160160"/>
                <a:ext cx="523299" cy="447465"/>
              </a:xfrm>
              <a:prstGeom prst="triangle">
                <a:avLst/>
              </a:prstGeom>
              <a:solidFill>
                <a:srgbClr val="FFFF00">
                  <a:alpha val="34526"/>
                </a:srgbClr>
              </a:solidFill>
              <a:ln w="9525" cap="flat">
                <a:solidFill>
                  <a:srgbClr val="FFFF00">
                    <a:alpha val="56438"/>
                  </a:srgbClr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392" name="Shape 392"/>
            <p:cNvSpPr/>
            <p:nvPr/>
          </p:nvSpPr>
          <p:spPr>
            <a:xfrm rot="10800000">
              <a:off x="1242757" y="2734364"/>
              <a:ext cx="471449" cy="59903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CC99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393" name="image.png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38314" y="2197587"/>
              <a:ext cx="1154467" cy="19418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4" name="Shape 394"/>
            <p:cNvSpPr/>
            <p:nvPr/>
          </p:nvSpPr>
          <p:spPr>
            <a:xfrm rot="5400000">
              <a:off x="2703499" y="2016592"/>
              <a:ext cx="383654" cy="479779"/>
            </a:xfrm>
            <a:prstGeom prst="rightArrow">
              <a:avLst>
                <a:gd name="adj1" fmla="val 50000"/>
                <a:gd name="adj2" fmla="val 47370"/>
              </a:avLst>
            </a:prstGeom>
            <a:solidFill>
              <a:srgbClr val="00CC99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96" name="Shape 396"/>
          <p:cNvSpPr/>
          <p:nvPr/>
        </p:nvSpPr>
        <p:spPr>
          <a:xfrm flipH="1">
            <a:off x="8678862" y="4619624"/>
            <a:ext cx="190501" cy="195264"/>
          </a:xfrm>
          <a:prstGeom prst="line">
            <a:avLst/>
          </a:prstGeom>
          <a:ln w="28575">
            <a:solidFill>
              <a:srgbClr val="FF0000"/>
            </a:solidFill>
            <a:round/>
          </a:ln>
        </p:spPr>
        <p:txBody>
          <a:bodyPr lIns="0" tIns="0" rIns="0" bIns="0"/>
          <a:lstStyle/>
          <a:p>
            <a:pPr lvl="0">
              <a:defRPr sz="1200" u="none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97" name="Shape 397"/>
          <p:cNvSpPr/>
          <p:nvPr/>
        </p:nvSpPr>
        <p:spPr>
          <a:xfrm flipH="1" flipV="1">
            <a:off x="8678862" y="4787899"/>
            <a:ext cx="19051" cy="352427"/>
          </a:xfrm>
          <a:prstGeom prst="line">
            <a:avLst/>
          </a:prstGeom>
          <a:ln w="28575">
            <a:solidFill>
              <a:srgbClr val="FF0000"/>
            </a:solidFill>
            <a:round/>
          </a:ln>
        </p:spPr>
        <p:txBody>
          <a:bodyPr lIns="0" tIns="0" rIns="0" bIns="0"/>
          <a:lstStyle/>
          <a:p>
            <a:pPr lvl="0">
              <a:defRPr sz="1200" u="none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98" name="Shape 398"/>
          <p:cNvSpPr/>
          <p:nvPr/>
        </p:nvSpPr>
        <p:spPr>
          <a:xfrm flipH="1" flipV="1">
            <a:off x="8869362" y="4619624"/>
            <a:ext cx="23813" cy="293689"/>
          </a:xfrm>
          <a:prstGeom prst="line">
            <a:avLst/>
          </a:prstGeom>
          <a:ln w="28575">
            <a:solidFill>
              <a:srgbClr val="FF0000"/>
            </a:solidFill>
            <a:round/>
          </a:ln>
        </p:spPr>
        <p:txBody>
          <a:bodyPr lIns="0" tIns="0" rIns="0" bIns="0"/>
          <a:lstStyle/>
          <a:p>
            <a:pPr lvl="0">
              <a:defRPr sz="1200" u="none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99" name="Shape 399"/>
          <p:cNvSpPr/>
          <p:nvPr/>
        </p:nvSpPr>
        <p:spPr>
          <a:xfrm flipV="1">
            <a:off x="8697912" y="4887912"/>
            <a:ext cx="184151" cy="252414"/>
          </a:xfrm>
          <a:prstGeom prst="line">
            <a:avLst/>
          </a:prstGeom>
          <a:ln w="28575">
            <a:solidFill>
              <a:srgbClr val="FF0000"/>
            </a:solidFill>
            <a:round/>
          </a:ln>
        </p:spPr>
        <p:txBody>
          <a:bodyPr lIns="0" tIns="0" rIns="0" bIns="0"/>
          <a:lstStyle/>
          <a:p>
            <a:pPr lvl="0">
              <a:defRPr sz="1200" u="none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400" name="Shape 400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13</a:t>
            </a:fld>
            <a:endParaRPr/>
          </a:p>
        </p:txBody>
      </p:sp>
      <p:sp>
        <p:nvSpPr>
          <p:cNvPr id="401" name="Shape 401"/>
          <p:cNvSpPr>
            <a:spLocks noGrp="1"/>
          </p:cNvSpPr>
          <p:nvPr>
            <p:ph type="body" idx="4294967295"/>
          </p:nvPr>
        </p:nvSpPr>
        <p:spPr>
          <a:xfrm>
            <a:off x="0" y="1484313"/>
            <a:ext cx="5353050" cy="47577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00526" lvl="0" indent="-200526"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b="1" dirty="0"/>
              <a:t>Generate clean manifold triangle mesh</a:t>
            </a:r>
          </a:p>
          <a:p>
            <a:pPr marL="561473" lvl="1" indent="-180473">
              <a:spcBef>
                <a:spcPts val="500"/>
              </a:spcBef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dirty="0">
                <a:solidFill>
                  <a:srgbClr val="262699"/>
                </a:solidFill>
              </a:rPr>
              <a:t>Poisson reconstruction [</a:t>
            </a:r>
            <a:r>
              <a:rPr sz="1400" dirty="0" err="1">
                <a:solidFill>
                  <a:srgbClr val="262699"/>
                </a:solidFill>
              </a:rPr>
              <a:t>Kazhdan</a:t>
            </a:r>
            <a:r>
              <a:rPr sz="1400" dirty="0">
                <a:solidFill>
                  <a:srgbClr val="262699"/>
                </a:solidFill>
              </a:rPr>
              <a:t> et al. 2006]</a:t>
            </a:r>
          </a:p>
          <a:p>
            <a:pPr marL="561473" lvl="1" indent="-180473">
              <a:spcBef>
                <a:spcPts val="500"/>
              </a:spcBef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dirty="0">
                <a:solidFill>
                  <a:srgbClr val="262699"/>
                </a:solidFill>
              </a:rPr>
              <a:t>Remove topological noise</a:t>
            </a:r>
          </a:p>
          <a:p>
            <a:pPr marL="922421" lvl="2" indent="-160421">
              <a:spcBef>
                <a:spcPts val="400"/>
              </a:spcBef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dirty="0">
                <a:solidFill>
                  <a:srgbClr val="404040"/>
                </a:solidFill>
              </a:rPr>
              <a:t>Discard connected components with too few triangles</a:t>
            </a:r>
          </a:p>
          <a:p>
            <a:pPr marL="922421" lvl="2" indent="-160421">
              <a:spcBef>
                <a:spcPts val="400"/>
              </a:spcBef>
              <a:buClr>
                <a:srgbClr val="7CA903"/>
              </a:buClr>
              <a:buSzPct val="100000"/>
              <a:buChar char="•"/>
              <a:defRPr sz="1800" b="0"/>
            </a:pPr>
            <a:endParaRPr sz="1400" dirty="0">
              <a:solidFill>
                <a:srgbClr val="404040"/>
              </a:solidFill>
            </a:endParaRPr>
          </a:p>
          <a:p>
            <a:pPr marL="200526" lvl="0" indent="-200526"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b="1" dirty="0"/>
              <a:t>Parameterize the mesh on a quad-based domain</a:t>
            </a:r>
          </a:p>
          <a:p>
            <a:pPr marL="561473" lvl="1" indent="-180473">
              <a:spcBef>
                <a:spcPts val="500"/>
              </a:spcBef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b="1" dirty="0">
                <a:solidFill>
                  <a:srgbClr val="262699"/>
                </a:solidFill>
              </a:rPr>
              <a:t>Isometric</a:t>
            </a:r>
            <a:r>
              <a:rPr sz="1400" dirty="0">
                <a:solidFill>
                  <a:srgbClr val="262699"/>
                </a:solidFill>
              </a:rPr>
              <a:t> triangle mesh parameterization </a:t>
            </a:r>
          </a:p>
          <a:p>
            <a:pPr marL="922421" lvl="2" indent="-160421">
              <a:spcBef>
                <a:spcPts val="400"/>
              </a:spcBef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dirty="0">
                <a:solidFill>
                  <a:srgbClr val="404040"/>
                </a:solidFill>
              </a:rPr>
              <a:t>Abstract domains [</a:t>
            </a:r>
            <a:r>
              <a:rPr sz="1400" dirty="0" err="1">
                <a:solidFill>
                  <a:srgbClr val="404040"/>
                </a:solidFill>
              </a:rPr>
              <a:t>Pietroni</a:t>
            </a:r>
            <a:r>
              <a:rPr sz="1400" dirty="0">
                <a:solidFill>
                  <a:srgbClr val="404040"/>
                </a:solidFill>
              </a:rPr>
              <a:t> et al. 2010]</a:t>
            </a:r>
          </a:p>
          <a:p>
            <a:pPr marL="561473" indent="-180473">
              <a:spcBef>
                <a:spcPts val="500"/>
              </a:spcBef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dirty="0">
                <a:solidFill>
                  <a:srgbClr val="262699"/>
                </a:solidFill>
              </a:rPr>
              <a:t>Remap into a collection of 2D square </a:t>
            </a:r>
            <a:r>
              <a:rPr sz="1400" dirty="0" smtClean="0">
                <a:solidFill>
                  <a:srgbClr val="262699"/>
                </a:solidFill>
              </a:rPr>
              <a:t>regions</a:t>
            </a:r>
            <a:endParaRPr lang="en-US" sz="1400" dirty="0" smtClean="0">
              <a:solidFill>
                <a:srgbClr val="262699"/>
              </a:solidFill>
            </a:endParaRPr>
          </a:p>
          <a:p>
            <a:pPr marL="961523" lvl="1" indent="-180473">
              <a:spcBef>
                <a:spcPts val="500"/>
              </a:spcBef>
              <a:buClr>
                <a:srgbClr val="7CA903"/>
              </a:buClr>
              <a:buSzPct val="100000"/>
              <a:buChar char="•"/>
              <a:defRPr sz="1800" b="0"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+Vertex in tri. Barycenter / +Quad at each edge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61473" lvl="1" indent="-180473">
              <a:spcBef>
                <a:spcPts val="500"/>
              </a:spcBef>
              <a:buClr>
                <a:srgbClr val="7CA903"/>
              </a:buClr>
              <a:buSzPct val="100000"/>
              <a:buChar char="•"/>
              <a:defRPr sz="1800" b="0"/>
            </a:pPr>
            <a:endParaRPr sz="1400" dirty="0">
              <a:solidFill>
                <a:srgbClr val="262699"/>
              </a:solidFill>
            </a:endParaRPr>
          </a:p>
          <a:p>
            <a:pPr marL="200526" lvl="0" indent="-200526"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b="1" dirty="0"/>
              <a:t>Resample each quad from original geometry</a:t>
            </a:r>
          </a:p>
          <a:p>
            <a:pPr marL="561473" lvl="1" indent="-180473">
              <a:spcBef>
                <a:spcPts val="500"/>
              </a:spcBef>
              <a:buClr>
                <a:srgbClr val="7CA903"/>
              </a:buClr>
              <a:buSzPct val="100000"/>
              <a:buChar char="•"/>
              <a:defRPr sz="1800" b="0"/>
            </a:pPr>
            <a:r>
              <a:rPr sz="1400" dirty="0">
                <a:solidFill>
                  <a:srgbClr val="262699"/>
                </a:solidFill>
              </a:rPr>
              <a:t>Associates to each quad a regular grid of samples (position, color and normal</a:t>
            </a:r>
            <a:r>
              <a:rPr sz="1400" dirty="0" smtClean="0">
                <a:solidFill>
                  <a:srgbClr val="262699"/>
                </a:solidFill>
              </a:rPr>
              <a:t>)</a:t>
            </a:r>
            <a:r>
              <a:rPr lang="en-US" sz="1400" dirty="0" smtClean="0">
                <a:solidFill>
                  <a:srgbClr val="262699"/>
                </a:solidFill>
              </a:rPr>
              <a:t> -&gt; image</a:t>
            </a:r>
          </a:p>
          <a:p>
            <a:pPr marL="561473" lvl="1" indent="-180473">
              <a:spcBef>
                <a:spcPts val="500"/>
              </a:spcBef>
              <a:buClr>
                <a:srgbClr val="7CA903"/>
              </a:buClr>
              <a:buSzPct val="100000"/>
              <a:buChar char="•"/>
              <a:defRPr sz="1800" b="0"/>
            </a:pPr>
            <a:r>
              <a:rPr lang="en-US" sz="1400" dirty="0" err="1" smtClean="0">
                <a:solidFill>
                  <a:srgbClr val="262699"/>
                </a:solidFill>
              </a:rPr>
              <a:t>Multiresolution</a:t>
            </a:r>
            <a:r>
              <a:rPr lang="en-US" sz="1400" dirty="0" smtClean="0">
                <a:solidFill>
                  <a:srgbClr val="262699"/>
                </a:solidFill>
              </a:rPr>
              <a:t> inside quad (image </a:t>
            </a:r>
            <a:r>
              <a:rPr lang="en-US" sz="1400" dirty="0" err="1" smtClean="0">
                <a:solidFill>
                  <a:srgbClr val="262699"/>
                </a:solidFill>
              </a:rPr>
              <a:t>mip</a:t>
            </a:r>
            <a:r>
              <a:rPr lang="en-US" sz="1400" dirty="0" smtClean="0">
                <a:solidFill>
                  <a:srgbClr val="262699"/>
                </a:solidFill>
              </a:rPr>
              <a:t> pyramid)</a:t>
            </a:r>
            <a:endParaRPr sz="1400" dirty="0">
              <a:solidFill>
                <a:srgbClr val="262699"/>
              </a:solidFill>
            </a:endParaRPr>
          </a:p>
        </p:txBody>
      </p:sp>
      <p:sp>
        <p:nvSpPr>
          <p:cNvPr id="402" name="Shape 402"/>
          <p:cNvSpPr>
            <a:spLocks noGrp="1"/>
          </p:cNvSpPr>
          <p:nvPr>
            <p:ph type="title" idx="4294967295"/>
          </p:nvPr>
        </p:nvSpPr>
        <p:spPr>
          <a:xfrm>
            <a:off x="358775" y="476250"/>
            <a:ext cx="8785225" cy="990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C40000"/>
                </a:solidFill>
              </a:rPr>
              <a:t>Pre-processing (Reparameterization)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82415" y="5810343"/>
            <a:ext cx="1497012" cy="219075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pPr algn="ctr"/>
            <a:r>
              <a:rPr lang="en-US" sz="1050" b="1" u="none" dirty="0" smtClean="0"/>
              <a:t>Quad-based mesh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82415" y="1485992"/>
            <a:ext cx="1497012" cy="219075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pPr algn="ctr"/>
            <a:r>
              <a:rPr lang="en-US" sz="1050" b="1" u="none" dirty="0" smtClean="0"/>
              <a:t>Base coarse mesh</a:t>
            </a:r>
          </a:p>
        </p:txBody>
      </p:sp>
    </p:spTree>
    <p:extLst>
      <p:ext uri="{BB962C8B-B14F-4D97-AF65-F5344CB8AC3E}">
        <p14:creationId xmlns:p14="http://schemas.microsoft.com/office/powerpoint/2010/main" val="64075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 flipH="1">
            <a:off x="2947735" y="2666325"/>
            <a:ext cx="3366505" cy="3656869"/>
            <a:chOff x="5868469" y="1291429"/>
            <a:chExt cx="2975194" cy="3486094"/>
          </a:xfrm>
        </p:grpSpPr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469" y="1291429"/>
              <a:ext cx="1204210" cy="2274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3109" y="2520092"/>
              <a:ext cx="1270554" cy="2257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Straight Arrow Connector 12"/>
            <p:cNvCxnSpPr/>
            <p:nvPr/>
          </p:nvCxnSpPr>
          <p:spPr bwMode="auto">
            <a:xfrm flipV="1">
              <a:off x="6406473" y="2520093"/>
              <a:ext cx="1632627" cy="62433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6532741" y="2844802"/>
              <a:ext cx="1823859" cy="44491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5603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mtClean="0">
                <a:ea typeface="ＭＳ Ｐゴシック" pitchFamily="34" charset="-128"/>
              </a:rPr>
              <a:t>Pre-processing (Multiresolution)</a:t>
            </a:r>
          </a:p>
        </p:txBody>
      </p:sp>
      <p:sp>
        <p:nvSpPr>
          <p:cNvPr id="25604" name="Segnaposto testo 5"/>
          <p:cNvSpPr>
            <a:spLocks noGrp="1"/>
          </p:cNvSpPr>
          <p:nvPr>
            <p:ph idx="1"/>
          </p:nvPr>
        </p:nvSpPr>
        <p:spPr>
          <a:xfrm>
            <a:off x="179388" y="1484314"/>
            <a:ext cx="7097712" cy="2771163"/>
          </a:xfrm>
        </p:spPr>
        <p:txBody>
          <a:bodyPr/>
          <a:lstStyle/>
          <a:p>
            <a:pPr eaLnBrk="1" hangingPunct="1"/>
            <a:r>
              <a:rPr lang="en-US" altLang="en-US" sz="1800" dirty="0" smtClean="0">
                <a:ea typeface="ＭＳ Ｐゴシック" pitchFamily="34" charset="-128"/>
              </a:rPr>
              <a:t>Collection of variable resolution quad patches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</a:rPr>
              <a:t>Coarse representation of the original model</a:t>
            </a:r>
          </a:p>
          <a:p>
            <a:pPr lvl="1" eaLnBrk="1" hangingPunct="1"/>
            <a:endParaRPr lang="en-US" altLang="en-US" dirty="0" smtClean="0">
              <a:ea typeface="ＭＳ Ｐゴシック" pitchFamily="34" charset="-128"/>
            </a:endParaRPr>
          </a:p>
          <a:p>
            <a:pPr eaLnBrk="1" hangingPunct="1"/>
            <a:r>
              <a:rPr lang="en-US" altLang="en-US" sz="1800" dirty="0" err="1" smtClean="0">
                <a:ea typeface="ＭＳ Ｐゴシック" pitchFamily="34" charset="-128"/>
              </a:rPr>
              <a:t>Multiresolution</a:t>
            </a:r>
            <a:r>
              <a:rPr lang="en-US" altLang="en-US" sz="1800" dirty="0" smtClean="0">
                <a:ea typeface="ＭＳ Ｐゴシック" pitchFamily="34" charset="-128"/>
              </a:rPr>
              <a:t> pyramids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</a:rPr>
              <a:t>Detail geometry, Color, </a:t>
            </a:r>
            <a:r>
              <a:rPr lang="en-US" altLang="en-US" sz="1800" dirty="0" err="1" smtClean="0">
                <a:ea typeface="ＭＳ Ｐゴシック" pitchFamily="34" charset="-128"/>
              </a:rPr>
              <a:t>Normals</a:t>
            </a:r>
            <a:endParaRPr lang="en-US" altLang="en-US" sz="1800" dirty="0" smtClean="0">
              <a:ea typeface="ＭＳ Ｐゴシック" pitchFamily="34" charset="-128"/>
            </a:endParaRPr>
          </a:p>
          <a:p>
            <a:pPr eaLnBrk="1" hangingPunct="1"/>
            <a:endParaRPr lang="en-US" altLang="en-US" sz="1800" dirty="0" smtClean="0">
              <a:ea typeface="ＭＳ Ｐゴシック" pitchFamily="34" charset="-128"/>
            </a:endParaRPr>
          </a:p>
          <a:p>
            <a:pPr eaLnBrk="1" hangingPunct="1"/>
            <a:r>
              <a:rPr lang="en-US" altLang="en-US" sz="1800" dirty="0" smtClean="0">
                <a:ea typeface="ＭＳ Ｐゴシック" pitchFamily="34" charset="-128"/>
              </a:rPr>
              <a:t>Shared border information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</a:rPr>
              <a:t>Ensure connectivity</a:t>
            </a:r>
            <a:endParaRPr lang="it-IT" altLang="en-US" dirty="0" smtClean="0"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14</a:t>
            </a:fld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1733910"/>
            <a:ext cx="2028825" cy="336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H="1">
            <a:off x="5705476" y="3416912"/>
            <a:ext cx="1924049" cy="127889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972502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160338" y="296863"/>
            <a:ext cx="8323262" cy="13112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en-US" sz="2800" smtClean="0">
                <a:ea typeface="ＭＳ Ｐゴシック" pitchFamily="34" charset="-128"/>
              </a:rPr>
              <a:t>Adaptive rendering</a:t>
            </a:r>
            <a:endParaRPr lang="en-US" altLang="en-US" sz="2800" smtClean="0">
              <a:ea typeface="ＭＳ Ｐゴシック" pitchFamily="34" charset="-128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idx="1"/>
          </p:nvPr>
        </p:nvSpPr>
        <p:spPr>
          <a:xfrm>
            <a:off x="160338" y="1430338"/>
            <a:ext cx="5746032" cy="4818062"/>
          </a:xfrm>
        </p:spPr>
        <p:txBody>
          <a:bodyPr/>
          <a:lstStyle/>
          <a:p>
            <a:pPr marL="341313" indent="-341313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600" dirty="0"/>
              <a:t>1. CPU </a:t>
            </a:r>
            <a:r>
              <a:rPr lang="en-US" altLang="en-US" sz="1600" dirty="0" err="1"/>
              <a:t>Lod</a:t>
            </a:r>
            <a:r>
              <a:rPr lang="en-US" altLang="en-US" sz="1600" dirty="0"/>
              <a:t> Selection</a:t>
            </a:r>
            <a:endParaRPr lang="en-US" altLang="en-US" sz="1200" dirty="0"/>
          </a:p>
          <a:p>
            <a:pPr marL="741363" lvl="1" indent="-284163" eaLnBrk="1" hangingPunct="1">
              <a:buFont typeface="Myriad Pro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400" dirty="0"/>
              <a:t>Different quad LOD, but must agree on edges</a:t>
            </a:r>
          </a:p>
          <a:p>
            <a:pPr marL="1141413" lvl="2" indent="-284163" eaLnBrk="1" hangingPunct="1">
              <a:buFont typeface="Myriad Pro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200" dirty="0"/>
              <a:t>Quad LOD = max edge LOD (available)</a:t>
            </a:r>
          </a:p>
          <a:p>
            <a:pPr marL="741363" lvl="1" indent="-284163" eaLnBrk="1" hangingPunct="1">
              <a:buFont typeface="Myriad Pro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400" dirty="0"/>
              <a:t>Use finest LOD </a:t>
            </a:r>
            <a:r>
              <a:rPr lang="en-US" altLang="en-US" sz="1400" dirty="0" smtClean="0"/>
              <a:t>available</a:t>
            </a:r>
          </a:p>
          <a:p>
            <a:pPr marL="741363" lvl="1" indent="-284163" eaLnBrk="1" hangingPunct="1">
              <a:buFont typeface="Myriad Pro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400" dirty="0" smtClean="0"/>
              <a:t>Send VBO with regular grid (1 for each LOD)</a:t>
            </a:r>
          </a:p>
          <a:p>
            <a:pPr marL="0" indent="0" eaLnBrk="1" hangingPunct="1"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altLang="en-US" sz="1600" dirty="0" smtClean="0"/>
          </a:p>
          <a:p>
            <a:pPr marL="341313" indent="-341313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600" dirty="0"/>
              <a:t>2. GPU: Vertex </a:t>
            </a:r>
            <a:r>
              <a:rPr lang="en-US" altLang="en-US" sz="1600" dirty="0" err="1"/>
              <a:t>Shader</a:t>
            </a:r>
            <a:endParaRPr lang="en-US" altLang="en-US" sz="1600" dirty="0"/>
          </a:p>
          <a:p>
            <a:pPr marL="741363" lvl="1" indent="-284163" eaLnBrk="1" hangingPunct="1">
              <a:buFont typeface="Myriad Pro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400" dirty="0"/>
              <a:t>Snap vertices on edges (match neighbors)</a:t>
            </a:r>
          </a:p>
          <a:p>
            <a:pPr marL="741363" lvl="1" indent="-284163" eaLnBrk="1" hangingPunct="1">
              <a:buFont typeface="Myriad Pro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400" dirty="0"/>
              <a:t>Base position = corner interpolation (</a:t>
            </a:r>
            <a:r>
              <a:rPr lang="en-US" altLang="en-US" sz="1400" dirty="0" err="1"/>
              <a:t>u,v</a:t>
            </a:r>
            <a:r>
              <a:rPr lang="en-US" altLang="en-US" sz="1400" dirty="0"/>
              <a:t>)</a:t>
            </a:r>
          </a:p>
          <a:p>
            <a:pPr marL="741363" lvl="1" indent="-284163" eaLnBrk="1" hangingPunct="1">
              <a:buFont typeface="Myriad Pro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400" dirty="0"/>
              <a:t>Displace VBO vertices</a:t>
            </a:r>
          </a:p>
          <a:p>
            <a:pPr marL="1141413" lvl="2" indent="-284163" eaLnBrk="1" hangingPunct="1">
              <a:buFont typeface="Myriad Pro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200" dirty="0"/>
              <a:t>normal + displacement (</a:t>
            </a:r>
            <a:r>
              <a:rPr lang="en-US" altLang="en-US" sz="1200" dirty="0" err="1"/>
              <a:t>dequantized</a:t>
            </a:r>
            <a:r>
              <a:rPr lang="en-US" altLang="en-US" sz="1200" dirty="0"/>
              <a:t>)</a:t>
            </a:r>
          </a:p>
          <a:p>
            <a:pPr marL="341313" indent="-341313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altLang="en-US" sz="1600" dirty="0" smtClean="0"/>
          </a:p>
          <a:p>
            <a:pPr marL="341313" indent="-341313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600" dirty="0" smtClean="0"/>
              <a:t>3. GPU: Fragment </a:t>
            </a:r>
            <a:r>
              <a:rPr lang="en-US" altLang="en-US" sz="1600" dirty="0" err="1" smtClean="0"/>
              <a:t>Shader</a:t>
            </a:r>
            <a:endParaRPr lang="en-US" altLang="en-US" sz="1600" dirty="0" smtClean="0"/>
          </a:p>
          <a:p>
            <a:pPr marL="741363" lvl="1" indent="-284163" eaLnBrk="1" hangingPunct="1">
              <a:buFont typeface="Myriad Pro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sz="1400" dirty="0" smtClean="0"/>
              <a:t>Texturing &amp; Shading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302089" y="550070"/>
            <a:ext cx="2239163" cy="3175203"/>
            <a:chOff x="5708650" y="1690688"/>
            <a:chExt cx="3213100" cy="4556277"/>
          </a:xfrm>
        </p:grpSpPr>
        <p:pic>
          <p:nvPicPr>
            <p:cNvPr id="2662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8650" y="1690688"/>
              <a:ext cx="3213100" cy="261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6629" name="6 Conector recto"/>
            <p:cNvCxnSpPr>
              <a:cxnSpLocks noChangeShapeType="1"/>
            </p:cNvCxnSpPr>
            <p:nvPr/>
          </p:nvCxnSpPr>
          <p:spPr bwMode="auto">
            <a:xfrm flipH="1">
              <a:off x="6217460" y="3379788"/>
              <a:ext cx="1616854" cy="1465526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30" name="7 Conector recto"/>
            <p:cNvCxnSpPr>
              <a:cxnSpLocks noChangeShapeType="1"/>
            </p:cNvCxnSpPr>
            <p:nvPr/>
          </p:nvCxnSpPr>
          <p:spPr bwMode="auto">
            <a:xfrm flipH="1">
              <a:off x="7585622" y="3633788"/>
              <a:ext cx="539203" cy="2613177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15</a:t>
            </a:fld>
            <a:endParaRPr lang="it-IT" dirty="0"/>
          </a:p>
        </p:txBody>
      </p:sp>
      <p:pic>
        <p:nvPicPr>
          <p:cNvPr id="9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48847" y="3941967"/>
            <a:ext cx="3764263" cy="241121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 18"/>
          <p:cNvGrpSpPr/>
          <p:nvPr/>
        </p:nvGrpSpPr>
        <p:grpSpPr>
          <a:xfrm>
            <a:off x="6435692" y="2548935"/>
            <a:ext cx="1550195" cy="1393032"/>
            <a:chOff x="5550693" y="2548935"/>
            <a:chExt cx="1550195" cy="1393032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1672" y="2748483"/>
              <a:ext cx="953453" cy="953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550693" y="3680029"/>
              <a:ext cx="395287" cy="261938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lang="en-US" sz="1100" b="1" u="none" dirty="0" smtClean="0"/>
                <a:t>0,0          </a:t>
              </a:r>
              <a:r>
                <a:rPr lang="en-US" sz="1100" b="1" u="none" dirty="0" err="1" smtClean="0"/>
                <a:t>u,v</a:t>
              </a:r>
              <a:endParaRPr lang="en-US" sz="1100" b="1" u="none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48438" y="2548935"/>
              <a:ext cx="552450" cy="33337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lang="en-US" sz="1100" b="1" u="none" dirty="0" smtClean="0"/>
                <a:t>1,1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 bwMode="auto">
            <a:xfrm>
              <a:off x="5748337" y="3715748"/>
              <a:ext cx="1055911" cy="128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 flipV="1">
              <a:off x="5757862" y="2680883"/>
              <a:ext cx="2" cy="104439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7576578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2743200" y="144463"/>
            <a:ext cx="6400800" cy="13112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mtClean="0">
                <a:ea typeface="ＭＳ Ｐゴシック" pitchFamily="34" charset="-128"/>
              </a:rPr>
              <a:t>Rendering example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idx="1"/>
          </p:nvPr>
        </p:nvSpPr>
        <p:spPr>
          <a:xfrm>
            <a:off x="566738" y="5640388"/>
            <a:ext cx="8120062" cy="609600"/>
          </a:xfrm>
        </p:spPr>
        <p:txBody>
          <a:bodyPr/>
          <a:lstStyle/>
          <a:p>
            <a:pPr marL="341313" indent="-341313" eaLnBrk="1" hangingPunct="1">
              <a:buFont typeface="Times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en-US" smtClean="0">
                <a:ea typeface="ＭＳ Ｐゴシック" pitchFamily="34" charset="-128"/>
              </a:rPr>
              <a:t>       Patches              Levels                Shading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1600200"/>
            <a:ext cx="87788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8345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4948238"/>
            <a:ext cx="465455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mtClean="0">
                <a:ea typeface="ＭＳ Ｐゴシック" pitchFamily="34" charset="-128"/>
              </a:rPr>
              <a:t>Results</a:t>
            </a:r>
          </a:p>
        </p:txBody>
      </p:sp>
      <p:sp>
        <p:nvSpPr>
          <p:cNvPr id="6" name="Segnaposto testo 2"/>
          <p:cNvSpPr>
            <a:spLocks noGrp="1"/>
          </p:cNvSpPr>
          <p:nvPr>
            <p:ph type="body" sz="half" idx="1"/>
          </p:nvPr>
        </p:nvSpPr>
        <p:spPr>
          <a:xfrm>
            <a:off x="6018213" y="1343025"/>
            <a:ext cx="3125787" cy="2516188"/>
          </a:xfrm>
        </p:spPr>
        <p:txBody>
          <a:bodyPr/>
          <a:lstStyle/>
          <a:p>
            <a:pPr eaLnBrk="1" hangingPunct="1">
              <a:defRPr/>
            </a:pPr>
            <a:r>
              <a:rPr lang="it-IT" sz="1600" dirty="0" smtClean="0">
                <a:ea typeface="+mn-ea"/>
              </a:rPr>
              <a:t>Adaptive rendering</a:t>
            </a:r>
          </a:p>
          <a:p>
            <a:pPr lvl="1" eaLnBrk="1" hangingPunct="1">
              <a:defRPr/>
            </a:pPr>
            <a:r>
              <a:rPr lang="it-IT" sz="1400" dirty="0" smtClean="0">
                <a:ea typeface="+mn-ea"/>
              </a:rPr>
              <a:t>1 pixel accuracy – 37 fps (min 13 fps)</a:t>
            </a:r>
          </a:p>
          <a:p>
            <a:pPr eaLnBrk="1" hangingPunct="1">
              <a:defRPr/>
            </a:pPr>
            <a:r>
              <a:rPr lang="it-IT" sz="1600" dirty="0" smtClean="0">
                <a:ea typeface="+mn-ea"/>
              </a:rPr>
              <a:t>Network streaming</a:t>
            </a:r>
          </a:p>
          <a:p>
            <a:pPr lvl="1" eaLnBrk="1" hangingPunct="1">
              <a:defRPr/>
            </a:pPr>
            <a:r>
              <a:rPr lang="it-IT" sz="1200" dirty="0" smtClean="0">
                <a:ea typeface="+mn-ea"/>
              </a:rPr>
              <a:t>Required 312Kbps (max 2.8Mbps) for no delay</a:t>
            </a:r>
          </a:p>
          <a:p>
            <a:pPr lvl="1" eaLnBrk="1" hangingPunct="1">
              <a:defRPr/>
            </a:pPr>
            <a:r>
              <a:rPr lang="it-IT" sz="1200" dirty="0" smtClean="0">
                <a:ea typeface="+mn-ea"/>
              </a:rPr>
              <a:t>ADSL 8Mbps – 2 s fully refined model from scratch</a:t>
            </a:r>
            <a:endParaRPr lang="it-IT" sz="900" dirty="0" smtClean="0">
              <a:ea typeface="+mn-ea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it-IT" sz="1100" dirty="0" smtClean="0">
              <a:ea typeface="+mn-ea"/>
            </a:endParaRPr>
          </a:p>
        </p:txBody>
      </p:sp>
      <p:pic>
        <p:nvPicPr>
          <p:cNvPr id="2867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63" y="3568700"/>
            <a:ext cx="3171825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425" y="5072063"/>
            <a:ext cx="31273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2_s2013-sigsmgia-teaser-AQP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1176.8968"/>
                </p14:media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649413"/>
            <a:ext cx="52514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75F01A5-D381-42D3-A08F-4AF08A209073}" type="slidenum">
              <a:rPr lang="it-IT" smtClean="0"/>
              <a:pPr>
                <a:defRPr/>
              </a:pPr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113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8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dirty="0" smtClean="0">
                <a:ea typeface="ＭＳ Ｐゴシック" pitchFamily="34" charset="-128"/>
              </a:rPr>
              <a:t>Conclusions: Adaptive Quad Patches</a:t>
            </a:r>
          </a:p>
        </p:txBody>
      </p:sp>
      <p:sp>
        <p:nvSpPr>
          <p:cNvPr id="29699" name="Segnaposto testo 2"/>
          <p:cNvSpPr>
            <a:spLocks noGrp="1"/>
          </p:cNvSpPr>
          <p:nvPr>
            <p:ph type="body" sz="half" idx="1"/>
          </p:nvPr>
        </p:nvSpPr>
        <p:spPr>
          <a:xfrm>
            <a:off x="179388" y="1484314"/>
            <a:ext cx="8716962" cy="4897437"/>
          </a:xfrm>
        </p:spPr>
        <p:txBody>
          <a:bodyPr/>
          <a:lstStyle/>
          <a:p>
            <a:pPr eaLnBrk="1" hangingPunct="1"/>
            <a:r>
              <a:rPr lang="it-IT" altLang="en-US" sz="2000" dirty="0" smtClean="0">
                <a:ea typeface="ＭＳ Ｐゴシック" pitchFamily="34" charset="-128"/>
              </a:rPr>
              <a:t>Effective creation and distribution system</a:t>
            </a:r>
          </a:p>
          <a:p>
            <a:pPr lvl="1" eaLnBrk="1" hangingPunct="1"/>
            <a:r>
              <a:rPr lang="it-IT" altLang="en-US" sz="1800" b="1" dirty="0" smtClean="0">
                <a:ea typeface="ＭＳ Ｐゴシック" pitchFamily="34" charset="-128"/>
              </a:rPr>
              <a:t>Fully automatic</a:t>
            </a:r>
          </a:p>
          <a:p>
            <a:pPr lvl="1" eaLnBrk="1" hangingPunct="1"/>
            <a:r>
              <a:rPr lang="it-IT" altLang="en-US" sz="1800" dirty="0" smtClean="0">
                <a:ea typeface="ＭＳ Ｐゴシック" pitchFamily="34" charset="-128"/>
              </a:rPr>
              <a:t>Compact, streamable and renderable 3D model representations</a:t>
            </a:r>
          </a:p>
          <a:p>
            <a:pPr lvl="1" eaLnBrk="1" hangingPunct="1"/>
            <a:r>
              <a:rPr lang="it-IT" altLang="en-US" sz="1800" b="1" dirty="0" smtClean="0">
                <a:ea typeface="ＭＳ Ｐゴシック" pitchFamily="34" charset="-128"/>
              </a:rPr>
              <a:t>Low CPU overhead </a:t>
            </a:r>
            <a:r>
              <a:rPr lang="it-IT" altLang="en-US" sz="1800" dirty="0" smtClean="0">
                <a:ea typeface="ＭＳ Ｐゴシック" pitchFamily="34" charset="-128"/>
                <a:sym typeface="Wingdings" pitchFamily="2" charset="2"/>
              </a:rPr>
              <a:t> GPU adaptive rendering</a:t>
            </a:r>
            <a:endParaRPr lang="it-IT" altLang="en-US" sz="1800" dirty="0" smtClean="0">
              <a:ea typeface="ＭＳ Ｐゴシック" pitchFamily="34" charset="-128"/>
            </a:endParaRPr>
          </a:p>
          <a:p>
            <a:pPr lvl="1" eaLnBrk="1" hangingPunct="1"/>
            <a:r>
              <a:rPr lang="it-IT" altLang="en-US" sz="1800" b="1" dirty="0" smtClean="0">
                <a:ea typeface="ＭＳ Ｐゴシック" pitchFamily="34" charset="-128"/>
              </a:rPr>
              <a:t>WebGL</a:t>
            </a:r>
          </a:p>
          <a:p>
            <a:pPr lvl="2" eaLnBrk="1" hangingPunct="1"/>
            <a:r>
              <a:rPr lang="it-IT" altLang="en-US" sz="1600" dirty="0" smtClean="0">
                <a:ea typeface="ＭＳ Ｐゴシック" pitchFamily="34" charset="-128"/>
              </a:rPr>
              <a:t>Desktop</a:t>
            </a:r>
          </a:p>
          <a:p>
            <a:pPr lvl="2" eaLnBrk="1" hangingPunct="1"/>
            <a:r>
              <a:rPr lang="it-IT" altLang="en-US" sz="1600" b="1" dirty="0" smtClean="0">
                <a:ea typeface="ＭＳ Ｐゴシック" pitchFamily="34" charset="-128"/>
              </a:rPr>
              <a:t>Mobile</a:t>
            </a:r>
          </a:p>
          <a:p>
            <a:pPr lvl="2" eaLnBrk="1" hangingPunct="1"/>
            <a:endParaRPr lang="it-IT" altLang="en-US" sz="1600" b="1" dirty="0" smtClean="0">
              <a:ea typeface="ＭＳ Ｐゴシック" pitchFamily="34" charset="-128"/>
            </a:endParaRPr>
          </a:p>
          <a:p>
            <a:pPr eaLnBrk="1" hangingPunct="1"/>
            <a:r>
              <a:rPr lang="it-IT" altLang="en-US" sz="2000" dirty="0">
                <a:ea typeface="ＭＳ Ｐゴシック" pitchFamily="34" charset="-128"/>
              </a:rPr>
              <a:t>Limitations</a:t>
            </a:r>
          </a:p>
          <a:p>
            <a:pPr lvl="1" eaLnBrk="1" hangingPunct="1"/>
            <a:r>
              <a:rPr lang="it-IT" altLang="en-US" sz="1800" b="1" dirty="0">
                <a:ea typeface="ＭＳ Ｐゴシック" pitchFamily="34" charset="-128"/>
              </a:rPr>
              <a:t>Closed objects with large </a:t>
            </a:r>
            <a:r>
              <a:rPr lang="it-IT" altLang="en-US" sz="1800" b="1" dirty="0" smtClean="0">
                <a:ea typeface="ＭＳ Ｐゴシック" pitchFamily="34" charset="-128"/>
              </a:rPr>
              <a:t>components (i.e,3D scanned objs)</a:t>
            </a:r>
            <a:endParaRPr lang="it-IT" altLang="en-US" sz="1800" b="1" dirty="0">
              <a:ea typeface="ＭＳ Ｐゴシック" pitchFamily="34" charset="-128"/>
            </a:endParaRPr>
          </a:p>
          <a:p>
            <a:pPr lvl="1" eaLnBrk="1" hangingPunct="1"/>
            <a:r>
              <a:rPr lang="it-IT" altLang="en-US" sz="1800" dirty="0">
                <a:ea typeface="ＭＳ Ｐゴシック" pitchFamily="34" charset="-128"/>
              </a:rPr>
              <a:t>Visual approximation (</a:t>
            </a:r>
            <a:r>
              <a:rPr lang="it-IT" altLang="en-US" sz="1800" b="1" dirty="0">
                <a:ea typeface="ＭＳ Ｐゴシック" pitchFamily="34" charset="-128"/>
              </a:rPr>
              <a:t>lossy</a:t>
            </a:r>
            <a:r>
              <a:rPr lang="it-IT" altLang="en-US" sz="1800" dirty="0">
                <a:ea typeface="ＭＳ Ｐゴシック" pitchFamily="34" charset="-128"/>
              </a:rPr>
              <a:t>)</a:t>
            </a:r>
          </a:p>
          <a:p>
            <a:pPr lvl="1" eaLnBrk="1" hangingPunct="1"/>
            <a:r>
              <a:rPr lang="it-IT" altLang="en-US" sz="1800" dirty="0">
                <a:ea typeface="ＭＳ Ｐゴシック" pitchFamily="34" charset="-128"/>
              </a:rPr>
              <a:t>Explore more aggressive compression techniques</a:t>
            </a:r>
          </a:p>
          <a:p>
            <a:pPr eaLnBrk="1" hangingPunct="1"/>
            <a:endParaRPr lang="en-US" altLang="en-US" sz="28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eaLnBrk="1" hangingPunct="1"/>
            <a:endParaRPr lang="it-IT" altLang="en-US" sz="2000" dirty="0" smtClean="0"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239000" y="6524625"/>
            <a:ext cx="1905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75F01A5-D381-42D3-A08F-4AF08A209073}" type="slidenum">
              <a:rPr lang="it-IT" smtClean="0"/>
              <a:pPr>
                <a:defRPr/>
              </a:pPr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027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76" y="1800223"/>
            <a:ext cx="3000376" cy="279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3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n-US" dirty="0" smtClean="0">
                <a:ea typeface="ＭＳ Ｐゴシック" pitchFamily="34" charset="-128"/>
              </a:rPr>
              <a:t>Compact </a:t>
            </a:r>
            <a:r>
              <a:rPr lang="es-ES" altLang="en-US" dirty="0" err="1" smtClean="0">
                <a:ea typeface="ＭＳ Ｐゴシック" pitchFamily="34" charset="-128"/>
              </a:rPr>
              <a:t>Adaptive</a:t>
            </a:r>
            <a:r>
              <a:rPr lang="es-ES" altLang="en-US" dirty="0" smtClean="0">
                <a:ea typeface="ＭＳ Ｐゴシック" pitchFamily="34" charset="-128"/>
              </a:rPr>
              <a:t> Tetra </a:t>
            </a:r>
            <a:r>
              <a:rPr lang="es-ES" altLang="en-US" dirty="0" err="1" smtClean="0">
                <a:ea typeface="ＭＳ Ｐゴシック" pitchFamily="34" charset="-128"/>
              </a:rPr>
              <a:t>Puzzles</a:t>
            </a:r>
            <a:r>
              <a:rPr lang="es-ES" altLang="en-US" dirty="0" smtClean="0">
                <a:ea typeface="ＭＳ Ｐゴシック" pitchFamily="34" charset="-128"/>
              </a:rPr>
              <a:t/>
            </a:r>
            <a:br>
              <a:rPr lang="es-ES" altLang="en-US" dirty="0" smtClean="0">
                <a:ea typeface="ＭＳ Ｐゴシック" pitchFamily="34" charset="-128"/>
              </a:rPr>
            </a:br>
            <a:r>
              <a:rPr lang="es-ES" altLang="en-US" sz="2400" dirty="0" err="1" smtClean="0">
                <a:ea typeface="ＭＳ Ｐゴシック" pitchFamily="34" charset="-128"/>
              </a:rPr>
              <a:t>Efficient</a:t>
            </a:r>
            <a:r>
              <a:rPr lang="es-ES" altLang="en-US" sz="2400" dirty="0" smtClean="0">
                <a:ea typeface="ＭＳ Ｐゴシック" pitchFamily="34" charset="-128"/>
              </a:rPr>
              <a:t> </a:t>
            </a:r>
            <a:r>
              <a:rPr lang="es-ES" altLang="en-US" sz="2400" dirty="0" err="1" smtClean="0">
                <a:ea typeface="ＭＳ Ｐゴシック" pitchFamily="34" charset="-128"/>
              </a:rPr>
              <a:t>distribution</a:t>
            </a:r>
            <a:r>
              <a:rPr lang="es-ES" altLang="en-US" sz="2400" dirty="0" smtClean="0">
                <a:ea typeface="ＭＳ Ｐゴシック" pitchFamily="34" charset="-128"/>
              </a:rPr>
              <a:t> and </a:t>
            </a:r>
            <a:r>
              <a:rPr lang="es-ES" altLang="en-US" sz="2400" dirty="0" err="1" smtClean="0">
                <a:ea typeface="ＭＳ Ｐゴシック" pitchFamily="34" charset="-128"/>
              </a:rPr>
              <a:t>rendering</a:t>
            </a:r>
            <a:r>
              <a:rPr lang="es-ES" altLang="en-US" sz="2400" dirty="0" smtClean="0">
                <a:ea typeface="ＭＳ Ｐゴシック" pitchFamily="34" charset="-128"/>
              </a:rPr>
              <a:t> </a:t>
            </a:r>
            <a:r>
              <a:rPr lang="es-ES" altLang="en-US" sz="2400" dirty="0" err="1" smtClean="0">
                <a:ea typeface="ＭＳ Ｐゴシック" pitchFamily="34" charset="-128"/>
              </a:rPr>
              <a:t>for</a:t>
            </a:r>
            <a:r>
              <a:rPr lang="es-ES" altLang="en-US" sz="2400" dirty="0" smtClean="0">
                <a:ea typeface="ＭＳ Ｐゴシック" pitchFamily="34" charset="-128"/>
              </a:rPr>
              <a:t> </a:t>
            </a:r>
            <a:r>
              <a:rPr lang="es-ES" altLang="en-US" sz="2400" dirty="0" err="1" smtClean="0">
                <a:ea typeface="ＭＳ Ｐゴシック" pitchFamily="34" charset="-128"/>
              </a:rPr>
              <a:t>mobile</a:t>
            </a:r>
            <a:endParaRPr lang="it-IT" altLang="en-US" sz="4000" dirty="0" smtClean="0"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u="none" smtClean="0"/>
              <a:pPr>
                <a:defRPr/>
              </a:pPr>
              <a:t>19</a:t>
            </a:fld>
            <a:endParaRPr lang="it-IT" u="none" dirty="0"/>
          </a:p>
        </p:txBody>
      </p:sp>
      <p:sp>
        <p:nvSpPr>
          <p:cNvPr id="130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77963"/>
            <a:ext cx="8793164" cy="4895850"/>
          </a:xfrm>
        </p:spPr>
        <p:txBody>
          <a:bodyPr/>
          <a:lstStyle/>
          <a:p>
            <a:pPr eaLnBrk="1" hangingPunct="1"/>
            <a:r>
              <a:rPr lang="en-US" altLang="en-US" sz="1800" dirty="0" smtClean="0">
                <a:ea typeface="ＭＳ Ｐゴシック" pitchFamily="34" charset="-128"/>
              </a:rPr>
              <a:t>Built on Adaptive </a:t>
            </a:r>
            <a:r>
              <a:rPr lang="en-US" altLang="en-US" sz="1800" dirty="0" err="1" smtClean="0">
                <a:ea typeface="ＭＳ Ｐゴシック" pitchFamily="34" charset="-128"/>
              </a:rPr>
              <a:t>TetraPuzzles</a:t>
            </a:r>
            <a:r>
              <a:rPr lang="en-US" altLang="en-US" sz="1800" dirty="0" smtClean="0">
                <a:ea typeface="ＭＳ Ｐゴシック" pitchFamily="34" charset="-128"/>
              </a:rPr>
              <a:t> [CRS4+ISTI CNR, SIGGRAPH’04]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</a:rPr>
              <a:t>Regular conformal hierarchy of </a:t>
            </a:r>
            <a:r>
              <a:rPr lang="en-US" altLang="en-US" sz="1800" dirty="0" err="1" smtClean="0">
                <a:ea typeface="ＭＳ Ｐゴシック" pitchFamily="34" charset="-128"/>
              </a:rPr>
              <a:t>tetrahedra</a:t>
            </a:r>
            <a:endParaRPr lang="en-US" altLang="en-US" sz="1800" dirty="0" smtClean="0">
              <a:ea typeface="ＭＳ Ｐゴシック" pitchFamily="34" charset="-128"/>
            </a:endParaRP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</a:rPr>
              <a:t>Spatially partition of input mesh</a:t>
            </a:r>
          </a:p>
          <a:p>
            <a:pPr lvl="2" eaLnBrk="1" hangingPunct="1"/>
            <a:r>
              <a:rPr lang="en-US" altLang="en-US" sz="1600" dirty="0" smtClean="0">
                <a:ea typeface="ＭＳ Ｐゴシック" pitchFamily="34" charset="-128"/>
              </a:rPr>
              <a:t>Mesh fragments at different resolutions</a:t>
            </a:r>
          </a:p>
          <a:p>
            <a:pPr lvl="2" eaLnBrk="1" hangingPunct="1"/>
            <a:r>
              <a:rPr lang="en-US" altLang="en-US" sz="1600" dirty="0" smtClean="0">
                <a:ea typeface="ＭＳ Ｐゴシック" pitchFamily="34" charset="-128"/>
              </a:rPr>
              <a:t>Associated to implicit diamonds</a:t>
            </a:r>
          </a:p>
          <a:p>
            <a:pPr lvl="2" eaLnBrk="1" hangingPunct="1"/>
            <a:endParaRPr lang="en-US" altLang="en-US" sz="1600" dirty="0" smtClean="0">
              <a:ea typeface="ＭＳ Ｐゴシック" pitchFamily="34" charset="-128"/>
            </a:endParaRPr>
          </a:p>
          <a:p>
            <a:pPr eaLnBrk="1" hangingPunct="1"/>
            <a:r>
              <a:rPr lang="en-US" altLang="en-US" sz="2000" dirty="0" smtClean="0">
                <a:ea typeface="ＭＳ Ｐゴシック" pitchFamily="34" charset="-128"/>
              </a:rPr>
              <a:t>Objective</a:t>
            </a:r>
          </a:p>
          <a:p>
            <a:pPr lvl="1" eaLnBrk="1" hangingPunct="1"/>
            <a:r>
              <a:rPr lang="en-US" altLang="en-US" sz="1600" dirty="0" smtClean="0">
                <a:ea typeface="ＭＳ Ｐゴシック" pitchFamily="34" charset="-128"/>
              </a:rPr>
              <a:t>Mobile</a:t>
            </a:r>
          </a:p>
          <a:p>
            <a:pPr lvl="2" eaLnBrk="1" hangingPunct="1"/>
            <a:r>
              <a:rPr lang="en-US" altLang="en-US" sz="1400" dirty="0" smtClean="0">
                <a:ea typeface="ＭＳ Ｐゴシック" pitchFamily="34" charset="-128"/>
              </a:rPr>
              <a:t>Limited resources (512MB-3GB ram CPU/GPU)</a:t>
            </a:r>
          </a:p>
          <a:p>
            <a:pPr lvl="2" eaLnBrk="1" hangingPunct="1"/>
            <a:r>
              <a:rPr lang="en-US" altLang="en-US" sz="1400" dirty="0" smtClean="0">
                <a:ea typeface="ＭＳ Ｐゴシック" pitchFamily="34" charset="-128"/>
              </a:rPr>
              <a:t>Limited performance (CPU/GPU)</a:t>
            </a:r>
          </a:p>
          <a:p>
            <a:pPr lvl="2" eaLnBrk="1" hangingPunct="1"/>
            <a:endParaRPr lang="en-US" altLang="en-US" sz="1400" dirty="0" smtClean="0">
              <a:ea typeface="ＭＳ Ｐゴシック" pitchFamily="34" charset="-128"/>
            </a:endParaRPr>
          </a:p>
          <a:p>
            <a:pPr lvl="1" eaLnBrk="1" hangingPunct="1"/>
            <a:r>
              <a:rPr lang="en-US" altLang="en-US" sz="1600" dirty="0" smtClean="0">
                <a:ea typeface="ＭＳ Ｐゴシック" pitchFamily="34" charset="-128"/>
              </a:rPr>
              <a:t>Compact GPU representation</a:t>
            </a:r>
          </a:p>
          <a:p>
            <a:pPr lvl="2" eaLnBrk="1" hangingPunct="1"/>
            <a:r>
              <a:rPr lang="en-US" altLang="en-US" sz="1400" dirty="0" smtClean="0">
                <a:ea typeface="ＭＳ Ｐゴシック" pitchFamily="34" charset="-128"/>
              </a:rPr>
              <a:t>Good compression ratio (maximize resource usage)</a:t>
            </a:r>
          </a:p>
          <a:p>
            <a:pPr lvl="2" eaLnBrk="1" hangingPunct="1"/>
            <a:r>
              <a:rPr lang="en-US" altLang="en-US" sz="1400" dirty="0" smtClean="0">
                <a:ea typeface="ＭＳ Ｐゴシック" pitchFamily="34" charset="-128"/>
              </a:rPr>
              <a:t>Low decoding complexity (maximize decoding/rendering performance)</a:t>
            </a:r>
            <a:endParaRPr lang="en-US" altLang="en-US" dirty="0" smtClean="0">
              <a:ea typeface="ＭＳ Ｐゴシック" pitchFamily="34" charset="-128"/>
            </a:endParaRPr>
          </a:p>
          <a:p>
            <a:pPr eaLnBrk="1" hangingPunct="1"/>
            <a:endParaRPr lang="en-US" altLang="en-US" dirty="0" smtClean="0">
              <a:ea typeface="ＭＳ Ｐゴシック" pitchFamily="34" charset="-128"/>
            </a:endParaRPr>
          </a:p>
          <a:p>
            <a:pPr lvl="1"/>
            <a:endParaRPr lang="it-IT" altLang="en-US" sz="16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740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Mobile Visualization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Big/complex data…</a:t>
            </a:r>
          </a:p>
          <a:p>
            <a:pPr lvl="1"/>
            <a:r>
              <a:rPr lang="en-US" dirty="0" smtClean="0"/>
              <a:t>Detailed scenes from modeling or capturing…</a:t>
            </a:r>
            <a:endParaRPr lang="en-US" dirty="0"/>
          </a:p>
          <a:p>
            <a:r>
              <a:rPr lang="en-US" dirty="0" smtClean="0"/>
              <a:t>... and/or complex rendering</a:t>
            </a:r>
          </a:p>
          <a:p>
            <a:pPr lvl="1"/>
            <a:r>
              <a:rPr lang="en-US" dirty="0" smtClean="0"/>
              <a:t>Global illumination, volumetric integration…</a:t>
            </a:r>
          </a:p>
          <a:p>
            <a:r>
              <a:rPr lang="en-US" dirty="0" smtClean="0"/>
              <a:t>… and/or dynamic update</a:t>
            </a:r>
          </a:p>
          <a:p>
            <a:pPr lvl="1"/>
            <a:r>
              <a:rPr lang="en-US" dirty="0" smtClean="0"/>
              <a:t>Interaction/animation need high fps (10s to 100s)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89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mtClean="0">
                <a:ea typeface="ＭＳ Ｐゴシック" pitchFamily="34" charset="-128"/>
              </a:rPr>
              <a:t>Our approach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16038"/>
            <a:ext cx="8785225" cy="4895850"/>
          </a:xfrm>
        </p:spPr>
        <p:txBody>
          <a:bodyPr/>
          <a:lstStyle/>
          <a:p>
            <a:pPr eaLnBrk="1" hangingPunct="1"/>
            <a:r>
              <a:rPr lang="en-US" altLang="en-US" sz="1800" dirty="0" smtClean="0">
                <a:ea typeface="ＭＳ Ｐゴシック" pitchFamily="34" charset="-128"/>
              </a:rPr>
              <a:t>Our contribution</a:t>
            </a:r>
          </a:p>
          <a:p>
            <a:pPr lvl="1" eaLnBrk="1" hangingPunct="1"/>
            <a:r>
              <a:rPr lang="en-US" altLang="en-US" sz="1600" b="1" dirty="0" smtClean="0">
                <a:ea typeface="ＭＳ Ｐゴシック" pitchFamily="34" charset="-128"/>
              </a:rPr>
              <a:t>Geometry clipped</a:t>
            </a:r>
            <a:r>
              <a:rPr lang="en-US" altLang="en-US" sz="1600" dirty="0" smtClean="0">
                <a:ea typeface="ＭＳ Ｐゴシック" pitchFamily="34" charset="-128"/>
              </a:rPr>
              <a:t> against containing </a:t>
            </a:r>
            <a:r>
              <a:rPr lang="en-US" altLang="en-US" sz="1600" dirty="0" err="1" smtClean="0">
                <a:ea typeface="ＭＳ Ｐゴシック" pitchFamily="34" charset="-128"/>
              </a:rPr>
              <a:t>tetrahedra</a:t>
            </a:r>
            <a:endParaRPr lang="en-US" altLang="en-US" sz="1600" dirty="0" smtClean="0">
              <a:ea typeface="ＭＳ Ｐゴシック" pitchFamily="34" charset="-128"/>
            </a:endParaRPr>
          </a:p>
          <a:p>
            <a:pPr lvl="1" eaLnBrk="1" hangingPunct="1"/>
            <a:r>
              <a:rPr lang="en-US" altLang="en-US" sz="1600" b="1" dirty="0" err="1" smtClean="0">
                <a:ea typeface="ＭＳ Ｐゴシック" pitchFamily="34" charset="-128"/>
              </a:rPr>
              <a:t>Barycentric</a:t>
            </a:r>
            <a:r>
              <a:rPr lang="en-US" altLang="en-US" sz="1600" b="1" dirty="0" smtClean="0">
                <a:ea typeface="ＭＳ Ｐゴシック" pitchFamily="34" charset="-128"/>
              </a:rPr>
              <a:t> coordinates </a:t>
            </a:r>
            <a:r>
              <a:rPr lang="en-US" altLang="en-US" sz="1600" dirty="0" smtClean="0">
                <a:ea typeface="ＭＳ Ｐゴシック" pitchFamily="34" charset="-128"/>
              </a:rPr>
              <a:t>used for local </a:t>
            </a:r>
            <a:r>
              <a:rPr lang="en-US" altLang="en-US" sz="1600" dirty="0" err="1" smtClean="0">
                <a:ea typeface="ＭＳ Ｐゴシック" pitchFamily="34" charset="-128"/>
              </a:rPr>
              <a:t>tetrahedra</a:t>
            </a:r>
            <a:r>
              <a:rPr lang="en-US" altLang="en-US" sz="1600" dirty="0" smtClean="0">
                <a:ea typeface="ＭＳ Ｐゴシック" pitchFamily="34" charset="-128"/>
              </a:rPr>
              <a:t> geometry </a:t>
            </a:r>
            <a:r>
              <a:rPr lang="en-US" altLang="en-US" sz="1600" dirty="0" err="1" smtClean="0">
                <a:ea typeface="ＭＳ Ｐゴシック" pitchFamily="34" charset="-128"/>
              </a:rPr>
              <a:t>reparameterization</a:t>
            </a:r>
            <a:endParaRPr lang="en-US" altLang="en-US" sz="1600" dirty="0" smtClean="0">
              <a:ea typeface="ＭＳ Ｐゴシック" pitchFamily="34" charset="-128"/>
            </a:endParaRPr>
          </a:p>
          <a:p>
            <a:pPr lvl="1" eaLnBrk="1" hangingPunct="1"/>
            <a:r>
              <a:rPr lang="en-US" altLang="en-US" sz="1600" dirty="0" smtClean="0">
                <a:ea typeface="ＭＳ Ｐゴシック" pitchFamily="34" charset="-128"/>
              </a:rPr>
              <a:t>Fully adaptive and seamless 3D mesh structure with </a:t>
            </a:r>
            <a:r>
              <a:rPr lang="en-US" altLang="en-US" sz="1600" b="1" dirty="0" smtClean="0">
                <a:ea typeface="ＭＳ Ｐゴシック" pitchFamily="34" charset="-128"/>
              </a:rPr>
              <a:t>local quantization</a:t>
            </a:r>
          </a:p>
          <a:p>
            <a:pPr lvl="1" eaLnBrk="1" hangingPunct="1"/>
            <a:r>
              <a:rPr lang="en-US" altLang="en-US" sz="1600" b="1" dirty="0" smtClean="0">
                <a:ea typeface="ＭＳ Ｐゴシック" pitchFamily="34" charset="-128"/>
              </a:rPr>
              <a:t>GPU friendly compact data representation</a:t>
            </a:r>
          </a:p>
          <a:p>
            <a:pPr lvl="2" eaLnBrk="1" hangingPunct="1"/>
            <a:r>
              <a:rPr lang="en-US" altLang="en-US" sz="1400" dirty="0" smtClean="0">
                <a:ea typeface="ＭＳ Ｐゴシック" pitchFamily="34" charset="-128"/>
              </a:rPr>
              <a:t>64bit = position (3 bytes) + color (3 bytes)+ normal(2 bytes)</a:t>
            </a:r>
          </a:p>
          <a:p>
            <a:pPr lvl="2" eaLnBrk="1" hangingPunct="1"/>
            <a:r>
              <a:rPr lang="en-US" altLang="en-US" sz="1400" dirty="0" err="1" smtClean="0">
                <a:ea typeface="ＭＳ Ｐゴシック" pitchFamily="34" charset="-128"/>
              </a:rPr>
              <a:t>Normals</a:t>
            </a:r>
            <a:r>
              <a:rPr lang="en-US" altLang="en-US" sz="1400" dirty="0" smtClean="0">
                <a:ea typeface="ＭＳ Ｐゴシック" pitchFamily="34" charset="-128"/>
              </a:rPr>
              <a:t> encoded using the octahedron approach by [Meyer et al. 2012]</a:t>
            </a:r>
          </a:p>
          <a:p>
            <a:pPr lvl="1" eaLnBrk="1" hangingPunct="1"/>
            <a:r>
              <a:rPr lang="en-US" altLang="en-US" sz="1600" dirty="0" smtClean="0">
                <a:ea typeface="ＭＳ Ｐゴシック" pitchFamily="34" charset="-128"/>
              </a:rPr>
              <a:t>Further compression for web distribution exploiting local data coherence for entropy coding</a:t>
            </a:r>
          </a:p>
          <a:p>
            <a:pPr lvl="1" eaLnBrk="1" hangingPunct="1"/>
            <a:endParaRPr lang="en-US" altLang="en-US" sz="1600" dirty="0">
              <a:ea typeface="ＭＳ Ｐゴシック" pitchFamily="34" charset="-128"/>
            </a:endParaRPr>
          </a:p>
          <a:p>
            <a:pPr lvl="1" eaLnBrk="1" hangingPunct="1"/>
            <a:endParaRPr lang="en-US" altLang="en-US" sz="1600" dirty="0" smtClean="0">
              <a:ea typeface="ＭＳ Ｐゴシック" pitchFamily="34" charset="-128"/>
            </a:endParaRPr>
          </a:p>
          <a:p>
            <a:pPr marL="457200" lvl="1" indent="0" eaLnBrk="1" hangingPunct="1">
              <a:buNone/>
            </a:pPr>
            <a:r>
              <a:rPr lang="en-US" sz="1600" dirty="0" smtClean="0"/>
              <a:t>                  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barycentric</a:t>
            </a:r>
            <a:r>
              <a:rPr lang="en-US" sz="1600" dirty="0" smtClean="0"/>
              <a:t> = </a:t>
            </a:r>
            <a:r>
              <a:rPr lang="el-GR" sz="1600" dirty="0" smtClean="0"/>
              <a:t>λ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*P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</a:t>
            </a:r>
            <a:r>
              <a:rPr lang="el-GR" sz="1600" dirty="0" smtClean="0"/>
              <a:t>λ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*P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+</a:t>
            </a:r>
            <a:r>
              <a:rPr lang="el-GR" sz="1600" dirty="0" smtClean="0"/>
              <a:t>λ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*P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+</a:t>
            </a:r>
            <a:r>
              <a:rPr lang="el-GR" sz="1600" dirty="0" smtClean="0"/>
              <a:t>λ</a:t>
            </a:r>
            <a:r>
              <a:rPr lang="en-US" sz="1600" baseline="-25000" dirty="0" smtClean="0"/>
              <a:t>4*</a:t>
            </a:r>
            <a:r>
              <a:rPr lang="en-US" sz="1600" dirty="0" smtClean="0"/>
              <a:t>P</a:t>
            </a:r>
            <a:r>
              <a:rPr lang="en-US" sz="1600" baseline="-25000" dirty="0" smtClean="0"/>
              <a:t>4</a:t>
            </a:r>
          </a:p>
          <a:p>
            <a:pPr lvl="1" eaLnBrk="1" hangingPunct="1"/>
            <a:endParaRPr lang="en-US" altLang="en-US" sz="1600" dirty="0" smtClean="0">
              <a:ea typeface="ＭＳ Ｐゴシック" pitchFamily="34" charset="-128"/>
            </a:endParaRPr>
          </a:p>
          <a:p>
            <a:pPr lvl="2" eaLnBrk="1" hangingPunct="1"/>
            <a:endParaRPr lang="en-US" altLang="en-US" dirty="0" smtClean="0">
              <a:ea typeface="ＭＳ Ｐゴシック" pitchFamily="34" charset="-128"/>
            </a:endParaRPr>
          </a:p>
          <a:p>
            <a:pPr eaLnBrk="1" hangingPunct="1"/>
            <a:endParaRPr lang="en-US" altLang="en-US" dirty="0" smtClean="0">
              <a:ea typeface="ＭＳ Ｐゴシック" pitchFamily="34" charset="-128"/>
            </a:endParaRPr>
          </a:p>
          <a:p>
            <a:pPr eaLnBrk="1" hangingPunct="1"/>
            <a:endParaRPr lang="en-US" altLang="en-US" dirty="0" smtClean="0">
              <a:ea typeface="ＭＳ Ｐゴシック" pitchFamily="34" charset="-128"/>
            </a:endParaRPr>
          </a:p>
          <a:p>
            <a:pPr lvl="1"/>
            <a:endParaRPr lang="it-IT" altLang="en-US" sz="1600" dirty="0" smtClean="0"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20</a:t>
            </a:fld>
            <a:endParaRPr lang="it-IT" dirty="0"/>
          </a:p>
        </p:txBody>
      </p:sp>
      <p:grpSp>
        <p:nvGrpSpPr>
          <p:cNvPr id="6" name="Group 5"/>
          <p:cNvGrpSpPr/>
          <p:nvPr/>
        </p:nvGrpSpPr>
        <p:grpSpPr>
          <a:xfrm>
            <a:off x="5603873" y="3772155"/>
            <a:ext cx="3048000" cy="2692875"/>
            <a:chOff x="4076700" y="3800730"/>
            <a:chExt cx="3048000" cy="26928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8013" y="3915030"/>
              <a:ext cx="2706687" cy="2441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5190330" y="4906615"/>
              <a:ext cx="409575" cy="350710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600" b="1" u="none" dirty="0" smtClean="0">
                  <a:solidFill>
                    <a:srgbClr val="FF3300"/>
                  </a:solidFill>
                </a:rPr>
                <a:t>P2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76700" y="5581650"/>
              <a:ext cx="409575" cy="350710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600" b="1" u="none" dirty="0" smtClean="0">
                  <a:solidFill>
                    <a:srgbClr val="FF3300"/>
                  </a:solidFill>
                </a:rPr>
                <a:t>P1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95156" y="3800730"/>
              <a:ext cx="409575" cy="350710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600" b="1" u="none" dirty="0" smtClean="0">
                  <a:solidFill>
                    <a:srgbClr val="FF3300"/>
                  </a:solidFill>
                </a:rPr>
                <a:t>P3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76093" y="6142895"/>
              <a:ext cx="409575" cy="350710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1600" b="1" u="none" dirty="0" smtClean="0">
                  <a:solidFill>
                    <a:srgbClr val="FF3300"/>
                  </a:solidFill>
                </a:rPr>
                <a:t>P4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4857248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7255613" y="4530171"/>
            <a:ext cx="832427" cy="3876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ea typeface="ＭＳ Ｐゴシック" pitchFamily="34" charset="-128"/>
              </a:rPr>
              <a:t>Overview</a:t>
            </a:r>
            <a:endParaRPr lang="it-IT" altLang="en-US" sz="2400" smtClean="0">
              <a:ea typeface="ＭＳ Ｐゴシック" pitchFamily="34" charset="-128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79511" y="1484784"/>
            <a:ext cx="4887879" cy="4896544"/>
          </a:xfrm>
        </p:spPr>
        <p:txBody>
          <a:bodyPr/>
          <a:lstStyle/>
          <a:p>
            <a:r>
              <a:rPr lang="en-US" altLang="en-US" sz="1800" dirty="0" smtClean="0">
                <a:ea typeface="ＭＳ Ｐゴシック" pitchFamily="34" charset="-128"/>
              </a:rPr>
              <a:t>Construction</a:t>
            </a:r>
          </a:p>
          <a:p>
            <a:pPr lvl="1"/>
            <a:r>
              <a:rPr lang="en-US" altLang="en-US" sz="1600" dirty="0" smtClean="0">
                <a:ea typeface="ＭＳ Ｐゴシック" pitchFamily="34" charset="-128"/>
              </a:rPr>
              <a:t>Start with hires triangle soup</a:t>
            </a:r>
          </a:p>
          <a:p>
            <a:pPr lvl="1"/>
            <a:r>
              <a:rPr lang="it-IT" altLang="en-US" sz="1600" dirty="0" smtClean="0">
                <a:ea typeface="ＭＳ Ｐゴシック" pitchFamily="34" charset="-128"/>
              </a:rPr>
              <a:t>Partition model</a:t>
            </a:r>
          </a:p>
          <a:p>
            <a:pPr lvl="1"/>
            <a:r>
              <a:rPr lang="it-IT" altLang="en-US" sz="1600" dirty="0" smtClean="0">
                <a:ea typeface="ＭＳ Ｐゴシック" pitchFamily="34" charset="-128"/>
              </a:rPr>
              <a:t>Construct non-leaf cells by bottom-up recombination and simplification of lower level cells</a:t>
            </a:r>
            <a:endParaRPr lang="en-US" altLang="en-US" sz="1600" dirty="0" smtClean="0">
              <a:ea typeface="ＭＳ Ｐゴシック" pitchFamily="34" charset="-128"/>
            </a:endParaRPr>
          </a:p>
          <a:p>
            <a:pPr lvl="1"/>
            <a:r>
              <a:rPr lang="en-US" altLang="en-US" sz="1600" dirty="0" smtClean="0">
                <a:ea typeface="ＭＳ Ｐゴシック" pitchFamily="34" charset="-128"/>
              </a:rPr>
              <a:t>Assign model space errors to cells</a:t>
            </a:r>
          </a:p>
          <a:p>
            <a:pPr lvl="1"/>
            <a:endParaRPr lang="it-IT" altLang="en-US" sz="16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Rendering</a:t>
            </a:r>
          </a:p>
          <a:p>
            <a:pPr lvl="1"/>
            <a:r>
              <a:rPr lang="it-IT" altLang="en-US" sz="1600" dirty="0" smtClean="0">
                <a:ea typeface="ＭＳ Ｐゴシック" pitchFamily="34" charset="-128"/>
              </a:rPr>
              <a:t>Refine graph, render selected precomputed cells</a:t>
            </a:r>
            <a:endParaRPr lang="en-US" altLang="en-US" sz="1600" dirty="0" smtClean="0">
              <a:ea typeface="ＭＳ Ｐゴシック" pitchFamily="34" charset="-128"/>
            </a:endParaRPr>
          </a:p>
          <a:p>
            <a:pPr lvl="1"/>
            <a:r>
              <a:rPr lang="en-US" altLang="en-US" sz="1600" dirty="0" smtClean="0">
                <a:ea typeface="ＭＳ Ｐゴシック" pitchFamily="34" charset="-128"/>
              </a:rPr>
              <a:t>Project errors to screen</a:t>
            </a:r>
          </a:p>
          <a:p>
            <a:pPr lvl="1"/>
            <a:r>
              <a:rPr lang="en-US" altLang="en-US" sz="1600" dirty="0" smtClean="0">
                <a:ea typeface="ＭＳ Ｐゴシック" pitchFamily="34" charset="-128"/>
              </a:rPr>
              <a:t>Dual queue</a:t>
            </a:r>
          </a:p>
          <a:p>
            <a:pPr lvl="1"/>
            <a:endParaRPr lang="it-IT" altLang="en-US" sz="1600" dirty="0" smtClean="0">
              <a:ea typeface="ＭＳ Ｐゴシック" pitchFamily="34" charset="-128"/>
            </a:endParaRPr>
          </a:p>
          <a:p>
            <a:pPr lvl="1"/>
            <a:endParaRPr lang="it-IT" altLang="en-US" sz="1600" dirty="0" smtClean="0">
              <a:ea typeface="ＭＳ Ｐゴシック" pitchFamily="34" charset="-128"/>
            </a:endParaRPr>
          </a:p>
        </p:txBody>
      </p:sp>
      <p:pic>
        <p:nvPicPr>
          <p:cNvPr id="33796" name="Picture 71" descr="armadillo-fullres-tetra-step03-ble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88" y="2087563"/>
            <a:ext cx="617537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72" descr="armadillo-fullres-tetra-step00-ble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95438"/>
            <a:ext cx="3762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73" descr="armadillo-fullres-tetra-step02-ble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747838"/>
            <a:ext cx="555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74" descr="armadillo-fullres-colo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0"/>
          <a:stretch>
            <a:fillRect/>
          </a:stretch>
        </p:blipFill>
        <p:spPr bwMode="auto">
          <a:xfrm>
            <a:off x="7878763" y="2643188"/>
            <a:ext cx="1028700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75" descr="armadillo-fullres-tetra-step10-blen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488" y="2295525"/>
            <a:ext cx="86995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1" name="Line 77"/>
          <p:cNvSpPr>
            <a:spLocks noChangeShapeType="1"/>
          </p:cNvSpPr>
          <p:nvPr/>
        </p:nvSpPr>
        <p:spPr bwMode="auto">
          <a:xfrm>
            <a:off x="5786438" y="1314450"/>
            <a:ext cx="2762250" cy="12192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u="none"/>
          </a:p>
        </p:txBody>
      </p:sp>
      <p:sp>
        <p:nvSpPr>
          <p:cNvPr id="33802" name="Text Box 78"/>
          <p:cNvSpPr txBox="1">
            <a:spLocks noChangeArrowheads="1"/>
          </p:cNvSpPr>
          <p:nvPr/>
        </p:nvSpPr>
        <p:spPr bwMode="auto">
          <a:xfrm rot="1394283">
            <a:off x="6913563" y="1663700"/>
            <a:ext cx="1073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r>
              <a:rPr lang="en-US" altLang="it-IT" sz="1400" b="0" u="none">
                <a:latin typeface="Tahoma" pitchFamily="34" charset="0"/>
              </a:rPr>
              <a:t>Partitioning</a:t>
            </a:r>
            <a:endParaRPr lang="it-IT" altLang="it-IT" sz="1400" b="0" u="none">
              <a:latin typeface="Tahoma" pitchFamily="34" charset="0"/>
            </a:endParaRPr>
          </a:p>
        </p:txBody>
      </p:sp>
      <p:sp>
        <p:nvSpPr>
          <p:cNvPr id="33803" name="Line 79"/>
          <p:cNvSpPr>
            <a:spLocks noChangeShapeType="1"/>
          </p:cNvSpPr>
          <p:nvPr/>
        </p:nvSpPr>
        <p:spPr bwMode="auto">
          <a:xfrm flipH="1" flipV="1">
            <a:off x="5357813" y="2162175"/>
            <a:ext cx="2857500" cy="12954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u="none"/>
          </a:p>
        </p:txBody>
      </p:sp>
      <p:sp>
        <p:nvSpPr>
          <p:cNvPr id="33804" name="Text Box 80"/>
          <p:cNvSpPr txBox="1">
            <a:spLocks noChangeArrowheads="1"/>
          </p:cNvSpPr>
          <p:nvPr/>
        </p:nvSpPr>
        <p:spPr bwMode="auto">
          <a:xfrm rot="1394283">
            <a:off x="5568810" y="2909421"/>
            <a:ext cx="23926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>
              <a:defRPr sz="2000"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5pPr>
            <a:lvl6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6pPr>
            <a:lvl7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7pPr>
            <a:lvl8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8pPr>
            <a:lvl9pPr eaLnBrk="0" hangingPunct="0">
              <a:defRPr>
                <a:solidFill>
                  <a:schemeClr val="accent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r>
              <a:rPr lang="en-US" altLang="it-IT" sz="1400" b="0" u="none">
                <a:latin typeface="Tahoma" pitchFamily="34" charset="0"/>
              </a:rPr>
              <a:t>Constrained simplification +</a:t>
            </a:r>
          </a:p>
          <a:p>
            <a:r>
              <a:rPr lang="en-US" altLang="it-IT" sz="1400" b="0" u="none">
                <a:latin typeface="Tahoma" pitchFamily="34" charset="0"/>
              </a:rPr>
              <a:t>Chunk error computation</a:t>
            </a:r>
            <a:endParaRPr lang="it-IT" altLang="it-IT" sz="1400" b="0" u="none">
              <a:latin typeface="Tahoma" pitchFamily="34" charset="0"/>
            </a:endParaRPr>
          </a:p>
        </p:txBody>
      </p:sp>
      <p:sp>
        <p:nvSpPr>
          <p:cNvPr id="33806" name="Rectangle 92"/>
          <p:cNvSpPr>
            <a:spLocks noChangeArrowheads="1"/>
          </p:cNvSpPr>
          <p:nvPr/>
        </p:nvSpPr>
        <p:spPr bwMode="auto">
          <a:xfrm>
            <a:off x="5281613" y="3924300"/>
            <a:ext cx="552450" cy="590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u="none"/>
          </a:p>
        </p:txBody>
      </p:sp>
      <p:pic>
        <p:nvPicPr>
          <p:cNvPr id="33807" name="Picture 9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91" y="3659041"/>
            <a:ext cx="924906" cy="111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3808" name="Picture 94" descr="Nome file: j0282452.wmf&#10;Parole chiave: computer, informatica, monitor ...&#10;Dimensioni file: 37 KB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050" y="4457700"/>
            <a:ext cx="51752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9" name="Freeform 95"/>
          <p:cNvSpPr>
            <a:spLocks/>
          </p:cNvSpPr>
          <p:nvPr/>
        </p:nvSpPr>
        <p:spPr bwMode="auto">
          <a:xfrm>
            <a:off x="8677275" y="4524375"/>
            <a:ext cx="228600" cy="369332"/>
          </a:xfrm>
          <a:custGeom>
            <a:avLst/>
            <a:gdLst>
              <a:gd name="T0" fmla="*/ 0 w 248"/>
              <a:gd name="T1" fmla="*/ 0 h 313"/>
              <a:gd name="T2" fmla="*/ 2147483647 w 248"/>
              <a:gd name="T3" fmla="*/ 2147483647 h 313"/>
              <a:gd name="T4" fmla="*/ 2147483647 w 248"/>
              <a:gd name="T5" fmla="*/ 2147483647 h 313"/>
              <a:gd name="T6" fmla="*/ 2147483647 w 248"/>
              <a:gd name="T7" fmla="*/ 2147483647 h 313"/>
              <a:gd name="T8" fmla="*/ 2147483647 w 248"/>
              <a:gd name="T9" fmla="*/ 2147483647 h 313"/>
              <a:gd name="T10" fmla="*/ 2147483647 w 248"/>
              <a:gd name="T11" fmla="*/ 2147483647 h 313"/>
              <a:gd name="T12" fmla="*/ 2147483647 w 248"/>
              <a:gd name="T13" fmla="*/ 2147483647 h 313"/>
              <a:gd name="T14" fmla="*/ 2147483647 w 248"/>
              <a:gd name="T15" fmla="*/ 2147483647 h 313"/>
              <a:gd name="T16" fmla="*/ 2147483647 w 248"/>
              <a:gd name="T17" fmla="*/ 2147483647 h 313"/>
              <a:gd name="T18" fmla="*/ 2147483647 w 248"/>
              <a:gd name="T19" fmla="*/ 2147483647 h 313"/>
              <a:gd name="T20" fmla="*/ 2147483647 w 248"/>
              <a:gd name="T21" fmla="*/ 2147483647 h 313"/>
              <a:gd name="T22" fmla="*/ 2147483647 w 248"/>
              <a:gd name="T23" fmla="*/ 2147483647 h 313"/>
              <a:gd name="T24" fmla="*/ 2147483647 w 248"/>
              <a:gd name="T25" fmla="*/ 2147483647 h 313"/>
              <a:gd name="T26" fmla="*/ 2147483647 w 248"/>
              <a:gd name="T27" fmla="*/ 2147483647 h 313"/>
              <a:gd name="T28" fmla="*/ 2147483647 w 248"/>
              <a:gd name="T29" fmla="*/ 2147483647 h 313"/>
              <a:gd name="T30" fmla="*/ 2147483647 w 248"/>
              <a:gd name="T31" fmla="*/ 2147483647 h 313"/>
              <a:gd name="T32" fmla="*/ 0 w 248"/>
              <a:gd name="T33" fmla="*/ 0 h 3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48"/>
              <a:gd name="T52" fmla="*/ 0 h 313"/>
              <a:gd name="T53" fmla="*/ 248 w 248"/>
              <a:gd name="T54" fmla="*/ 313 h 3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48" h="313">
                <a:moveTo>
                  <a:pt x="0" y="0"/>
                </a:moveTo>
                <a:lnTo>
                  <a:pt x="18" y="138"/>
                </a:lnTo>
                <a:lnTo>
                  <a:pt x="26" y="199"/>
                </a:lnTo>
                <a:lnTo>
                  <a:pt x="29" y="250"/>
                </a:lnTo>
                <a:lnTo>
                  <a:pt x="27" y="300"/>
                </a:lnTo>
                <a:lnTo>
                  <a:pt x="26" y="313"/>
                </a:lnTo>
                <a:lnTo>
                  <a:pt x="248" y="253"/>
                </a:lnTo>
                <a:lnTo>
                  <a:pt x="245" y="220"/>
                </a:lnTo>
                <a:lnTo>
                  <a:pt x="240" y="162"/>
                </a:lnTo>
                <a:lnTo>
                  <a:pt x="231" y="117"/>
                </a:lnTo>
                <a:lnTo>
                  <a:pt x="225" y="79"/>
                </a:lnTo>
                <a:lnTo>
                  <a:pt x="219" y="45"/>
                </a:lnTo>
                <a:lnTo>
                  <a:pt x="212" y="22"/>
                </a:lnTo>
                <a:lnTo>
                  <a:pt x="146" y="13"/>
                </a:lnTo>
                <a:lnTo>
                  <a:pt x="116" y="9"/>
                </a:lnTo>
                <a:lnTo>
                  <a:pt x="81" y="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u="none"/>
          </a:p>
        </p:txBody>
      </p:sp>
      <p:pic>
        <p:nvPicPr>
          <p:cNvPr id="33810" name="Picture 96" descr="armadillo-shade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22940">
            <a:off x="8704263" y="4560888"/>
            <a:ext cx="1682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13" name="Rectangle 104"/>
          <p:cNvSpPr>
            <a:spLocks noChangeArrowheads="1"/>
          </p:cNvSpPr>
          <p:nvPr/>
        </p:nvSpPr>
        <p:spPr bwMode="auto">
          <a:xfrm>
            <a:off x="6242050" y="4541322"/>
            <a:ext cx="685800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it-IT" sz="900" u="none">
                <a:solidFill>
                  <a:srgbClr val="000080"/>
                </a:solidFill>
              </a:rPr>
              <a:t>Adaptive rendering</a:t>
            </a:r>
            <a:endParaRPr lang="it-IT" altLang="it-IT" sz="900" u="none">
              <a:solidFill>
                <a:srgbClr val="000080"/>
              </a:solidFill>
            </a:endParaRPr>
          </a:p>
        </p:txBody>
      </p:sp>
      <p:cxnSp>
        <p:nvCxnSpPr>
          <p:cNvPr id="33816" name="AutoShape 107"/>
          <p:cNvCxnSpPr>
            <a:cxnSpLocks noChangeShapeType="1"/>
          </p:cNvCxnSpPr>
          <p:nvPr/>
        </p:nvCxnSpPr>
        <p:spPr bwMode="auto">
          <a:xfrm rot="10800000" flipV="1">
            <a:off x="5557604" y="4725989"/>
            <a:ext cx="674923" cy="97588"/>
          </a:xfrm>
          <a:prstGeom prst="bentConnector4">
            <a:avLst>
              <a:gd name="adj1" fmla="val 27285"/>
              <a:gd name="adj2" fmla="val 334250"/>
            </a:avLst>
          </a:prstGeom>
          <a:noFill/>
          <a:ln w="28575">
            <a:solidFill>
              <a:schemeClr val="bg2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7" name="AutoShape 108"/>
          <p:cNvCxnSpPr>
            <a:cxnSpLocks noChangeShapeType="1"/>
            <a:stCxn id="33813" idx="3"/>
          </p:cNvCxnSpPr>
          <p:nvPr/>
        </p:nvCxnSpPr>
        <p:spPr bwMode="auto">
          <a:xfrm flipV="1">
            <a:off x="6927850" y="4725987"/>
            <a:ext cx="274638" cy="1"/>
          </a:xfrm>
          <a:prstGeom prst="straightConnector1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8" name="Rectangle 109"/>
          <p:cNvSpPr>
            <a:spLocks noChangeArrowheads="1"/>
          </p:cNvSpPr>
          <p:nvPr/>
        </p:nvSpPr>
        <p:spPr bwMode="auto">
          <a:xfrm>
            <a:off x="6188075" y="4509685"/>
            <a:ext cx="2076450" cy="446892"/>
          </a:xfrm>
          <a:prstGeom prst="rect">
            <a:avLst/>
          </a:prstGeom>
          <a:noFill/>
          <a:ln w="38100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it-IT" altLang="it-IT" u="none"/>
          </a:p>
        </p:txBody>
      </p:sp>
      <p:sp>
        <p:nvSpPr>
          <p:cNvPr id="33819" name="Rectangle 110"/>
          <p:cNvSpPr>
            <a:spLocks noChangeArrowheads="1"/>
          </p:cNvSpPr>
          <p:nvPr/>
        </p:nvSpPr>
        <p:spPr bwMode="auto">
          <a:xfrm>
            <a:off x="6791325" y="4925859"/>
            <a:ext cx="6048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it-IT" sz="900" b="1" u="none" dirty="0">
                <a:solidFill>
                  <a:srgbClr val="000080"/>
                </a:solidFill>
              </a:rPr>
              <a:t>On-line</a:t>
            </a:r>
            <a:endParaRPr lang="it-IT" altLang="it-IT" sz="900" b="1" u="none" dirty="0">
              <a:solidFill>
                <a:srgbClr val="000080"/>
              </a:solidFill>
            </a:endParaRPr>
          </a:p>
        </p:txBody>
      </p:sp>
      <p:sp>
        <p:nvSpPr>
          <p:cNvPr id="33820" name="Line 111"/>
          <p:cNvSpPr>
            <a:spLocks noChangeShapeType="1"/>
          </p:cNvSpPr>
          <p:nvPr/>
        </p:nvSpPr>
        <p:spPr bwMode="auto">
          <a:xfrm flipV="1">
            <a:off x="8124825" y="4752975"/>
            <a:ext cx="374650" cy="158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u="none"/>
          </a:p>
        </p:txBody>
      </p:sp>
      <p:cxnSp>
        <p:nvCxnSpPr>
          <p:cNvPr id="33821" name="AutoShape 112"/>
          <p:cNvCxnSpPr>
            <a:cxnSpLocks noChangeShapeType="1"/>
            <a:endCxn id="33804" idx="1"/>
          </p:cNvCxnSpPr>
          <p:nvPr/>
        </p:nvCxnSpPr>
        <p:spPr bwMode="auto">
          <a:xfrm rot="5400000" flipH="1" flipV="1">
            <a:off x="5159740" y="3095766"/>
            <a:ext cx="902869" cy="109378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040C2-9F27-408D-AA28-2CFE88E39C5B}" type="slidenum">
              <a:rPr lang="it-IT" u="none" smtClean="0"/>
              <a:pPr>
                <a:defRPr/>
              </a:pPr>
              <a:t>21</a:t>
            </a:fld>
            <a:endParaRPr lang="it-IT" u="none" dirty="0"/>
          </a:p>
        </p:txBody>
      </p:sp>
      <p:grpSp>
        <p:nvGrpSpPr>
          <p:cNvPr id="33812" name="Group 98"/>
          <p:cNvGrpSpPr>
            <a:grpSpLocks/>
          </p:cNvGrpSpPr>
          <p:nvPr/>
        </p:nvGrpSpPr>
        <p:grpSpPr bwMode="auto">
          <a:xfrm>
            <a:off x="7582719" y="4561545"/>
            <a:ext cx="506846" cy="369325"/>
            <a:chOff x="4193" y="1386"/>
            <a:chExt cx="824" cy="585"/>
          </a:xfrm>
        </p:grpSpPr>
        <p:pic>
          <p:nvPicPr>
            <p:cNvPr id="33822" name="Picture 99" descr="armadillo-cache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3" y="1553"/>
              <a:ext cx="777" cy="25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3823" name="Group 100"/>
            <p:cNvGrpSpPr>
              <a:grpSpLocks/>
            </p:cNvGrpSpPr>
            <p:nvPr/>
          </p:nvGrpSpPr>
          <p:grpSpPr bwMode="auto">
            <a:xfrm>
              <a:off x="4203" y="1386"/>
              <a:ext cx="814" cy="585"/>
              <a:chOff x="4330" y="2061"/>
              <a:chExt cx="582" cy="383"/>
            </a:xfrm>
          </p:grpSpPr>
          <p:sp>
            <p:nvSpPr>
              <p:cNvPr id="33824" name="Rectangle 101"/>
              <p:cNvSpPr>
                <a:spLocks noChangeArrowheads="1"/>
              </p:cNvSpPr>
              <p:nvPr/>
            </p:nvSpPr>
            <p:spPr bwMode="auto">
              <a:xfrm>
                <a:off x="4330" y="2061"/>
                <a:ext cx="215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it-IT" altLang="it-IT" u="none"/>
              </a:p>
            </p:txBody>
          </p:sp>
          <p:sp>
            <p:nvSpPr>
              <p:cNvPr id="33825" name="Rectangle 102"/>
              <p:cNvSpPr>
                <a:spLocks noChangeArrowheads="1"/>
              </p:cNvSpPr>
              <p:nvPr/>
            </p:nvSpPr>
            <p:spPr bwMode="auto">
              <a:xfrm>
                <a:off x="4512" y="2061"/>
                <a:ext cx="215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it-IT" altLang="it-IT" u="none"/>
              </a:p>
            </p:txBody>
          </p:sp>
          <p:sp>
            <p:nvSpPr>
              <p:cNvPr id="33826" name="Rectangle 103"/>
              <p:cNvSpPr>
                <a:spLocks noChangeArrowheads="1"/>
              </p:cNvSpPr>
              <p:nvPr/>
            </p:nvSpPr>
            <p:spPr bwMode="auto">
              <a:xfrm>
                <a:off x="4697" y="2061"/>
                <a:ext cx="215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it-IT" altLang="it-IT" u="none"/>
              </a:p>
            </p:txBody>
          </p:sp>
        </p:grpSp>
      </p:grpSp>
      <p:sp>
        <p:nvSpPr>
          <p:cNvPr id="41" name="Rectangle 106"/>
          <p:cNvSpPr>
            <a:spLocks noChangeArrowheads="1"/>
          </p:cNvSpPr>
          <p:nvPr/>
        </p:nvSpPr>
        <p:spPr bwMode="auto">
          <a:xfrm>
            <a:off x="7198462" y="4630485"/>
            <a:ext cx="48983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it-IT" sz="900" u="none" dirty="0" smtClean="0">
                <a:solidFill>
                  <a:srgbClr val="000080"/>
                </a:solidFill>
              </a:rPr>
              <a:t>GPU</a:t>
            </a:r>
            <a:endParaRPr lang="it-IT" altLang="it-IT" sz="900" u="none" dirty="0">
              <a:solidFill>
                <a:srgbClr val="000080"/>
              </a:solidFill>
            </a:endParaRPr>
          </a:p>
        </p:txBody>
      </p:sp>
      <p:sp>
        <p:nvSpPr>
          <p:cNvPr id="42" name="Rectangle 106"/>
          <p:cNvSpPr>
            <a:spLocks noChangeArrowheads="1"/>
          </p:cNvSpPr>
          <p:nvPr/>
        </p:nvSpPr>
        <p:spPr bwMode="auto">
          <a:xfrm>
            <a:off x="7544818" y="4477811"/>
            <a:ext cx="55373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it-IT" sz="900" u="none" dirty="0" smtClean="0">
                <a:solidFill>
                  <a:srgbClr val="000080"/>
                </a:solidFill>
              </a:rPr>
              <a:t>Cache</a:t>
            </a:r>
            <a:endParaRPr lang="it-IT" altLang="it-IT" sz="900" u="none" dirty="0">
              <a:solidFill>
                <a:srgbClr val="00008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3950" y="5657850"/>
            <a:ext cx="7424738" cy="600075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normAutofit/>
          </a:bodyPr>
          <a:lstStyle/>
          <a:p>
            <a:pPr algn="ctr"/>
            <a:r>
              <a:rPr lang="en-US" sz="2000" b="1" u="none" dirty="0" smtClean="0"/>
              <a:t>Ensure continuity </a:t>
            </a:r>
            <a:r>
              <a:rPr lang="en-US" sz="2000" b="1" u="none" dirty="0" smtClean="0">
                <a:sym typeface="Wingdings" pitchFamily="2" charset="2"/>
              </a:rPr>
              <a:t> Shared information on borders</a:t>
            </a:r>
            <a:endParaRPr lang="en-US" sz="2000" b="1" u="none" dirty="0" smtClean="0"/>
          </a:p>
        </p:txBody>
      </p:sp>
    </p:spTree>
    <p:extLst>
      <p:ext uri="{BB962C8B-B14F-4D97-AF65-F5344CB8AC3E}">
        <p14:creationId xmlns:p14="http://schemas.microsoft.com/office/powerpoint/2010/main" val="39257414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288" y="1450975"/>
            <a:ext cx="2851294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2400" smtClean="0">
                <a:ea typeface="ＭＳ Ｐゴシック" pitchFamily="34" charset="-128"/>
              </a:rPr>
              <a:t>Pre-processing (Barycentric parametrization)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16038"/>
            <a:ext cx="5472112" cy="4895850"/>
          </a:xfrm>
        </p:spPr>
        <p:txBody>
          <a:bodyPr/>
          <a:lstStyle/>
          <a:p>
            <a:pPr eaLnBrk="1" hangingPunct="1"/>
            <a:r>
              <a:rPr lang="en-US" altLang="en-US" sz="1400" dirty="0" smtClean="0">
                <a:ea typeface="ＭＳ Ｐゴシック" pitchFamily="34" charset="-128"/>
              </a:rPr>
              <a:t>Tetrahedron geometry is </a:t>
            </a:r>
            <a:r>
              <a:rPr lang="en-US" altLang="en-US" sz="1400" dirty="0" err="1" smtClean="0">
                <a:ea typeface="ＭＳ Ｐゴシック" pitchFamily="34" charset="-128"/>
              </a:rPr>
              <a:t>reparameterized</a:t>
            </a:r>
            <a:r>
              <a:rPr lang="en-US" altLang="en-US" sz="1400" dirty="0" smtClean="0">
                <a:ea typeface="ＭＳ Ｐゴシック" pitchFamily="34" charset="-128"/>
              </a:rPr>
              <a:t> into </a:t>
            </a:r>
            <a:r>
              <a:rPr lang="en-US" altLang="en-US" sz="1400" dirty="0" err="1" smtClean="0">
                <a:ea typeface="ＭＳ Ｐゴシック" pitchFamily="34" charset="-128"/>
              </a:rPr>
              <a:t>barycentric</a:t>
            </a:r>
            <a:r>
              <a:rPr lang="en-US" altLang="en-US" sz="1400" dirty="0" smtClean="0">
                <a:ea typeface="ＭＳ Ｐゴシック" pitchFamily="34" charset="-128"/>
              </a:rPr>
              <a:t> coordinates</a:t>
            </a:r>
          </a:p>
          <a:p>
            <a:pPr lvl="1" eaLnBrk="1" hangingPunct="1"/>
            <a:r>
              <a:rPr lang="en-US" altLang="en-US" sz="1200" b="1" dirty="0" smtClean="0">
                <a:ea typeface="ＭＳ Ｐゴシック" pitchFamily="34" charset="-128"/>
              </a:rPr>
              <a:t>Triangles clipped on tetrahedron faces</a:t>
            </a:r>
          </a:p>
          <a:p>
            <a:pPr lvl="1" eaLnBrk="1" hangingPunct="1"/>
            <a:r>
              <a:rPr lang="en-US" altLang="en-US" sz="1200" b="1" dirty="0" smtClean="0">
                <a:ea typeface="ＭＳ Ｐゴシック" pitchFamily="34" charset="-128"/>
              </a:rPr>
              <a:t>Inner vertices </a:t>
            </a:r>
            <a:r>
              <a:rPr lang="en-US" altLang="en-US" sz="1200" dirty="0" smtClean="0">
                <a:ea typeface="ＭＳ Ｐゴシック" pitchFamily="34" charset="-128"/>
              </a:rPr>
              <a:t>(I)</a:t>
            </a:r>
          </a:p>
          <a:p>
            <a:pPr lvl="2" eaLnBrk="1" hangingPunct="1"/>
            <a:r>
              <a:rPr lang="en-US" altLang="en-US" sz="1100" dirty="0" smtClean="0">
                <a:ea typeface="ＭＳ Ｐゴシック" pitchFamily="34" charset="-128"/>
              </a:rPr>
              <a:t>4 tetrahedron corners</a:t>
            </a:r>
          </a:p>
          <a:p>
            <a:pPr lvl="1" eaLnBrk="1" hangingPunct="1"/>
            <a:r>
              <a:rPr lang="en-US" altLang="en-US" sz="1200" b="1" dirty="0" smtClean="0">
                <a:ea typeface="ＭＳ Ｐゴシック" pitchFamily="34" charset="-128"/>
              </a:rPr>
              <a:t>Vertices lying on tetrahedron faces</a:t>
            </a:r>
          </a:p>
          <a:p>
            <a:pPr lvl="2" eaLnBrk="1" hangingPunct="1"/>
            <a:r>
              <a:rPr lang="en-US" altLang="en-US" sz="1100" dirty="0" smtClean="0">
                <a:ea typeface="ＭＳ Ｐゴシック" pitchFamily="34" charset="-128"/>
              </a:rPr>
              <a:t>3 corners of the triangle defining the face</a:t>
            </a:r>
          </a:p>
          <a:p>
            <a:pPr eaLnBrk="1" hangingPunct="1"/>
            <a:r>
              <a:rPr lang="en-US" altLang="en-US" sz="1400" dirty="0" smtClean="0">
                <a:ea typeface="ＭＳ Ｐゴシック" pitchFamily="34" charset="-128"/>
              </a:rPr>
              <a:t>Ensure continuity between neighbors</a:t>
            </a:r>
          </a:p>
          <a:p>
            <a:pPr lvl="1" eaLnBrk="1" hangingPunct="1"/>
            <a:r>
              <a:rPr lang="en-US" altLang="en-US" sz="1200" b="1" dirty="0" smtClean="0">
                <a:ea typeface="ＭＳ Ｐゴシック" pitchFamily="34" charset="-128"/>
              </a:rPr>
              <a:t>Snap vertices on boundaries (&lt;threshold)</a:t>
            </a:r>
          </a:p>
          <a:p>
            <a:pPr eaLnBrk="1" hangingPunct="1"/>
            <a:r>
              <a:rPr lang="en-US" altLang="en-US" sz="1400" dirty="0" smtClean="0">
                <a:ea typeface="ＭＳ Ｐゴシック" pitchFamily="34" charset="-128"/>
              </a:rPr>
              <a:t>Simplification (per diamond)</a:t>
            </a:r>
          </a:p>
          <a:p>
            <a:pPr lvl="1" eaLnBrk="1" hangingPunct="1"/>
            <a:r>
              <a:rPr lang="en-US" altLang="en-US" sz="1200" b="1" dirty="0" smtClean="0">
                <a:ea typeface="ＭＳ Ｐゴシック" pitchFamily="34" charset="-128"/>
              </a:rPr>
              <a:t>Inner versus all</a:t>
            </a:r>
          </a:p>
          <a:p>
            <a:pPr lvl="1" eaLnBrk="1" hangingPunct="1"/>
            <a:r>
              <a:rPr lang="en-US" altLang="en-US" sz="1200" b="1" dirty="0" smtClean="0">
                <a:ea typeface="ＭＳ Ｐゴシック" pitchFamily="34" charset="-128"/>
              </a:rPr>
              <a:t>Inner boundary versus same class</a:t>
            </a:r>
          </a:p>
          <a:p>
            <a:pPr lvl="1" eaLnBrk="1" hangingPunct="1"/>
            <a:r>
              <a:rPr lang="en-US" altLang="en-US" sz="1200" b="1" dirty="0" smtClean="0">
                <a:ea typeface="ＭＳ Ｐゴシック" pitchFamily="34" charset="-128"/>
              </a:rPr>
              <a:t>Outer boundary is fixed</a:t>
            </a:r>
          </a:p>
          <a:p>
            <a:pPr eaLnBrk="1" hangingPunct="1"/>
            <a:endParaRPr lang="en-US" altLang="en-US" sz="1400" dirty="0" smtClean="0">
              <a:ea typeface="ＭＳ Ｐゴシック" pitchFamily="34" charset="-128"/>
            </a:endParaRPr>
          </a:p>
          <a:p>
            <a:pPr lvl="1"/>
            <a:endParaRPr lang="it-IT" altLang="en-US" sz="1200" dirty="0" smtClean="0">
              <a:ea typeface="ＭＳ Ｐゴシック" pitchFamily="34" charset="-128"/>
            </a:endParaRPr>
          </a:p>
        </p:txBody>
      </p:sp>
      <p:grpSp>
        <p:nvGrpSpPr>
          <p:cNvPr id="34822" name="Gruppo 5"/>
          <p:cNvGrpSpPr>
            <a:grpSpLocks/>
          </p:cNvGrpSpPr>
          <p:nvPr/>
        </p:nvGrpSpPr>
        <p:grpSpPr bwMode="auto">
          <a:xfrm>
            <a:off x="627535" y="4403214"/>
            <a:ext cx="7925877" cy="1950479"/>
            <a:chOff x="-3027602" y="1629127"/>
            <a:chExt cx="12922686" cy="2753665"/>
          </a:xfrm>
        </p:grpSpPr>
        <p:grpSp>
          <p:nvGrpSpPr>
            <p:cNvPr id="34826" name="Gruppo 6"/>
            <p:cNvGrpSpPr>
              <a:grpSpLocks/>
            </p:cNvGrpSpPr>
            <p:nvPr/>
          </p:nvGrpSpPr>
          <p:grpSpPr bwMode="auto">
            <a:xfrm>
              <a:off x="-3027602" y="1629127"/>
              <a:ext cx="7012603" cy="2753665"/>
              <a:chOff x="-6252658" y="753810"/>
              <a:chExt cx="8958017" cy="3517576"/>
            </a:xfrm>
          </p:grpSpPr>
          <p:grpSp>
            <p:nvGrpSpPr>
              <p:cNvPr id="34830" name="Gruppo 10"/>
              <p:cNvGrpSpPr>
                <a:grpSpLocks/>
              </p:cNvGrpSpPr>
              <p:nvPr/>
            </p:nvGrpSpPr>
            <p:grpSpPr bwMode="auto">
              <a:xfrm>
                <a:off x="-6252658" y="753810"/>
                <a:ext cx="2569381" cy="3517575"/>
                <a:chOff x="-5268929" y="811247"/>
                <a:chExt cx="2569381" cy="3517575"/>
              </a:xfrm>
            </p:grpSpPr>
            <p:pic>
              <p:nvPicPr>
                <p:cNvPr id="34837" name="Picture 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5123607" y="811247"/>
                  <a:ext cx="2424059" cy="3202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CasellaDiTesto 18"/>
                <p:cNvSpPr txBox="1"/>
                <p:nvPr/>
              </p:nvSpPr>
              <p:spPr>
                <a:xfrm>
                  <a:off x="-5268929" y="3891796"/>
                  <a:ext cx="2569381" cy="437026"/>
                </a:xfrm>
                <a:prstGeom prst="rect">
                  <a:avLst/>
                </a:prstGeom>
                <a:noFill/>
              </p:spPr>
              <p:txBody>
                <a:bodyPr wrap="none">
                  <a:noAutofit/>
                </a:bodyPr>
                <a:lstStyle/>
                <a:p>
                  <a:pPr>
                    <a:defRPr/>
                  </a:pPr>
                  <a:r>
                    <a:rPr lang="en-US" sz="1200" b="1" u="none" dirty="0">
                      <a:latin typeface="Arial" charset="0"/>
                      <a:ea typeface="ＭＳ Ｐゴシック" pitchFamily="32" charset="-128"/>
                      <a:cs typeface="Arial" charset="0"/>
                    </a:rPr>
                    <a:t>1) Snap to corner</a:t>
                  </a:r>
                  <a:endParaRPr lang="it-IT" sz="1200" b="1" u="none" dirty="0">
                    <a:latin typeface="Arial" charset="0"/>
                    <a:ea typeface="ＭＳ Ｐゴシック" pitchFamily="32" charset="-128"/>
                    <a:cs typeface="Arial" charset="0"/>
                  </a:endParaRPr>
                </a:p>
              </p:txBody>
            </p:sp>
          </p:grpSp>
          <p:grpSp>
            <p:nvGrpSpPr>
              <p:cNvPr id="34831" name="Gruppo 11"/>
              <p:cNvGrpSpPr>
                <a:grpSpLocks/>
              </p:cNvGrpSpPr>
              <p:nvPr/>
            </p:nvGrpSpPr>
            <p:grpSpPr bwMode="auto">
              <a:xfrm>
                <a:off x="-3231536" y="883822"/>
                <a:ext cx="2837806" cy="3387563"/>
                <a:chOff x="-2424590" y="916457"/>
                <a:chExt cx="2837806" cy="3387563"/>
              </a:xfrm>
            </p:grpSpPr>
            <p:pic>
              <p:nvPicPr>
                <p:cNvPr id="34835" name="Picture 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246946" y="916457"/>
                  <a:ext cx="2203684" cy="2933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CasellaDiTesto 16"/>
                <p:cNvSpPr txBox="1"/>
                <p:nvPr/>
              </p:nvSpPr>
              <p:spPr>
                <a:xfrm>
                  <a:off x="-2424590" y="3888880"/>
                  <a:ext cx="2837806" cy="415140"/>
                </a:xfrm>
                <a:prstGeom prst="rect">
                  <a:avLst/>
                </a:prstGeom>
                <a:noFill/>
              </p:spPr>
              <p:txBody>
                <a:bodyPr wrap="none">
                  <a:noAutofit/>
                </a:bodyPr>
                <a:lstStyle/>
                <a:p>
                  <a:pPr>
                    <a:defRPr/>
                  </a:pPr>
                  <a:r>
                    <a:rPr lang="en-US" sz="1200" b="1" u="none" dirty="0">
                      <a:latin typeface="Arial" charset="0"/>
                      <a:ea typeface="ＭＳ Ｐゴシック" pitchFamily="32" charset="-128"/>
                      <a:cs typeface="Arial" charset="0"/>
                    </a:rPr>
                    <a:t>2) Snap to edge</a:t>
                  </a:r>
                  <a:endParaRPr lang="it-IT" sz="1200" b="1" u="none" dirty="0">
                    <a:latin typeface="Arial" charset="0"/>
                    <a:ea typeface="ＭＳ Ｐゴシック" pitchFamily="32" charset="-128"/>
                    <a:cs typeface="Arial" charset="0"/>
                  </a:endParaRPr>
                </a:p>
              </p:txBody>
            </p:sp>
          </p:grpSp>
          <p:grpSp>
            <p:nvGrpSpPr>
              <p:cNvPr id="34832" name="Gruppo 12"/>
              <p:cNvGrpSpPr>
                <a:grpSpLocks/>
              </p:cNvGrpSpPr>
              <p:nvPr/>
            </p:nvGrpSpPr>
            <p:grpSpPr bwMode="auto">
              <a:xfrm>
                <a:off x="-317053" y="962555"/>
                <a:ext cx="3022412" cy="3308831"/>
                <a:chOff x="343176" y="1095773"/>
                <a:chExt cx="3022412" cy="3308831"/>
              </a:xfrm>
            </p:grpSpPr>
            <p:pic>
              <p:nvPicPr>
                <p:cNvPr id="34833" name="Picture 5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3176" y="1095773"/>
                  <a:ext cx="2731874" cy="3053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" name="CasellaDiTesto 14"/>
                <p:cNvSpPr txBox="1"/>
                <p:nvPr/>
              </p:nvSpPr>
              <p:spPr>
                <a:xfrm>
                  <a:off x="646263" y="3989464"/>
                  <a:ext cx="2719325" cy="415140"/>
                </a:xfrm>
                <a:prstGeom prst="rect">
                  <a:avLst/>
                </a:prstGeom>
                <a:noFill/>
              </p:spPr>
              <p:txBody>
                <a:bodyPr wrap="none">
                  <a:noAutofit/>
                </a:bodyPr>
                <a:lstStyle/>
                <a:p>
                  <a:pPr>
                    <a:defRPr/>
                  </a:pPr>
                  <a:r>
                    <a:rPr lang="en-US" sz="1200" b="1" u="none" dirty="0">
                      <a:latin typeface="Arial" charset="0"/>
                      <a:ea typeface="ＭＳ Ｐゴシック" pitchFamily="32" charset="-128"/>
                      <a:cs typeface="Arial" charset="0"/>
                    </a:rPr>
                    <a:t>3) Snap to face</a:t>
                  </a:r>
                  <a:endParaRPr lang="it-IT" sz="1200" b="1" u="none" dirty="0">
                    <a:latin typeface="Arial" charset="0"/>
                    <a:ea typeface="ＭＳ Ｐゴシック" pitchFamily="32" charset="-128"/>
                    <a:cs typeface="Arial" charset="0"/>
                  </a:endParaRPr>
                </a:p>
              </p:txBody>
            </p:sp>
          </p:grpSp>
        </p:grpSp>
        <p:pic>
          <p:nvPicPr>
            <p:cNvPr id="34827" name="Picture 8" descr="C:\Users\mbalsa\Dropbox\CRS4\events\2013-6_WEB3D_san_sebastian\images\mesh_seamless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2709" y="1900806"/>
              <a:ext cx="2722375" cy="2061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8" name="Picture 9" descr="C:\Users\mbalsa\Dropbox\CRS4\events\2013-6_WEB3D_san_sebastian\images\mesh_crack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453" y="1939859"/>
              <a:ext cx="2621937" cy="1985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29" name="Freccia a destra 9"/>
            <p:cNvSpPr>
              <a:spLocks noChangeArrowheads="1"/>
            </p:cNvSpPr>
            <p:nvPr/>
          </p:nvSpPr>
          <p:spPr bwMode="auto">
            <a:xfrm>
              <a:off x="6627337" y="2747850"/>
              <a:ext cx="792088" cy="372390"/>
            </a:xfrm>
            <a:prstGeom prst="rightArrow">
              <a:avLst>
                <a:gd name="adj1" fmla="val 50000"/>
                <a:gd name="adj2" fmla="val 49995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 altLang="en-US" sz="2400" u="none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22</a:t>
            </a:fld>
            <a:endParaRPr lang="it-IT" dirty="0"/>
          </a:p>
        </p:txBody>
      </p:sp>
      <p:sp>
        <p:nvSpPr>
          <p:cNvPr id="3" name="Isosceles Triangle 2"/>
          <p:cNvSpPr/>
          <p:nvPr/>
        </p:nvSpPr>
        <p:spPr bwMode="auto">
          <a:xfrm rot="19522299">
            <a:off x="6763766" y="1548174"/>
            <a:ext cx="1385992" cy="2234752"/>
          </a:xfrm>
          <a:prstGeom prst="triangle">
            <a:avLst>
              <a:gd name="adj" fmla="val 82517"/>
            </a:avLst>
          </a:prstGeom>
          <a:solidFill>
            <a:srgbClr val="FEA0A0">
              <a:alpha val="70980"/>
            </a:srgbClr>
          </a:solidFill>
          <a:ln w="9525" cap="flat" cmpd="sng" algn="ctr">
            <a:solidFill>
              <a:srgbClr val="000000">
                <a:alpha val="9098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0270146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625" y="3055381"/>
            <a:ext cx="3554175" cy="3205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2400" smtClean="0">
                <a:ea typeface="ＭＳ Ｐゴシック" pitchFamily="34" charset="-128"/>
              </a:rPr>
              <a:t>Pre-processing (Barycentric parametrization)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16038"/>
            <a:ext cx="5472112" cy="4895850"/>
          </a:xfrm>
        </p:spPr>
        <p:txBody>
          <a:bodyPr/>
          <a:lstStyle/>
          <a:p>
            <a:pPr eaLnBrk="1" hangingPunct="1"/>
            <a:r>
              <a:rPr lang="en-US" altLang="en-US" sz="1600" dirty="0" smtClean="0">
                <a:ea typeface="ＭＳ Ｐゴシック" pitchFamily="34" charset="-128"/>
              </a:rPr>
              <a:t>Tetrahedron geometry is </a:t>
            </a:r>
            <a:r>
              <a:rPr lang="en-US" altLang="en-US" sz="1600" dirty="0" err="1" smtClean="0">
                <a:ea typeface="ＭＳ Ｐゴシック" pitchFamily="34" charset="-128"/>
              </a:rPr>
              <a:t>reparameterized</a:t>
            </a:r>
            <a:r>
              <a:rPr lang="en-US" altLang="en-US" sz="1600" dirty="0" smtClean="0">
                <a:ea typeface="ＭＳ Ｐゴシック" pitchFamily="34" charset="-128"/>
              </a:rPr>
              <a:t> into </a:t>
            </a:r>
            <a:r>
              <a:rPr lang="en-US" altLang="en-US" sz="1600" dirty="0" err="1" smtClean="0">
                <a:ea typeface="ＭＳ Ｐゴシック" pitchFamily="34" charset="-128"/>
              </a:rPr>
              <a:t>barycentric</a:t>
            </a:r>
            <a:r>
              <a:rPr lang="en-US" altLang="en-US" sz="1600" dirty="0" smtClean="0">
                <a:ea typeface="ＭＳ Ｐゴシック" pitchFamily="34" charset="-128"/>
              </a:rPr>
              <a:t> coordinates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Triangles clipped on tetrahedron faces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Vertices lying on tetrahedron faces </a:t>
            </a:r>
            <a:r>
              <a:rPr lang="en-US" altLang="en-US" sz="1400" dirty="0" smtClean="0">
                <a:ea typeface="ＭＳ Ｐゴシック" pitchFamily="34" charset="-128"/>
              </a:rPr>
              <a:t>(</a:t>
            </a:r>
            <a:r>
              <a:rPr lang="en-US" altLang="en-US" sz="1400" b="1" dirty="0" smtClean="0">
                <a:ea typeface="ＭＳ Ｐゴシック" pitchFamily="34" charset="-128"/>
              </a:rPr>
              <a:t>F</a:t>
            </a:r>
            <a:r>
              <a:rPr lang="en-US" altLang="en-US" sz="1400" dirty="0" smtClean="0">
                <a:ea typeface="ＭＳ Ｐゴシック" pitchFamily="34" charset="-128"/>
              </a:rPr>
              <a:t>)</a:t>
            </a:r>
          </a:p>
          <a:p>
            <a:pPr lvl="2" eaLnBrk="1" hangingPunct="1"/>
            <a:r>
              <a:rPr lang="en-US" altLang="en-US" sz="1200" dirty="0" smtClean="0">
                <a:ea typeface="ＭＳ Ｐゴシック" pitchFamily="34" charset="-128"/>
              </a:rPr>
              <a:t>3 corners of the triangle defining the face</a:t>
            </a:r>
          </a:p>
          <a:p>
            <a:pPr lvl="1" eaLnBrk="1" hangingPunct="1"/>
            <a:r>
              <a:rPr lang="en-US" altLang="en-US" sz="1400" b="1" dirty="0">
                <a:ea typeface="ＭＳ Ｐゴシック" pitchFamily="34" charset="-128"/>
              </a:rPr>
              <a:t>Inner vertices </a:t>
            </a:r>
            <a:r>
              <a:rPr lang="en-US" altLang="en-US" sz="1400" dirty="0">
                <a:ea typeface="ＭＳ Ｐゴシック" pitchFamily="34" charset="-128"/>
              </a:rPr>
              <a:t>(</a:t>
            </a:r>
            <a:r>
              <a:rPr lang="en-US" altLang="en-US" sz="1400" b="1" dirty="0">
                <a:ea typeface="ＭＳ Ｐゴシック" pitchFamily="34" charset="-128"/>
              </a:rPr>
              <a:t>I</a:t>
            </a:r>
            <a:r>
              <a:rPr lang="en-US" altLang="en-US" sz="1400" dirty="0">
                <a:ea typeface="ＭＳ Ｐゴシック" pitchFamily="34" charset="-128"/>
              </a:rPr>
              <a:t>)</a:t>
            </a:r>
          </a:p>
          <a:p>
            <a:pPr lvl="2" eaLnBrk="1" hangingPunct="1"/>
            <a:r>
              <a:rPr lang="en-US" altLang="en-US" sz="1200" dirty="0">
                <a:ea typeface="ＭＳ Ｐゴシック" pitchFamily="34" charset="-128"/>
              </a:rPr>
              <a:t>4 tetrahedron corners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Vertices lying on edges </a:t>
            </a:r>
            <a:r>
              <a:rPr lang="en-US" altLang="en-US" sz="1400" dirty="0" smtClean="0">
                <a:ea typeface="ＭＳ Ｐゴシック" pitchFamily="34" charset="-128"/>
              </a:rPr>
              <a:t>(</a:t>
            </a:r>
            <a:r>
              <a:rPr lang="en-US" altLang="en-US" sz="1400" b="1" dirty="0" smtClean="0">
                <a:ea typeface="ＭＳ Ｐゴシック" pitchFamily="34" charset="-128"/>
              </a:rPr>
              <a:t>E</a:t>
            </a:r>
            <a:r>
              <a:rPr lang="en-US" altLang="en-US" sz="1400" dirty="0" smtClean="0">
                <a:ea typeface="ＭＳ Ｐゴシック" pitchFamily="34" charset="-128"/>
              </a:rPr>
              <a:t>)</a:t>
            </a:r>
          </a:p>
          <a:p>
            <a:pPr lvl="2" eaLnBrk="1" hangingPunct="1"/>
            <a:r>
              <a:rPr lang="en-US" altLang="en-US" sz="1200" dirty="0" smtClean="0">
                <a:ea typeface="ＭＳ Ｐゴシック" pitchFamily="34" charset="-128"/>
              </a:rPr>
              <a:t>2 corners defining the edge</a:t>
            </a:r>
          </a:p>
          <a:p>
            <a:pPr eaLnBrk="1" hangingPunct="1"/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Ensure continuity between neighbors</a:t>
            </a:r>
          </a:p>
          <a:p>
            <a:pPr eaLnBrk="1" hangingPunct="1"/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Simplification (per diamond)</a:t>
            </a:r>
          </a:p>
          <a:p>
            <a:pPr eaLnBrk="1" hangingPunct="1"/>
            <a:endParaRPr lang="en-US" altLang="en-US" sz="1600" dirty="0" smtClean="0">
              <a:ea typeface="ＭＳ Ｐゴシック" pitchFamily="34" charset="-128"/>
            </a:endParaRPr>
          </a:p>
          <a:p>
            <a:pPr lvl="1"/>
            <a:endParaRPr lang="it-IT" altLang="en-US" sz="1400" dirty="0" smtClean="0">
              <a:ea typeface="ＭＳ Ｐゴシック" pitchFamily="34" charset="-128"/>
            </a:endParaRPr>
          </a:p>
        </p:txBody>
      </p:sp>
      <p:cxnSp>
        <p:nvCxnSpPr>
          <p:cNvPr id="34823" name="Connettore 7 3"/>
          <p:cNvCxnSpPr>
            <a:cxnSpLocks noChangeShapeType="1"/>
          </p:cNvCxnSpPr>
          <p:nvPr/>
        </p:nvCxnSpPr>
        <p:spPr bwMode="auto">
          <a:xfrm>
            <a:off x="2781300" y="2749550"/>
            <a:ext cx="3762375" cy="2089150"/>
          </a:xfrm>
          <a:prstGeom prst="curvedConnector3">
            <a:avLst>
              <a:gd name="adj1" fmla="val 78608"/>
            </a:avLst>
          </a:prstGeom>
          <a:noFill/>
          <a:ln w="19050" algn="ctr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24" name="Connettore 7 22"/>
          <p:cNvCxnSpPr>
            <a:cxnSpLocks noChangeShapeType="1"/>
          </p:cNvCxnSpPr>
          <p:nvPr/>
        </p:nvCxnSpPr>
        <p:spPr bwMode="auto">
          <a:xfrm rot="16200000" flipH="1">
            <a:off x="4910138" y="2290762"/>
            <a:ext cx="2295525" cy="2209800"/>
          </a:xfrm>
          <a:prstGeom prst="curvedConnector3">
            <a:avLst>
              <a:gd name="adj1" fmla="val 31328"/>
            </a:avLst>
          </a:prstGeom>
          <a:noFill/>
          <a:ln w="19050" algn="ctr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25" name="Connettore 7 17"/>
          <p:cNvCxnSpPr>
            <a:cxnSpLocks noChangeShapeType="1"/>
          </p:cNvCxnSpPr>
          <p:nvPr/>
        </p:nvCxnSpPr>
        <p:spPr bwMode="auto">
          <a:xfrm>
            <a:off x="3708400" y="3219450"/>
            <a:ext cx="4568825" cy="2447925"/>
          </a:xfrm>
          <a:prstGeom prst="curvedConnector3">
            <a:avLst>
              <a:gd name="adj1" fmla="val 41035"/>
            </a:avLst>
          </a:prstGeom>
          <a:noFill/>
          <a:ln w="19050" algn="ctr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23</a:t>
            </a:fld>
            <a:endParaRPr lang="it-IT" dirty="0"/>
          </a:p>
        </p:txBody>
      </p:sp>
      <p:grpSp>
        <p:nvGrpSpPr>
          <p:cNvPr id="46" name="Group 45"/>
          <p:cNvGrpSpPr/>
          <p:nvPr/>
        </p:nvGrpSpPr>
        <p:grpSpPr>
          <a:xfrm>
            <a:off x="5574272" y="1292845"/>
            <a:ext cx="3536850" cy="1460012"/>
            <a:chOff x="5016562" y="4595650"/>
            <a:chExt cx="3536850" cy="1460012"/>
          </a:xfrm>
        </p:grpSpPr>
        <p:pic>
          <p:nvPicPr>
            <p:cNvPr id="47" name="Picture 8" descr="C:\Users\mbalsa\Dropbox\CRS4\events\2013-6_WEB3D_san_sebastian\images\mesh_seamless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3696" y="4595650"/>
              <a:ext cx="1669716" cy="1460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9" descr="C:\Users\mbalsa\Dropbox\CRS4\events\2013-6_WEB3D_san_sebastian\images\mesh_crack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6562" y="4623312"/>
              <a:ext cx="1608114" cy="1406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Freccia a destra 9"/>
            <p:cNvSpPr>
              <a:spLocks noChangeArrowheads="1"/>
            </p:cNvSpPr>
            <p:nvPr/>
          </p:nvSpPr>
          <p:spPr bwMode="auto">
            <a:xfrm>
              <a:off x="6549203" y="5195629"/>
              <a:ext cx="485812" cy="263772"/>
            </a:xfrm>
            <a:prstGeom prst="rightArrow">
              <a:avLst>
                <a:gd name="adj1" fmla="val 50000"/>
                <a:gd name="adj2" fmla="val 49995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 altLang="en-US" sz="2400" u="none"/>
            </a:p>
          </p:txBody>
        </p:sp>
      </p:grpSp>
    </p:spTree>
    <p:extLst>
      <p:ext uri="{BB962C8B-B14F-4D97-AF65-F5344CB8AC3E}">
        <p14:creationId xmlns:p14="http://schemas.microsoft.com/office/powerpoint/2010/main" val="1733187922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2400" smtClean="0">
                <a:ea typeface="ＭＳ Ｐゴシック" pitchFamily="34" charset="-128"/>
              </a:rPr>
              <a:t>Pre-processing (Barycentric parametrization)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16038"/>
            <a:ext cx="5472112" cy="4895850"/>
          </a:xfrm>
        </p:spPr>
        <p:txBody>
          <a:bodyPr/>
          <a:lstStyle/>
          <a:p>
            <a:pPr eaLnBrk="1" hangingPunct="1"/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Tetrahedron geometry is </a:t>
            </a:r>
            <a:r>
              <a:rPr lang="en-US" altLang="en-US" sz="1600" dirty="0" err="1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reparameterized</a:t>
            </a:r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 into </a:t>
            </a:r>
            <a:r>
              <a:rPr lang="en-US" altLang="en-US" sz="1600" dirty="0" err="1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barycentric</a:t>
            </a:r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 coordinates</a:t>
            </a:r>
          </a:p>
          <a:p>
            <a:pPr eaLnBrk="1" hangingPunct="1"/>
            <a:r>
              <a:rPr lang="en-US" altLang="en-US" sz="1600" dirty="0" smtClean="0">
                <a:ea typeface="ＭＳ Ｐゴシック" pitchFamily="34" charset="-128"/>
              </a:rPr>
              <a:t>Ensure continuity between neighbors</a:t>
            </a:r>
          </a:p>
          <a:p>
            <a:pPr lvl="1" eaLnBrk="1" hangingPunct="1"/>
            <a:r>
              <a:rPr lang="en-US" altLang="en-US" sz="1200" dirty="0" smtClean="0">
                <a:ea typeface="ＭＳ Ｐゴシック" pitchFamily="34" charset="-128"/>
              </a:rPr>
              <a:t>Snap vertices to corner/edge/face below some threshold</a:t>
            </a:r>
          </a:p>
          <a:p>
            <a:pPr eaLnBrk="1" hangingPunct="1"/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Simplification (per diamond)</a:t>
            </a:r>
          </a:p>
          <a:p>
            <a:pPr eaLnBrk="1" hangingPunct="1"/>
            <a:endParaRPr lang="en-US" altLang="en-US" sz="1600" dirty="0" smtClean="0">
              <a:ea typeface="ＭＳ Ｐゴシック" pitchFamily="34" charset="-128"/>
            </a:endParaRPr>
          </a:p>
          <a:p>
            <a:pPr lvl="1"/>
            <a:endParaRPr lang="it-IT" altLang="en-US" sz="1400" dirty="0" smtClean="0">
              <a:ea typeface="ＭＳ Ｐゴシック" pitchFamily="34" charset="-128"/>
            </a:endParaRPr>
          </a:p>
        </p:txBody>
      </p:sp>
      <p:grpSp>
        <p:nvGrpSpPr>
          <p:cNvPr id="34826" name="Gruppo 6"/>
          <p:cNvGrpSpPr>
            <a:grpSpLocks/>
          </p:cNvGrpSpPr>
          <p:nvPr/>
        </p:nvGrpSpPr>
        <p:grpSpPr bwMode="auto">
          <a:xfrm>
            <a:off x="2822597" y="3400244"/>
            <a:ext cx="6010171" cy="2725551"/>
            <a:chOff x="-6252658" y="753810"/>
            <a:chExt cx="8958017" cy="3517576"/>
          </a:xfrm>
        </p:grpSpPr>
        <p:grpSp>
          <p:nvGrpSpPr>
            <p:cNvPr id="34830" name="Gruppo 10"/>
            <p:cNvGrpSpPr>
              <a:grpSpLocks/>
            </p:cNvGrpSpPr>
            <p:nvPr/>
          </p:nvGrpSpPr>
          <p:grpSpPr bwMode="auto">
            <a:xfrm>
              <a:off x="-6252658" y="753810"/>
              <a:ext cx="2569381" cy="3517575"/>
              <a:chOff x="-5268929" y="811247"/>
              <a:chExt cx="2569381" cy="3517575"/>
            </a:xfrm>
          </p:grpSpPr>
          <p:pic>
            <p:nvPicPr>
              <p:cNvPr id="34837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123607" y="811247"/>
                <a:ext cx="2424059" cy="3202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CasellaDiTesto 18"/>
              <p:cNvSpPr txBox="1"/>
              <p:nvPr/>
            </p:nvSpPr>
            <p:spPr>
              <a:xfrm>
                <a:off x="-5268929" y="3891796"/>
                <a:ext cx="2569381" cy="437026"/>
              </a:xfrm>
              <a:prstGeom prst="rect">
                <a:avLst/>
              </a:prstGeom>
              <a:noFill/>
            </p:spPr>
            <p:txBody>
              <a:bodyPr wrap="none">
                <a:noAutofit/>
              </a:bodyPr>
              <a:lstStyle/>
              <a:p>
                <a:pPr>
                  <a:defRPr/>
                </a:pPr>
                <a:r>
                  <a:rPr lang="en-US" sz="1200" b="1" u="none" dirty="0">
                    <a:latin typeface="Arial" charset="0"/>
                    <a:ea typeface="ＭＳ Ｐゴシック" pitchFamily="32" charset="-128"/>
                    <a:cs typeface="Arial" charset="0"/>
                  </a:rPr>
                  <a:t>1) Snap to corner</a:t>
                </a:r>
                <a:endParaRPr lang="it-IT" sz="1200" b="1" u="none" dirty="0">
                  <a:latin typeface="Arial" charset="0"/>
                  <a:ea typeface="ＭＳ Ｐゴシック" pitchFamily="32" charset="-128"/>
                  <a:cs typeface="Arial" charset="0"/>
                </a:endParaRPr>
              </a:p>
            </p:txBody>
          </p:sp>
        </p:grpSp>
        <p:grpSp>
          <p:nvGrpSpPr>
            <p:cNvPr id="34831" name="Gruppo 11"/>
            <p:cNvGrpSpPr>
              <a:grpSpLocks/>
            </p:cNvGrpSpPr>
            <p:nvPr/>
          </p:nvGrpSpPr>
          <p:grpSpPr bwMode="auto">
            <a:xfrm>
              <a:off x="-3231536" y="883822"/>
              <a:ext cx="2837806" cy="3387563"/>
              <a:chOff x="-2424590" y="916457"/>
              <a:chExt cx="2837806" cy="3387563"/>
            </a:xfrm>
          </p:grpSpPr>
          <p:pic>
            <p:nvPicPr>
              <p:cNvPr id="3483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46946" y="916457"/>
                <a:ext cx="2203684" cy="2933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CasellaDiTesto 16"/>
              <p:cNvSpPr txBox="1"/>
              <p:nvPr/>
            </p:nvSpPr>
            <p:spPr>
              <a:xfrm>
                <a:off x="-2424590" y="3888880"/>
                <a:ext cx="2837806" cy="415140"/>
              </a:xfrm>
              <a:prstGeom prst="rect">
                <a:avLst/>
              </a:prstGeom>
              <a:noFill/>
            </p:spPr>
            <p:txBody>
              <a:bodyPr wrap="none">
                <a:noAutofit/>
              </a:bodyPr>
              <a:lstStyle/>
              <a:p>
                <a:pPr>
                  <a:defRPr/>
                </a:pPr>
                <a:r>
                  <a:rPr lang="en-US" sz="1200" b="1" u="none" dirty="0">
                    <a:latin typeface="Arial" charset="0"/>
                    <a:ea typeface="ＭＳ Ｐゴシック" pitchFamily="32" charset="-128"/>
                    <a:cs typeface="Arial" charset="0"/>
                  </a:rPr>
                  <a:t>2) Snap to edge</a:t>
                </a:r>
                <a:endParaRPr lang="it-IT" sz="1200" b="1" u="none" dirty="0">
                  <a:latin typeface="Arial" charset="0"/>
                  <a:ea typeface="ＭＳ Ｐゴシック" pitchFamily="32" charset="-128"/>
                  <a:cs typeface="Arial" charset="0"/>
                </a:endParaRPr>
              </a:p>
            </p:txBody>
          </p:sp>
        </p:grpSp>
        <p:grpSp>
          <p:nvGrpSpPr>
            <p:cNvPr id="34832" name="Gruppo 12"/>
            <p:cNvGrpSpPr>
              <a:grpSpLocks/>
            </p:cNvGrpSpPr>
            <p:nvPr/>
          </p:nvGrpSpPr>
          <p:grpSpPr bwMode="auto">
            <a:xfrm>
              <a:off x="-317053" y="962555"/>
              <a:ext cx="3022412" cy="3308831"/>
              <a:chOff x="343176" y="1095773"/>
              <a:chExt cx="3022412" cy="3308831"/>
            </a:xfrm>
          </p:grpSpPr>
          <p:pic>
            <p:nvPicPr>
              <p:cNvPr id="34833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3176" y="1095773"/>
                <a:ext cx="2731874" cy="3053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CasellaDiTesto 14"/>
              <p:cNvSpPr txBox="1"/>
              <p:nvPr/>
            </p:nvSpPr>
            <p:spPr>
              <a:xfrm>
                <a:off x="646263" y="3989464"/>
                <a:ext cx="2719325" cy="415140"/>
              </a:xfrm>
              <a:prstGeom prst="rect">
                <a:avLst/>
              </a:prstGeom>
              <a:noFill/>
            </p:spPr>
            <p:txBody>
              <a:bodyPr wrap="none">
                <a:noAutofit/>
              </a:bodyPr>
              <a:lstStyle/>
              <a:p>
                <a:pPr>
                  <a:defRPr/>
                </a:pPr>
                <a:r>
                  <a:rPr lang="en-US" sz="1200" b="1" u="none" dirty="0">
                    <a:latin typeface="Arial" charset="0"/>
                    <a:ea typeface="ＭＳ Ｐゴシック" pitchFamily="32" charset="-128"/>
                    <a:cs typeface="Arial" charset="0"/>
                  </a:rPr>
                  <a:t>3) Snap to face</a:t>
                </a:r>
                <a:endParaRPr lang="it-IT" sz="1200" b="1" u="none" dirty="0">
                  <a:latin typeface="Arial" charset="0"/>
                  <a:ea typeface="ＭＳ Ｐゴシック" pitchFamily="32" charset="-128"/>
                  <a:cs typeface="Arial" charset="0"/>
                </a:endParaRP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24</a:t>
            </a:fld>
            <a:endParaRPr lang="it-IT" dirty="0"/>
          </a:p>
        </p:txBody>
      </p:sp>
      <p:grpSp>
        <p:nvGrpSpPr>
          <p:cNvPr id="3" name="Group 2"/>
          <p:cNvGrpSpPr/>
          <p:nvPr/>
        </p:nvGrpSpPr>
        <p:grpSpPr>
          <a:xfrm>
            <a:off x="5574272" y="1292845"/>
            <a:ext cx="3536850" cy="1460012"/>
            <a:chOff x="5016562" y="4595650"/>
            <a:chExt cx="3536850" cy="1460012"/>
          </a:xfrm>
        </p:grpSpPr>
        <p:pic>
          <p:nvPicPr>
            <p:cNvPr id="23" name="Picture 8" descr="C:\Users\mbalsa\Dropbox\CRS4\events\2013-6_WEB3D_san_sebastian\images\mesh_seamless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3696" y="4595650"/>
              <a:ext cx="1669716" cy="1460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9" descr="C:\Users\mbalsa\Dropbox\CRS4\events\2013-6_WEB3D_san_sebastian\images\mesh_crack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6562" y="4623312"/>
              <a:ext cx="1608114" cy="1406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Freccia a destra 9"/>
            <p:cNvSpPr>
              <a:spLocks noChangeArrowheads="1"/>
            </p:cNvSpPr>
            <p:nvPr/>
          </p:nvSpPr>
          <p:spPr bwMode="auto">
            <a:xfrm>
              <a:off x="6549203" y="5195629"/>
              <a:ext cx="485812" cy="263772"/>
            </a:xfrm>
            <a:prstGeom prst="rightArrow">
              <a:avLst>
                <a:gd name="adj1" fmla="val 50000"/>
                <a:gd name="adj2" fmla="val 49995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 altLang="en-US" sz="2400" u="none"/>
            </a:p>
          </p:txBody>
        </p:sp>
      </p:grpSp>
    </p:spTree>
    <p:extLst>
      <p:ext uri="{BB962C8B-B14F-4D97-AF65-F5344CB8AC3E}">
        <p14:creationId xmlns:p14="http://schemas.microsoft.com/office/powerpoint/2010/main" val="1352850347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288" y="1450975"/>
            <a:ext cx="2851294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2400" smtClean="0">
                <a:ea typeface="ＭＳ Ｐゴシック" pitchFamily="34" charset="-128"/>
              </a:rPr>
              <a:t>Pre-processing (Barycentric parametrization)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16038"/>
            <a:ext cx="5472112" cy="4895850"/>
          </a:xfrm>
        </p:spPr>
        <p:txBody>
          <a:bodyPr/>
          <a:lstStyle/>
          <a:p>
            <a:pPr eaLnBrk="1" hangingPunct="1"/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Tetrahedron geometry is </a:t>
            </a:r>
            <a:r>
              <a:rPr lang="en-US" altLang="en-US" sz="1600" dirty="0" err="1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reparameterized</a:t>
            </a:r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 into </a:t>
            </a:r>
            <a:r>
              <a:rPr lang="en-US" altLang="en-US" sz="1600" dirty="0" err="1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barycentric</a:t>
            </a:r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 coordinates</a:t>
            </a:r>
          </a:p>
          <a:p>
            <a:pPr eaLnBrk="1" hangingPunct="1"/>
            <a:r>
              <a:rPr lang="en-US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Ensure continuity between neighbors</a:t>
            </a:r>
          </a:p>
          <a:p>
            <a:pPr eaLnBrk="1" hangingPunct="1"/>
            <a:r>
              <a:rPr lang="en-US" altLang="en-US" sz="1600" dirty="0" smtClean="0">
                <a:ea typeface="ＭＳ Ｐゴシック" pitchFamily="34" charset="-128"/>
              </a:rPr>
              <a:t>Simplification (per diamond)</a:t>
            </a:r>
          </a:p>
          <a:p>
            <a:pPr lvl="1" eaLnBrk="1" hangingPunct="1"/>
            <a:r>
              <a:rPr lang="en-US" altLang="en-US" sz="1400" b="1" dirty="0">
                <a:ea typeface="ＭＳ Ｐゴシック" pitchFamily="34" charset="-128"/>
              </a:rPr>
              <a:t>Outer boundary is fixed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Inner boundary versus same class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Inner </a:t>
            </a:r>
            <a:r>
              <a:rPr lang="en-US" altLang="en-US" sz="1400" b="1" dirty="0">
                <a:ea typeface="ＭＳ Ｐゴシック" pitchFamily="34" charset="-128"/>
              </a:rPr>
              <a:t>versus all</a:t>
            </a:r>
          </a:p>
          <a:p>
            <a:pPr eaLnBrk="1" hangingPunct="1"/>
            <a:endParaRPr lang="en-US" altLang="en-US" sz="1600" dirty="0" smtClean="0">
              <a:ea typeface="ＭＳ Ｐゴシック" pitchFamily="34" charset="-128"/>
            </a:endParaRPr>
          </a:p>
          <a:p>
            <a:pPr lvl="1"/>
            <a:endParaRPr lang="it-IT" altLang="en-US" sz="1400" dirty="0" smtClean="0">
              <a:ea typeface="ＭＳ Ｐゴシック" pitchFamily="34" charset="-128"/>
            </a:endParaRPr>
          </a:p>
        </p:txBody>
      </p:sp>
      <p:cxnSp>
        <p:nvCxnSpPr>
          <p:cNvPr id="34823" name="Connettore 7 3"/>
          <p:cNvCxnSpPr>
            <a:cxnSpLocks noChangeShapeType="1"/>
          </p:cNvCxnSpPr>
          <p:nvPr/>
        </p:nvCxnSpPr>
        <p:spPr bwMode="auto">
          <a:xfrm flipV="1">
            <a:off x="2676525" y="2895600"/>
            <a:ext cx="4067175" cy="190500"/>
          </a:xfrm>
          <a:prstGeom prst="curvedConnector3">
            <a:avLst>
              <a:gd name="adj1" fmla="val 75761"/>
            </a:avLst>
          </a:prstGeom>
          <a:noFill/>
          <a:ln w="19050" algn="ctr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24" name="Connettore 7 22"/>
          <p:cNvCxnSpPr>
            <a:cxnSpLocks noChangeShapeType="1"/>
          </p:cNvCxnSpPr>
          <p:nvPr/>
        </p:nvCxnSpPr>
        <p:spPr bwMode="auto">
          <a:xfrm flipV="1">
            <a:off x="4572000" y="2628901"/>
            <a:ext cx="2514600" cy="224035"/>
          </a:xfrm>
          <a:prstGeom prst="curvedConnector3">
            <a:avLst>
              <a:gd name="adj1" fmla="val 50000"/>
            </a:avLst>
          </a:prstGeom>
          <a:noFill/>
          <a:ln w="19050" algn="ctr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25" name="Connettore 7 17"/>
          <p:cNvCxnSpPr>
            <a:cxnSpLocks noChangeShapeType="1"/>
          </p:cNvCxnSpPr>
          <p:nvPr/>
        </p:nvCxnSpPr>
        <p:spPr bwMode="auto">
          <a:xfrm flipV="1">
            <a:off x="3562350" y="2305050"/>
            <a:ext cx="3076575" cy="323851"/>
          </a:xfrm>
          <a:prstGeom prst="curvedConnector3">
            <a:avLst>
              <a:gd name="adj1" fmla="val 50000"/>
            </a:avLst>
          </a:prstGeom>
          <a:noFill/>
          <a:ln w="19050" algn="ctr">
            <a:solidFill>
              <a:srgbClr val="C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9221998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1255807"/>
            <a:ext cx="3613294" cy="325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2400" smtClean="0">
                <a:ea typeface="ＭＳ Ｐゴシック" pitchFamily="34" charset="-128"/>
              </a:rPr>
              <a:t>Pre-processing (Barycentric parametrization)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179387" y="1316038"/>
            <a:ext cx="6326187" cy="4895850"/>
          </a:xfrm>
        </p:spPr>
        <p:txBody>
          <a:bodyPr/>
          <a:lstStyle/>
          <a:p>
            <a:pPr eaLnBrk="1" hangingPunct="1"/>
            <a:r>
              <a:rPr lang="en-US" altLang="en-US" sz="1600" dirty="0" smtClean="0">
                <a:ea typeface="ＭＳ Ｐゴシック" pitchFamily="34" charset="-128"/>
              </a:rPr>
              <a:t>Tetrahedron geometry is </a:t>
            </a:r>
            <a:r>
              <a:rPr lang="en-US" altLang="en-US" sz="1600" dirty="0" err="1" smtClean="0">
                <a:ea typeface="ＭＳ Ｐゴシック" pitchFamily="34" charset="-128"/>
              </a:rPr>
              <a:t>reparameterized</a:t>
            </a:r>
            <a:r>
              <a:rPr lang="en-US" altLang="en-US" sz="1600" dirty="0" smtClean="0">
                <a:ea typeface="ＭＳ Ｐゴシック" pitchFamily="34" charset="-128"/>
              </a:rPr>
              <a:t> into </a:t>
            </a:r>
            <a:r>
              <a:rPr lang="en-US" altLang="en-US" sz="1600" dirty="0" err="1" smtClean="0">
                <a:ea typeface="ＭＳ Ｐゴシック" pitchFamily="34" charset="-128"/>
              </a:rPr>
              <a:t>barycentric</a:t>
            </a:r>
            <a:r>
              <a:rPr lang="en-US" altLang="en-US" sz="1600" dirty="0" smtClean="0">
                <a:ea typeface="ＭＳ Ｐゴシック" pitchFamily="34" charset="-128"/>
              </a:rPr>
              <a:t> coordinates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Triangles clipped on tetrahedron faces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Inner vertices </a:t>
            </a:r>
            <a:r>
              <a:rPr lang="en-US" altLang="en-US" sz="1400" dirty="0" smtClean="0">
                <a:ea typeface="ＭＳ Ｐゴシック" pitchFamily="34" charset="-128"/>
              </a:rPr>
              <a:t>(I)</a:t>
            </a:r>
          </a:p>
          <a:p>
            <a:pPr lvl="2" eaLnBrk="1" hangingPunct="1"/>
            <a:r>
              <a:rPr lang="en-US" altLang="en-US" sz="1200" dirty="0" smtClean="0">
                <a:ea typeface="ＭＳ Ｐゴシック" pitchFamily="34" charset="-128"/>
              </a:rPr>
              <a:t>4 tetrahedron corners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Vertices lying on tetrahedron faces</a:t>
            </a:r>
          </a:p>
          <a:p>
            <a:pPr lvl="2" eaLnBrk="1" hangingPunct="1"/>
            <a:r>
              <a:rPr lang="en-US" altLang="en-US" sz="1200" dirty="0" smtClean="0">
                <a:ea typeface="ＭＳ Ｐゴシック" pitchFamily="34" charset="-128"/>
              </a:rPr>
              <a:t>3 corners of the triangle defining the face</a:t>
            </a:r>
          </a:p>
          <a:p>
            <a:pPr eaLnBrk="1" hangingPunct="1"/>
            <a:r>
              <a:rPr lang="en-US" altLang="en-US" sz="1600" dirty="0" smtClean="0">
                <a:ea typeface="ＭＳ Ｐゴシック" pitchFamily="34" charset="-128"/>
              </a:rPr>
              <a:t>Ensure continuity between neighbors</a:t>
            </a:r>
          </a:p>
          <a:p>
            <a:pPr eaLnBrk="1" hangingPunct="1"/>
            <a:r>
              <a:rPr lang="en-US" altLang="en-US" sz="1600" dirty="0" smtClean="0">
                <a:ea typeface="ＭＳ Ｐゴシック" pitchFamily="34" charset="-128"/>
              </a:rPr>
              <a:t>Simplification (per diamond)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Inner versus all (</a:t>
            </a:r>
            <a:r>
              <a:rPr lang="en-US" altLang="en-US" sz="1400" b="1" dirty="0" smtClean="0">
                <a:solidFill>
                  <a:schemeClr val="tx1"/>
                </a:solidFill>
                <a:ea typeface="ＭＳ Ｐゴシック" pitchFamily="34" charset="-128"/>
              </a:rPr>
              <a:t>I</a:t>
            </a:r>
            <a:r>
              <a:rPr lang="en-US" altLang="en-US" sz="1400" b="1" dirty="0" smtClean="0">
                <a:ea typeface="ＭＳ Ｐゴシック" pitchFamily="34" charset="-128"/>
              </a:rPr>
              <a:t>)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Inner boundary versus same class (</a:t>
            </a:r>
            <a:r>
              <a:rPr lang="en-US" altLang="en-US" sz="1400" b="1" dirty="0" smtClean="0">
                <a:solidFill>
                  <a:schemeClr val="tx1"/>
                </a:solidFill>
                <a:ea typeface="ＭＳ Ｐゴシック" pitchFamily="34" charset="-128"/>
              </a:rPr>
              <a:t>F</a:t>
            </a:r>
            <a:r>
              <a:rPr lang="en-US" altLang="en-US" sz="1400" b="1" dirty="0" smtClean="0">
                <a:ea typeface="ＭＳ Ｐゴシック" pitchFamily="34" charset="-128"/>
              </a:rPr>
              <a:t>)</a:t>
            </a:r>
          </a:p>
          <a:p>
            <a:pPr lvl="1" eaLnBrk="1" hangingPunct="1"/>
            <a:r>
              <a:rPr lang="en-US" altLang="en-US" sz="1400" b="1" dirty="0" smtClean="0">
                <a:ea typeface="ＭＳ Ｐゴシック" pitchFamily="34" charset="-128"/>
              </a:rPr>
              <a:t>Outer boundary is fixed (outer faces/edges/corners)</a:t>
            </a:r>
          </a:p>
          <a:p>
            <a:pPr eaLnBrk="1" hangingPunct="1"/>
            <a:endParaRPr lang="en-US" altLang="en-US" sz="1600" dirty="0" smtClean="0">
              <a:ea typeface="ＭＳ Ｐゴシック" pitchFamily="34" charset="-128"/>
            </a:endParaRPr>
          </a:p>
          <a:p>
            <a:pPr lvl="1"/>
            <a:endParaRPr lang="it-IT" altLang="en-US" sz="1400" dirty="0" smtClean="0"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99005130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288" y="1450975"/>
            <a:ext cx="2851294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2400" smtClean="0">
                <a:ea typeface="ＭＳ Ｐゴシック" pitchFamily="34" charset="-128"/>
              </a:rPr>
              <a:t>Pre-processing (Barycentric parametrization)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16038"/>
            <a:ext cx="5472112" cy="4895850"/>
          </a:xfrm>
        </p:spPr>
        <p:txBody>
          <a:bodyPr/>
          <a:lstStyle/>
          <a:p>
            <a:pPr eaLnBrk="1" hangingPunct="1"/>
            <a:r>
              <a:rPr lang="en-US" altLang="en-US" sz="1600" smtClean="0">
                <a:ea typeface="ＭＳ Ｐゴシック" pitchFamily="34" charset="-128"/>
              </a:rPr>
              <a:t>Tetrahedron geometry is reparameterized into barycentric coordinates</a:t>
            </a:r>
          </a:p>
          <a:p>
            <a:pPr lvl="1" eaLnBrk="1" hangingPunct="1"/>
            <a:r>
              <a:rPr lang="en-US" altLang="en-US" sz="1400" b="1" smtClean="0">
                <a:ea typeface="ＭＳ Ｐゴシック" pitchFamily="34" charset="-128"/>
              </a:rPr>
              <a:t>Triangles clipped on tetrahedron faces</a:t>
            </a:r>
          </a:p>
          <a:p>
            <a:pPr lvl="1" eaLnBrk="1" hangingPunct="1"/>
            <a:r>
              <a:rPr lang="en-US" altLang="en-US" sz="1400" b="1" smtClean="0">
                <a:ea typeface="ＭＳ Ｐゴシック" pitchFamily="34" charset="-128"/>
              </a:rPr>
              <a:t>Inner vertices </a:t>
            </a:r>
            <a:r>
              <a:rPr lang="en-US" altLang="en-US" sz="1400" smtClean="0">
                <a:ea typeface="ＭＳ Ｐゴシック" pitchFamily="34" charset="-128"/>
              </a:rPr>
              <a:t>(I)</a:t>
            </a:r>
          </a:p>
          <a:p>
            <a:pPr lvl="2" eaLnBrk="1" hangingPunct="1"/>
            <a:r>
              <a:rPr lang="en-US" altLang="en-US" sz="1200" smtClean="0">
                <a:ea typeface="ＭＳ Ｐゴシック" pitchFamily="34" charset="-128"/>
              </a:rPr>
              <a:t>4 tetrahedron corners</a:t>
            </a:r>
          </a:p>
          <a:p>
            <a:pPr lvl="1" eaLnBrk="1" hangingPunct="1"/>
            <a:r>
              <a:rPr lang="en-US" altLang="en-US" sz="1400" b="1" smtClean="0">
                <a:ea typeface="ＭＳ Ｐゴシック" pitchFamily="34" charset="-128"/>
              </a:rPr>
              <a:t>Vertices lying on tetrahedron faces</a:t>
            </a:r>
          </a:p>
          <a:p>
            <a:pPr lvl="2" eaLnBrk="1" hangingPunct="1"/>
            <a:r>
              <a:rPr lang="en-US" altLang="en-US" sz="1200" smtClean="0">
                <a:ea typeface="ＭＳ Ｐゴシック" pitchFamily="34" charset="-128"/>
              </a:rPr>
              <a:t>3 corners of the triangle defining the face</a:t>
            </a:r>
          </a:p>
          <a:p>
            <a:pPr eaLnBrk="1" hangingPunct="1"/>
            <a:r>
              <a:rPr lang="en-US" altLang="en-US" sz="1600" smtClean="0">
                <a:ea typeface="ＭＳ Ｐゴシック" pitchFamily="34" charset="-128"/>
              </a:rPr>
              <a:t>Ensure continuity between neighbors</a:t>
            </a:r>
          </a:p>
          <a:p>
            <a:pPr eaLnBrk="1" hangingPunct="1"/>
            <a:r>
              <a:rPr lang="en-US" altLang="en-US" sz="1600" smtClean="0">
                <a:ea typeface="ＭＳ Ｐゴシック" pitchFamily="34" charset="-128"/>
              </a:rPr>
              <a:t>Simplification (per diamond)</a:t>
            </a:r>
          </a:p>
          <a:p>
            <a:pPr lvl="1" eaLnBrk="1" hangingPunct="1"/>
            <a:r>
              <a:rPr lang="en-US" altLang="en-US" sz="1400" b="1" smtClean="0">
                <a:ea typeface="ＭＳ Ｐゴシック" pitchFamily="34" charset="-128"/>
              </a:rPr>
              <a:t>Inner versus all</a:t>
            </a:r>
          </a:p>
          <a:p>
            <a:pPr lvl="1" eaLnBrk="1" hangingPunct="1"/>
            <a:r>
              <a:rPr lang="en-US" altLang="en-US" sz="1400" b="1" smtClean="0">
                <a:ea typeface="ＭＳ Ｐゴシック" pitchFamily="34" charset="-128"/>
              </a:rPr>
              <a:t>Inner boundary versus same class</a:t>
            </a:r>
          </a:p>
          <a:p>
            <a:pPr lvl="1" eaLnBrk="1" hangingPunct="1"/>
            <a:r>
              <a:rPr lang="en-US" altLang="en-US" sz="1400" b="1" smtClean="0">
                <a:ea typeface="ＭＳ Ｐゴシック" pitchFamily="34" charset="-128"/>
              </a:rPr>
              <a:t>Outer boundary is fixed</a:t>
            </a:r>
          </a:p>
          <a:p>
            <a:pPr eaLnBrk="1" hangingPunct="1"/>
            <a:endParaRPr lang="en-US" altLang="en-US" sz="1600" smtClean="0">
              <a:ea typeface="ＭＳ Ｐゴシック" pitchFamily="34" charset="-128"/>
            </a:endParaRPr>
          </a:p>
          <a:p>
            <a:pPr lvl="1"/>
            <a:endParaRPr lang="it-IT" altLang="en-US" sz="1400" smtClean="0">
              <a:ea typeface="ＭＳ Ｐゴシック" pitchFamily="34" charset="-128"/>
            </a:endParaRPr>
          </a:p>
        </p:txBody>
      </p:sp>
      <p:grpSp>
        <p:nvGrpSpPr>
          <p:cNvPr id="34822" name="Gruppo 5"/>
          <p:cNvGrpSpPr>
            <a:grpSpLocks/>
          </p:cNvGrpSpPr>
          <p:nvPr/>
        </p:nvGrpSpPr>
        <p:grpSpPr bwMode="auto">
          <a:xfrm>
            <a:off x="627535" y="4403214"/>
            <a:ext cx="7925877" cy="1950479"/>
            <a:chOff x="-3027602" y="1629127"/>
            <a:chExt cx="12922686" cy="2753665"/>
          </a:xfrm>
        </p:grpSpPr>
        <p:grpSp>
          <p:nvGrpSpPr>
            <p:cNvPr id="34826" name="Gruppo 6"/>
            <p:cNvGrpSpPr>
              <a:grpSpLocks/>
            </p:cNvGrpSpPr>
            <p:nvPr/>
          </p:nvGrpSpPr>
          <p:grpSpPr bwMode="auto">
            <a:xfrm>
              <a:off x="-3027602" y="1629127"/>
              <a:ext cx="7012603" cy="2753665"/>
              <a:chOff x="-6252658" y="753810"/>
              <a:chExt cx="8958017" cy="3517576"/>
            </a:xfrm>
          </p:grpSpPr>
          <p:grpSp>
            <p:nvGrpSpPr>
              <p:cNvPr id="34830" name="Gruppo 10"/>
              <p:cNvGrpSpPr>
                <a:grpSpLocks/>
              </p:cNvGrpSpPr>
              <p:nvPr/>
            </p:nvGrpSpPr>
            <p:grpSpPr bwMode="auto">
              <a:xfrm>
                <a:off x="-6252658" y="753810"/>
                <a:ext cx="2569381" cy="3517575"/>
                <a:chOff x="-5268929" y="811247"/>
                <a:chExt cx="2569381" cy="3517575"/>
              </a:xfrm>
            </p:grpSpPr>
            <p:pic>
              <p:nvPicPr>
                <p:cNvPr id="34837" name="Picture 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5123607" y="811247"/>
                  <a:ext cx="2424059" cy="3202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CasellaDiTesto 18"/>
                <p:cNvSpPr txBox="1"/>
                <p:nvPr/>
              </p:nvSpPr>
              <p:spPr>
                <a:xfrm>
                  <a:off x="-5268929" y="3891796"/>
                  <a:ext cx="2569381" cy="437026"/>
                </a:xfrm>
                <a:prstGeom prst="rect">
                  <a:avLst/>
                </a:prstGeom>
                <a:noFill/>
              </p:spPr>
              <p:txBody>
                <a:bodyPr wrap="none">
                  <a:noAutofit/>
                </a:bodyPr>
                <a:lstStyle/>
                <a:p>
                  <a:pPr>
                    <a:defRPr/>
                  </a:pPr>
                  <a:r>
                    <a:rPr lang="en-US" sz="1200" b="1" u="none" dirty="0">
                      <a:latin typeface="Arial" charset="0"/>
                      <a:ea typeface="ＭＳ Ｐゴシック" pitchFamily="32" charset="-128"/>
                      <a:cs typeface="Arial" charset="0"/>
                    </a:rPr>
                    <a:t>1) Snap to corner</a:t>
                  </a:r>
                  <a:endParaRPr lang="it-IT" sz="1200" b="1" u="none" dirty="0">
                    <a:latin typeface="Arial" charset="0"/>
                    <a:ea typeface="ＭＳ Ｐゴシック" pitchFamily="32" charset="-128"/>
                    <a:cs typeface="Arial" charset="0"/>
                  </a:endParaRPr>
                </a:p>
              </p:txBody>
            </p:sp>
          </p:grpSp>
          <p:grpSp>
            <p:nvGrpSpPr>
              <p:cNvPr id="34831" name="Gruppo 11"/>
              <p:cNvGrpSpPr>
                <a:grpSpLocks/>
              </p:cNvGrpSpPr>
              <p:nvPr/>
            </p:nvGrpSpPr>
            <p:grpSpPr bwMode="auto">
              <a:xfrm>
                <a:off x="-3231536" y="883822"/>
                <a:ext cx="2837806" cy="3387563"/>
                <a:chOff x="-2424590" y="916457"/>
                <a:chExt cx="2837806" cy="3387563"/>
              </a:xfrm>
            </p:grpSpPr>
            <p:pic>
              <p:nvPicPr>
                <p:cNvPr id="34835" name="Picture 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246946" y="916457"/>
                  <a:ext cx="2203684" cy="2933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CasellaDiTesto 16"/>
                <p:cNvSpPr txBox="1"/>
                <p:nvPr/>
              </p:nvSpPr>
              <p:spPr>
                <a:xfrm>
                  <a:off x="-2424590" y="3888880"/>
                  <a:ext cx="2837806" cy="415140"/>
                </a:xfrm>
                <a:prstGeom prst="rect">
                  <a:avLst/>
                </a:prstGeom>
                <a:noFill/>
              </p:spPr>
              <p:txBody>
                <a:bodyPr wrap="none">
                  <a:noAutofit/>
                </a:bodyPr>
                <a:lstStyle/>
                <a:p>
                  <a:pPr>
                    <a:defRPr/>
                  </a:pPr>
                  <a:r>
                    <a:rPr lang="en-US" sz="1200" b="1" u="none" dirty="0">
                      <a:latin typeface="Arial" charset="0"/>
                      <a:ea typeface="ＭＳ Ｐゴシック" pitchFamily="32" charset="-128"/>
                      <a:cs typeface="Arial" charset="0"/>
                    </a:rPr>
                    <a:t>2) Snap to edge</a:t>
                  </a:r>
                  <a:endParaRPr lang="it-IT" sz="1200" b="1" u="none" dirty="0">
                    <a:latin typeface="Arial" charset="0"/>
                    <a:ea typeface="ＭＳ Ｐゴシック" pitchFamily="32" charset="-128"/>
                    <a:cs typeface="Arial" charset="0"/>
                  </a:endParaRPr>
                </a:p>
              </p:txBody>
            </p:sp>
          </p:grpSp>
          <p:grpSp>
            <p:nvGrpSpPr>
              <p:cNvPr id="34832" name="Gruppo 12"/>
              <p:cNvGrpSpPr>
                <a:grpSpLocks/>
              </p:cNvGrpSpPr>
              <p:nvPr/>
            </p:nvGrpSpPr>
            <p:grpSpPr bwMode="auto">
              <a:xfrm>
                <a:off x="-317053" y="962555"/>
                <a:ext cx="3022412" cy="3308831"/>
                <a:chOff x="343176" y="1095773"/>
                <a:chExt cx="3022412" cy="3308831"/>
              </a:xfrm>
            </p:grpSpPr>
            <p:pic>
              <p:nvPicPr>
                <p:cNvPr id="34833" name="Picture 5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3176" y="1095773"/>
                  <a:ext cx="2731874" cy="3053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" name="CasellaDiTesto 14"/>
                <p:cNvSpPr txBox="1"/>
                <p:nvPr/>
              </p:nvSpPr>
              <p:spPr>
                <a:xfrm>
                  <a:off x="646263" y="3989464"/>
                  <a:ext cx="2719325" cy="415140"/>
                </a:xfrm>
                <a:prstGeom prst="rect">
                  <a:avLst/>
                </a:prstGeom>
                <a:noFill/>
              </p:spPr>
              <p:txBody>
                <a:bodyPr wrap="none">
                  <a:noAutofit/>
                </a:bodyPr>
                <a:lstStyle/>
                <a:p>
                  <a:pPr>
                    <a:defRPr/>
                  </a:pPr>
                  <a:r>
                    <a:rPr lang="en-US" sz="1200" b="1" u="none" dirty="0">
                      <a:latin typeface="Arial" charset="0"/>
                      <a:ea typeface="ＭＳ Ｐゴシック" pitchFamily="32" charset="-128"/>
                      <a:cs typeface="Arial" charset="0"/>
                    </a:rPr>
                    <a:t>3) Snap to face</a:t>
                  </a:r>
                  <a:endParaRPr lang="it-IT" sz="1200" b="1" u="none" dirty="0">
                    <a:latin typeface="Arial" charset="0"/>
                    <a:ea typeface="ＭＳ Ｐゴシック" pitchFamily="32" charset="-128"/>
                    <a:cs typeface="Arial" charset="0"/>
                  </a:endParaRPr>
                </a:p>
              </p:txBody>
            </p:sp>
          </p:grpSp>
        </p:grpSp>
        <p:pic>
          <p:nvPicPr>
            <p:cNvPr id="34827" name="Picture 8" descr="C:\Users\mbalsa\Dropbox\CRS4\events\2013-6_WEB3D_san_sebastian\images\mesh_seamless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2709" y="1900806"/>
              <a:ext cx="2722375" cy="2061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8" name="Picture 9" descr="C:\Users\mbalsa\Dropbox\CRS4\events\2013-6_WEB3D_san_sebastian\images\mesh_crack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453" y="1939859"/>
              <a:ext cx="2621937" cy="1985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29" name="Freccia a destra 9"/>
            <p:cNvSpPr>
              <a:spLocks noChangeArrowheads="1"/>
            </p:cNvSpPr>
            <p:nvPr/>
          </p:nvSpPr>
          <p:spPr bwMode="auto">
            <a:xfrm>
              <a:off x="6627337" y="2747850"/>
              <a:ext cx="792088" cy="372390"/>
            </a:xfrm>
            <a:prstGeom prst="rightArrow">
              <a:avLst>
                <a:gd name="adj1" fmla="val 50000"/>
                <a:gd name="adj2" fmla="val 49995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 altLang="en-US" sz="2400" u="none"/>
            </a:p>
          </p:txBody>
        </p:sp>
      </p:grpSp>
      <p:cxnSp>
        <p:nvCxnSpPr>
          <p:cNvPr id="34823" name="Connettore 7 3"/>
          <p:cNvCxnSpPr>
            <a:cxnSpLocks noChangeShapeType="1"/>
          </p:cNvCxnSpPr>
          <p:nvPr/>
        </p:nvCxnSpPr>
        <p:spPr bwMode="auto">
          <a:xfrm flipV="1">
            <a:off x="2692400" y="2895600"/>
            <a:ext cx="3875088" cy="889000"/>
          </a:xfrm>
          <a:prstGeom prst="curvedConnector3">
            <a:avLst>
              <a:gd name="adj1" fmla="val 63435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24" name="Connettore 7 22"/>
          <p:cNvCxnSpPr>
            <a:cxnSpLocks noChangeShapeType="1"/>
          </p:cNvCxnSpPr>
          <p:nvPr/>
        </p:nvCxnSpPr>
        <p:spPr bwMode="auto">
          <a:xfrm flipV="1">
            <a:off x="4525963" y="2628900"/>
            <a:ext cx="2446337" cy="1393825"/>
          </a:xfrm>
          <a:prstGeom prst="curvedConnector3">
            <a:avLst>
              <a:gd name="adj1" fmla="val 88412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25" name="Connettore 7 17"/>
          <p:cNvCxnSpPr>
            <a:cxnSpLocks noChangeShapeType="1"/>
          </p:cNvCxnSpPr>
          <p:nvPr/>
        </p:nvCxnSpPr>
        <p:spPr bwMode="auto">
          <a:xfrm flipV="1">
            <a:off x="3708400" y="3568700"/>
            <a:ext cx="4165600" cy="723900"/>
          </a:xfrm>
          <a:prstGeom prst="curvedConnector3">
            <a:avLst>
              <a:gd name="adj1" fmla="val 112194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4120955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1483926"/>
            <a:ext cx="2886075" cy="225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mtClean="0">
                <a:ea typeface="ＭＳ Ｐゴシック" pitchFamily="34" charset="-128"/>
              </a:rPr>
              <a:t>Rendering process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16038"/>
            <a:ext cx="7072312" cy="4895850"/>
          </a:xfrm>
        </p:spPr>
        <p:txBody>
          <a:bodyPr/>
          <a:lstStyle/>
          <a:p>
            <a:pPr eaLnBrk="1" hangingPunct="1"/>
            <a:r>
              <a:rPr lang="en-US" altLang="en-US" sz="2000" dirty="0" smtClean="0">
                <a:ea typeface="ＭＳ Ｐゴシック" pitchFamily="34" charset="-128"/>
              </a:rPr>
              <a:t>Extract view dependent diamond cut (CPU)</a:t>
            </a:r>
          </a:p>
          <a:p>
            <a:pPr eaLnBrk="1" hangingPunct="1"/>
            <a:r>
              <a:rPr lang="en-US" altLang="en-US" sz="2000" dirty="0" smtClean="0">
                <a:ea typeface="ＭＳ Ｐゴシック" pitchFamily="34" charset="-128"/>
              </a:rPr>
              <a:t>Required patches requested to server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</a:rPr>
              <a:t>Asynchronous multithread client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</a:rPr>
              <a:t>Apache 2 based server (</a:t>
            </a:r>
            <a:r>
              <a:rPr lang="en-US" altLang="en-US" sz="1800" b="1" dirty="0" smtClean="0">
                <a:ea typeface="ＭＳ Ｐゴシック" pitchFamily="34" charset="-128"/>
              </a:rPr>
              <a:t>data repository</a:t>
            </a:r>
            <a:r>
              <a:rPr lang="en-US" altLang="en-US" sz="1800" dirty="0" smtClean="0">
                <a:ea typeface="ＭＳ Ｐゴシック" pitchFamily="34" charset="-128"/>
              </a:rPr>
              <a:t>, no processing)</a:t>
            </a:r>
          </a:p>
          <a:p>
            <a:pPr eaLnBrk="1" hangingPunct="1"/>
            <a:endParaRPr lang="en-US" altLang="en-US" sz="2000" dirty="0" smtClean="0">
              <a:ea typeface="ＭＳ Ｐゴシック" pitchFamily="34" charset="-128"/>
            </a:endParaRPr>
          </a:p>
          <a:p>
            <a:pPr eaLnBrk="1" hangingPunct="1"/>
            <a:r>
              <a:rPr lang="en-US" altLang="en-US" sz="2000" dirty="0" smtClean="0">
                <a:ea typeface="ＭＳ Ｐゴシック" pitchFamily="34" charset="-128"/>
              </a:rPr>
              <a:t>For each node (GPU Vertex </a:t>
            </a:r>
            <a:r>
              <a:rPr lang="en-US" altLang="en-US" sz="2000" dirty="0" err="1" smtClean="0">
                <a:ea typeface="ＭＳ Ｐゴシック" pitchFamily="34" charset="-128"/>
              </a:rPr>
              <a:t>Shader</a:t>
            </a:r>
            <a:r>
              <a:rPr lang="en-US" altLang="en-US" sz="2000" dirty="0" smtClean="0">
                <a:ea typeface="ＭＳ Ｐゴシック" pitchFamily="34" charset="-128"/>
              </a:rPr>
              <a:t>):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</a:rPr>
              <a:t>VBO containing </a:t>
            </a:r>
            <a:r>
              <a:rPr lang="en-US" altLang="en-US" sz="1800" dirty="0" err="1" smtClean="0">
                <a:ea typeface="ＭＳ Ｐゴシック" pitchFamily="34" charset="-128"/>
              </a:rPr>
              <a:t>barycentric</a:t>
            </a:r>
            <a:r>
              <a:rPr lang="en-US" altLang="en-US" sz="1800" dirty="0" smtClean="0">
                <a:ea typeface="ＭＳ Ｐゴシック" pitchFamily="34" charset="-128"/>
              </a:rPr>
              <a:t> coordinates , </a:t>
            </a:r>
            <a:r>
              <a:rPr lang="en-US" altLang="en-US" sz="1800" dirty="0" err="1" smtClean="0">
                <a:ea typeface="ＭＳ Ｐゴシック" pitchFamily="34" charset="-128"/>
              </a:rPr>
              <a:t>normals</a:t>
            </a:r>
            <a:r>
              <a:rPr lang="en-US" altLang="en-US" sz="1800" dirty="0" smtClean="0">
                <a:ea typeface="ＭＳ Ｐゴシック" pitchFamily="34" charset="-128"/>
              </a:rPr>
              <a:t> and colors (64 bits per vertex)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</a:rPr>
              <a:t>Decode </a:t>
            </a:r>
            <a:r>
              <a:rPr lang="en-US" altLang="en-US" sz="1800" b="1" dirty="0" smtClean="0">
                <a:ea typeface="ＭＳ Ｐゴシック" pitchFamily="34" charset="-128"/>
              </a:rPr>
              <a:t>position</a:t>
            </a:r>
            <a:r>
              <a:rPr lang="en-US" altLang="en-US" sz="1800" dirty="0" smtClean="0">
                <a:ea typeface="ＭＳ Ｐゴシック" pitchFamily="34" charset="-128"/>
              </a:rPr>
              <a:t> : P = MV * [C0 C1 C2 C3] * [</a:t>
            </a:r>
            <a:r>
              <a:rPr lang="en-US" altLang="en-US" sz="1800" dirty="0" err="1" smtClean="0">
                <a:ea typeface="ＭＳ Ｐゴシック" pitchFamily="34" charset="-128"/>
              </a:rPr>
              <a:t>Vb</a:t>
            </a:r>
            <a:r>
              <a:rPr lang="en-US" altLang="en-US" sz="1800" dirty="0" smtClean="0">
                <a:ea typeface="ＭＳ Ｐゴシック" pitchFamily="34" charset="-128"/>
              </a:rPr>
              <a:t>]</a:t>
            </a:r>
          </a:p>
          <a:p>
            <a:pPr lvl="2" eaLnBrk="1" hangingPunct="1"/>
            <a:r>
              <a:rPr lang="en-US" altLang="en-US" sz="1600" dirty="0" err="1" smtClean="0">
                <a:ea typeface="ＭＳ Ｐゴシック" pitchFamily="34" charset="-128"/>
              </a:rPr>
              <a:t>Vb</a:t>
            </a:r>
            <a:r>
              <a:rPr lang="en-US" altLang="en-US" sz="1600" dirty="0" smtClean="0">
                <a:ea typeface="ＭＳ Ｐゴシック" pitchFamily="34" charset="-128"/>
              </a:rPr>
              <a:t> is the vector with the 4 </a:t>
            </a:r>
            <a:r>
              <a:rPr lang="en-US" altLang="en-US" sz="1600" dirty="0" err="1" smtClean="0">
                <a:ea typeface="ＭＳ Ｐゴシック" pitchFamily="34" charset="-128"/>
              </a:rPr>
              <a:t>barycentric</a:t>
            </a:r>
            <a:r>
              <a:rPr lang="en-US" altLang="en-US" sz="1600" dirty="0" smtClean="0">
                <a:ea typeface="ＭＳ Ｐゴシック" pitchFamily="34" charset="-128"/>
              </a:rPr>
              <a:t> </a:t>
            </a:r>
            <a:r>
              <a:rPr lang="en-US" altLang="en-US" sz="1600" dirty="0" err="1" smtClean="0">
                <a:ea typeface="ＭＳ Ｐゴシック" pitchFamily="34" charset="-128"/>
              </a:rPr>
              <a:t>coords</a:t>
            </a:r>
            <a:endParaRPr lang="en-US" altLang="en-US" sz="1600" dirty="0" smtClean="0">
              <a:ea typeface="ＭＳ Ｐゴシック" pitchFamily="34" charset="-128"/>
            </a:endParaRPr>
          </a:p>
          <a:p>
            <a:pPr lvl="2" eaLnBrk="1" hangingPunct="1"/>
            <a:r>
              <a:rPr lang="en-US" altLang="en-US" sz="1600" dirty="0" smtClean="0">
                <a:ea typeface="ＭＳ Ｐゴシック" pitchFamily="34" charset="-128"/>
              </a:rPr>
              <a:t>C0..C3 are </a:t>
            </a:r>
            <a:r>
              <a:rPr lang="en-US" altLang="en-US" sz="1600" dirty="0" err="1" smtClean="0">
                <a:ea typeface="ＭＳ Ｐゴシック" pitchFamily="34" charset="-128"/>
              </a:rPr>
              <a:t>tetrahedra</a:t>
            </a:r>
            <a:r>
              <a:rPr lang="en-US" altLang="en-US" sz="1600" dirty="0" smtClean="0">
                <a:ea typeface="ＭＳ Ｐゴシック" pitchFamily="34" charset="-128"/>
              </a:rPr>
              <a:t> corners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  <a:sym typeface="Wingdings" pitchFamily="2" charset="2"/>
              </a:rPr>
              <a:t>Decode </a:t>
            </a:r>
            <a:r>
              <a:rPr lang="en-US" altLang="en-US" sz="1800" b="1" dirty="0" smtClean="0">
                <a:ea typeface="ＭＳ Ｐゴシック" pitchFamily="34" charset="-128"/>
                <a:sym typeface="Wingdings" pitchFamily="2" charset="2"/>
              </a:rPr>
              <a:t>normal</a:t>
            </a:r>
            <a:r>
              <a:rPr lang="en-US" altLang="en-US" sz="1800" dirty="0" smtClean="0">
                <a:ea typeface="ＭＳ Ｐゴシック" pitchFamily="34" charset="-128"/>
                <a:sym typeface="Wingdings" pitchFamily="2" charset="2"/>
              </a:rPr>
              <a:t> from 2 bytes encoding [Meyers et al. 2010]</a:t>
            </a:r>
          </a:p>
          <a:p>
            <a:pPr lvl="1" eaLnBrk="1" hangingPunct="1"/>
            <a:r>
              <a:rPr lang="en-US" altLang="en-US" sz="1800" dirty="0" smtClean="0">
                <a:ea typeface="ＭＳ Ｐゴシック" pitchFamily="34" charset="-128"/>
                <a:sym typeface="Wingdings" pitchFamily="2" charset="2"/>
              </a:rPr>
              <a:t>Use </a:t>
            </a:r>
            <a:r>
              <a:rPr lang="en-US" altLang="en-US" sz="1800" b="1" dirty="0" smtClean="0">
                <a:ea typeface="ＭＳ Ｐゴシック" pitchFamily="34" charset="-128"/>
                <a:sym typeface="Wingdings" pitchFamily="2" charset="2"/>
              </a:rPr>
              <a:t>color</a:t>
            </a:r>
            <a:r>
              <a:rPr lang="en-US" altLang="en-US" sz="1800" dirty="0" smtClean="0">
                <a:ea typeface="ＭＳ Ｐゴシック" pitchFamily="34" charset="-128"/>
                <a:sym typeface="Wingdings" pitchFamily="2" charset="2"/>
              </a:rPr>
              <a:t> coded in RGB24</a:t>
            </a:r>
          </a:p>
          <a:p>
            <a:pPr lvl="4" eaLnBrk="1" hangingPunct="1"/>
            <a:endParaRPr lang="en-US" altLang="en-US" sz="1100" dirty="0" smtClean="0">
              <a:ea typeface="ＭＳ Ｐゴシック" pitchFamily="34" charset="-128"/>
            </a:endParaRPr>
          </a:p>
          <a:p>
            <a:pPr eaLnBrk="1" hangingPunct="1"/>
            <a:endParaRPr lang="en-US" altLang="en-US" sz="1400" dirty="0" smtClean="0">
              <a:ea typeface="ＭＳ Ｐゴシック" pitchFamily="34" charset="-128"/>
            </a:endParaRPr>
          </a:p>
          <a:p>
            <a:pPr lvl="1"/>
            <a:endParaRPr lang="it-IT" altLang="en-US" sz="1200" dirty="0" smtClean="0">
              <a:ea typeface="ＭＳ Ｐゴシック" pitchFamily="34" charset="-128"/>
            </a:endParaRPr>
          </a:p>
        </p:txBody>
      </p:sp>
      <p:sp>
        <p:nvSpPr>
          <p:cNvPr id="2" name="Cornice 1"/>
          <p:cNvSpPr/>
          <p:nvPr/>
        </p:nvSpPr>
        <p:spPr bwMode="auto">
          <a:xfrm>
            <a:off x="3154363" y="4295775"/>
            <a:ext cx="4068762" cy="385763"/>
          </a:xfrm>
          <a:prstGeom prst="fram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53158982"/>
      </p:ext>
    </p:extLst>
  </p:cSld>
  <p:clrMapOvr>
    <a:masterClrMapping/>
  </p:clrMapOvr>
  <p:transition advTm="15000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itchFamily="34" charset="-128"/>
              </a:rPr>
              <a:t>Results</a:t>
            </a:r>
            <a:endParaRPr lang="it-IT" altLang="en-US" smtClean="0">
              <a:ea typeface="ＭＳ Ｐゴシック" pitchFamily="34" charset="-128"/>
            </a:endParaRP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>
          <a:xfrm>
            <a:off x="5861050" y="925513"/>
            <a:ext cx="3282950" cy="5672137"/>
          </a:xfrm>
        </p:spPr>
        <p:txBody>
          <a:bodyPr/>
          <a:lstStyle/>
          <a:p>
            <a:pPr marL="0" indent="0" eaLnBrk="1" hangingPunct="1">
              <a:buFont typeface="Times" pitchFamily="18" charset="0"/>
              <a:buNone/>
            </a:pPr>
            <a:r>
              <a:rPr lang="en-US" altLang="en-US" sz="1400" smtClean="0">
                <a:ea typeface="ＭＳ Ｐゴシック" pitchFamily="34" charset="-128"/>
              </a:rPr>
              <a:t>Preprocessing (on 8 cores)</a:t>
            </a:r>
          </a:p>
          <a:p>
            <a:pPr lvl="1" eaLnBrk="1" hangingPunct="1"/>
            <a:r>
              <a:rPr lang="en-US" altLang="en-US" sz="1200" smtClean="0">
                <a:ea typeface="ＭＳ Ｐゴシック" pitchFamily="34" charset="-128"/>
              </a:rPr>
              <a:t>24k triangles/s</a:t>
            </a:r>
          </a:p>
          <a:p>
            <a:pPr lvl="1" eaLnBrk="1" hangingPunct="1"/>
            <a:r>
              <a:rPr lang="en-US" altLang="en-US" sz="1200" smtClean="0">
                <a:ea typeface="ＭＳ Ｐゴシック" pitchFamily="34" charset="-128"/>
              </a:rPr>
              <a:t>40 to 50 bits/vertex</a:t>
            </a:r>
          </a:p>
          <a:p>
            <a:pPr marL="0" indent="0" eaLnBrk="1" hangingPunct="1">
              <a:buFont typeface="Times" pitchFamily="18" charset="0"/>
              <a:buNone/>
            </a:pPr>
            <a:endParaRPr lang="en-US" altLang="en-US" sz="120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</a:pPr>
            <a:r>
              <a:rPr lang="en-US" altLang="en-US" sz="1400" smtClean="0">
                <a:ea typeface="ＭＳ Ｐゴシック" pitchFamily="34" charset="-128"/>
              </a:rPr>
              <a:t>Rendering (on iPad, tolerance of 3 pixels)</a:t>
            </a:r>
          </a:p>
          <a:p>
            <a:pPr lvl="1" eaLnBrk="1" hangingPunct="1"/>
            <a:r>
              <a:rPr lang="en-US" altLang="en-US" sz="1200" smtClean="0">
                <a:ea typeface="ＭＳ Ｐゴシック" pitchFamily="34" charset="-128"/>
              </a:rPr>
              <a:t>Average 30 Mtris/s</a:t>
            </a:r>
          </a:p>
          <a:p>
            <a:pPr lvl="1" eaLnBrk="1" hangingPunct="1"/>
            <a:r>
              <a:rPr lang="en-US" altLang="en-US" sz="1200" smtClean="0">
                <a:ea typeface="ＭＳ Ｐゴシック" pitchFamily="34" charset="-128"/>
              </a:rPr>
              <a:t>Average 37 fps</a:t>
            </a:r>
          </a:p>
          <a:p>
            <a:pPr lvl="1" eaLnBrk="1" hangingPunct="1"/>
            <a:r>
              <a:rPr lang="en-US" altLang="en-US" sz="1200" smtClean="0">
                <a:ea typeface="ＭＳ Ｐゴシック" pitchFamily="34" charset="-128"/>
              </a:rPr>
              <a:t>15 fps for refined views</a:t>
            </a:r>
          </a:p>
          <a:p>
            <a:pPr lvl="1" eaLnBrk="1" hangingPunct="1"/>
            <a:r>
              <a:rPr lang="en-US" altLang="en-US" sz="1200" smtClean="0">
                <a:ea typeface="ＭＳ Ｐゴシック" pitchFamily="34" charset="-128"/>
              </a:rPr>
              <a:t>(&gt;2M triangles budget)</a:t>
            </a:r>
          </a:p>
          <a:p>
            <a:pPr marL="0" indent="0" eaLnBrk="1" hangingPunct="1">
              <a:buFont typeface="Times" pitchFamily="18" charset="0"/>
              <a:buNone/>
            </a:pPr>
            <a:endParaRPr lang="en-US" altLang="en-US" sz="120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</a:pPr>
            <a:r>
              <a:rPr lang="en-US" altLang="en-US" sz="1400" smtClean="0">
                <a:ea typeface="ＭＳ Ｐゴシック" pitchFamily="34" charset="-128"/>
              </a:rPr>
              <a:t>Rendering (on iPhone, tolerance of 3 pixels)</a:t>
            </a:r>
          </a:p>
          <a:p>
            <a:pPr lvl="1" eaLnBrk="1" hangingPunct="1"/>
            <a:r>
              <a:rPr lang="en-US" altLang="en-US" sz="1200" smtClean="0">
                <a:ea typeface="ＭＳ Ｐゴシック" pitchFamily="34" charset="-128"/>
              </a:rPr>
              <a:t>Average 2.8 Mtris/s</a:t>
            </a:r>
          </a:p>
          <a:p>
            <a:pPr lvl="1" eaLnBrk="1" hangingPunct="1"/>
            <a:r>
              <a:rPr lang="en-US" altLang="en-US" sz="1200" smtClean="0">
                <a:ea typeface="ＭＳ Ｐゴシック" pitchFamily="34" charset="-128"/>
              </a:rPr>
              <a:t>Average 10 fps</a:t>
            </a:r>
          </a:p>
          <a:p>
            <a:pPr lvl="1" eaLnBrk="1" hangingPunct="1"/>
            <a:r>
              <a:rPr lang="en-US" altLang="en-US" sz="1200" smtClean="0">
                <a:ea typeface="ＭＳ Ｐゴシック" pitchFamily="34" charset="-128"/>
              </a:rPr>
              <a:t>2.8 fps for refined views (&gt;1M triangles budget)</a:t>
            </a:r>
          </a:p>
          <a:p>
            <a:pPr lvl="1" eaLnBrk="1" hangingPunct="1"/>
            <a:endParaRPr lang="en-US" altLang="en-US" sz="110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</a:pPr>
            <a:r>
              <a:rPr lang="en-US" altLang="en-US" sz="1400" smtClean="0">
                <a:ea typeface="ＭＳ Ｐゴシック" pitchFamily="34" charset="-128"/>
              </a:rPr>
              <a:t>Streaming Full screen view </a:t>
            </a:r>
          </a:p>
          <a:p>
            <a:pPr lvl="1"/>
            <a:r>
              <a:rPr lang="en-US" altLang="en-US" sz="1200" smtClean="0">
                <a:ea typeface="ＭＳ Ｐゴシック" pitchFamily="34" charset="-128"/>
              </a:rPr>
              <a:t>30s on wireless, </a:t>
            </a:r>
          </a:p>
          <a:p>
            <a:pPr lvl="1"/>
            <a:r>
              <a:rPr lang="en-US" altLang="en-US" sz="1200" smtClean="0">
                <a:ea typeface="ＭＳ Ｐゴシック" pitchFamily="34" charset="-128"/>
              </a:rPr>
              <a:t>45s on 3G</a:t>
            </a:r>
          </a:p>
          <a:p>
            <a:pPr lvl="1"/>
            <a:r>
              <a:rPr lang="en-US" altLang="en-US" sz="1200" smtClean="0">
                <a:ea typeface="ＭＳ Ｐゴシック" pitchFamily="34" charset="-128"/>
              </a:rPr>
              <a:t>David 14.5MB (1.1 Mtri)</a:t>
            </a:r>
          </a:p>
          <a:p>
            <a:pPr lvl="1"/>
            <a:r>
              <a:rPr lang="en-US" altLang="en-US" sz="1200" smtClean="0">
                <a:ea typeface="ＭＳ Ｐゴシック" pitchFamily="34" charset="-128"/>
              </a:rPr>
              <a:t>St. Matthew 19.9MB (1.8 Mtri)</a:t>
            </a:r>
          </a:p>
          <a:p>
            <a:pPr marL="0" indent="0" eaLnBrk="1" hangingPunct="1">
              <a:buFont typeface="Times" pitchFamily="18" charset="0"/>
              <a:buNone/>
            </a:pPr>
            <a:endParaRPr lang="en-US" altLang="en-US" sz="1300" smtClean="0">
              <a:ea typeface="ＭＳ Ｐゴシック" pitchFamily="34" charset="-128"/>
            </a:endParaRPr>
          </a:p>
          <a:p>
            <a:pPr lvl="1" eaLnBrk="1" hangingPunct="1"/>
            <a:endParaRPr lang="en-US" altLang="en-US" sz="1100" smtClean="0">
              <a:ea typeface="ＭＳ Ｐゴシック" pitchFamily="34" charset="-128"/>
            </a:endParaRPr>
          </a:p>
          <a:p>
            <a:pPr lvl="1"/>
            <a:endParaRPr lang="it-IT" altLang="en-US" sz="1100" smtClean="0">
              <a:ea typeface="ＭＳ Ｐゴシック" pitchFamily="34" charset="-128"/>
            </a:endParaRPr>
          </a:p>
        </p:txBody>
      </p:sp>
      <p:pic>
        <p:nvPicPr>
          <p:cNvPr id="2" name="3_s2013-sigsmgia-teaser-ATP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2195513"/>
            <a:ext cx="5313363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646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Mobile Visualization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on machines with low-power CPUs and limited memory…</a:t>
            </a:r>
          </a:p>
          <a:p>
            <a:pPr lvl="1"/>
            <a:r>
              <a:rPr lang="en-US" dirty="0" smtClean="0"/>
              <a:t>… much less than desktop counterparts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=&gt; no “brute force” solution applicable</a:t>
            </a:r>
          </a:p>
          <a:p>
            <a:r>
              <a:rPr lang="en-US" dirty="0" smtClean="0"/>
              <a:t>=&gt; need for “smart methods” to adapt rendering quality and/or exploit at best the reduced rendering power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90173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dirty="0" smtClean="0">
                <a:ea typeface="ＭＳ Ｐゴシック" pitchFamily="34" charset="-128"/>
              </a:rPr>
              <a:t>Conclusions: Compact ATP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3993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it-IT" sz="2000" dirty="0" smtClean="0">
                <a:ea typeface="ＭＳ Ｐゴシック" pitchFamily="34" charset="-128"/>
              </a:rPr>
              <a:t>Effective distribution and rendering of gigantic 3D triangle meshes on common handheld devices</a:t>
            </a:r>
          </a:p>
          <a:p>
            <a:pPr lvl="1"/>
            <a:r>
              <a:rPr lang="en-US" altLang="it-IT" sz="1800" dirty="0" smtClean="0">
                <a:ea typeface="ＭＳ Ｐゴシック" pitchFamily="34" charset="-128"/>
              </a:rPr>
              <a:t>Compact, GPU friendly, adaptive data structure</a:t>
            </a:r>
          </a:p>
          <a:p>
            <a:pPr lvl="2"/>
            <a:r>
              <a:rPr lang="en-US" altLang="it-IT" sz="1400" dirty="0" smtClean="0">
                <a:ea typeface="ＭＳ Ｐゴシック" pitchFamily="34" charset="-128"/>
              </a:rPr>
              <a:t>Exploiting the properties of conformal hierarchies of </a:t>
            </a:r>
            <a:r>
              <a:rPr lang="en-US" altLang="it-IT" sz="1400" dirty="0" err="1" smtClean="0">
                <a:ea typeface="ＭＳ Ｐゴシック" pitchFamily="34" charset="-128"/>
              </a:rPr>
              <a:t>tetrahedra</a:t>
            </a:r>
            <a:endParaRPr lang="en-US" altLang="it-IT" sz="1400" dirty="0" smtClean="0">
              <a:ea typeface="ＭＳ Ｐゴシック" pitchFamily="34" charset="-128"/>
            </a:endParaRPr>
          </a:p>
          <a:p>
            <a:pPr lvl="2"/>
            <a:r>
              <a:rPr lang="en-US" altLang="it-IT" sz="1400" dirty="0" smtClean="0">
                <a:ea typeface="ＭＳ Ｐゴシック" pitchFamily="34" charset="-128"/>
              </a:rPr>
              <a:t>Seamless local quantization using </a:t>
            </a:r>
            <a:r>
              <a:rPr lang="en-US" altLang="it-IT" sz="1400" dirty="0" err="1" smtClean="0">
                <a:ea typeface="ＭＳ Ｐゴシック" pitchFamily="34" charset="-128"/>
              </a:rPr>
              <a:t>barycentric</a:t>
            </a:r>
            <a:r>
              <a:rPr lang="en-US" altLang="it-IT" sz="1400" dirty="0" smtClean="0">
                <a:ea typeface="ＭＳ Ｐゴシック" pitchFamily="34" charset="-128"/>
              </a:rPr>
              <a:t> coordinates</a:t>
            </a:r>
          </a:p>
          <a:p>
            <a:pPr lvl="2"/>
            <a:endParaRPr lang="en-US" altLang="it-IT" sz="1100" b="1" dirty="0" smtClean="0">
              <a:ea typeface="ＭＳ Ｐゴシック" pitchFamily="34" charset="-128"/>
            </a:endParaRPr>
          </a:p>
          <a:p>
            <a:pPr lvl="1"/>
            <a:r>
              <a:rPr lang="en-US" altLang="it-IT" sz="1800" dirty="0" smtClean="0">
                <a:ea typeface="ＭＳ Ｐゴシック" pitchFamily="34" charset="-128"/>
              </a:rPr>
              <a:t>Two-stage CPU and GPU compression</a:t>
            </a:r>
          </a:p>
          <a:p>
            <a:pPr lvl="2"/>
            <a:r>
              <a:rPr lang="en-US" altLang="it-IT" sz="1400" dirty="0" smtClean="0">
                <a:ea typeface="ＭＳ Ｐゴシック" pitchFamily="34" charset="-128"/>
              </a:rPr>
              <a:t>Integrated into a </a:t>
            </a:r>
            <a:r>
              <a:rPr lang="en-US" altLang="it-IT" sz="1400" dirty="0" err="1" smtClean="0">
                <a:ea typeface="ＭＳ Ｐゴシック" pitchFamily="34" charset="-128"/>
              </a:rPr>
              <a:t>multiresolution</a:t>
            </a:r>
            <a:r>
              <a:rPr lang="en-US" altLang="it-IT" sz="1400" dirty="0" smtClean="0">
                <a:ea typeface="ＭＳ Ｐゴシック" pitchFamily="34" charset="-128"/>
              </a:rPr>
              <a:t> data representation</a:t>
            </a:r>
          </a:p>
          <a:p>
            <a:pPr lvl="2"/>
            <a:endParaRPr lang="en-US" altLang="it-IT" sz="1100" b="1" dirty="0" smtClean="0">
              <a:ea typeface="ＭＳ Ｐゴシック" pitchFamily="34" charset="-128"/>
            </a:endParaRPr>
          </a:p>
          <a:p>
            <a:r>
              <a:rPr lang="en-GB" altLang="it-IT" sz="2000" dirty="0" smtClean="0">
                <a:ea typeface="ＭＳ Ｐゴシック" pitchFamily="34" charset="-128"/>
              </a:rPr>
              <a:t>Limitations</a:t>
            </a:r>
            <a:endParaRPr lang="en-GB" altLang="it-IT" sz="1600" dirty="0">
              <a:ea typeface="ＭＳ Ｐゴシック" pitchFamily="34" charset="-128"/>
            </a:endParaRPr>
          </a:p>
          <a:p>
            <a:pPr lvl="1"/>
            <a:r>
              <a:rPr lang="en-GB" altLang="it-IT" sz="1600" dirty="0" smtClean="0">
                <a:ea typeface="ＭＳ Ｐゴシック" pitchFamily="34" charset="-128"/>
              </a:rPr>
              <a:t>Requires coding non-trivial data structures, hard to implement on scripting environments</a:t>
            </a:r>
            <a:endParaRPr lang="en-GB" altLang="it-IT" sz="1400" dirty="0" smtClean="0"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8E8E95-1656-4D00-8A11-D06EF761930D}" type="slidenum">
              <a:rPr lang="it-IT" smtClean="0"/>
              <a:pPr>
                <a:defRPr/>
              </a:pPr>
              <a:t>30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3150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Complex </a:t>
            </a:r>
            <a:r>
              <a:rPr lang="en-US" dirty="0" err="1" smtClean="0"/>
              <a:t>LiGHTING</a:t>
            </a:r>
            <a:r>
              <a:rPr lang="en-US" dirty="0" smtClean="0"/>
              <a:t>: Full precomputation…</a:t>
            </a:r>
            <a:endParaRPr lang="it-IT" dirty="0"/>
          </a:p>
        </p:txBody>
      </p:sp>
      <p:sp>
        <p:nvSpPr>
          <p:cNvPr id="7171" name="Segnaposto contenuto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Scalable Mobile Visualization</a:t>
            </a:r>
            <a:endParaRPr lang="it-IT" altLang="en-US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31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355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 dirty="0">
                <a:solidFill>
                  <a:srgbClr val="C40000"/>
                </a:solidFill>
              </a:rPr>
              <a:t>Explore </a:t>
            </a:r>
            <a:r>
              <a:rPr sz="3200" b="1" dirty="0" smtClean="0">
                <a:solidFill>
                  <a:srgbClr val="C40000"/>
                </a:solidFill>
              </a:rPr>
              <a:t>Map</a:t>
            </a:r>
            <a:r>
              <a:rPr lang="en-US" sz="3200" b="1" dirty="0" smtClean="0">
                <a:solidFill>
                  <a:srgbClr val="C40000"/>
                </a:solidFill>
              </a:rPr>
              <a:t>s</a:t>
            </a:r>
            <a:br>
              <a:rPr lang="en-US" sz="3200" b="1" dirty="0" smtClean="0">
                <a:solidFill>
                  <a:srgbClr val="C40000"/>
                </a:solidFill>
              </a:rPr>
            </a:br>
            <a:r>
              <a:rPr lang="en-US" sz="2200" b="1" dirty="0" smtClean="0">
                <a:solidFill>
                  <a:srgbClr val="C40000"/>
                </a:solidFill>
              </a:rPr>
              <a:t>Ubiquitous exploration of scenes with complex illumination</a:t>
            </a:r>
            <a:endParaRPr sz="3200" b="1" dirty="0">
              <a:solidFill>
                <a:srgbClr val="C40000"/>
              </a:solidFill>
            </a:endParaRPr>
          </a:p>
        </p:txBody>
      </p:sp>
      <p:sp>
        <p:nvSpPr>
          <p:cNvPr id="450" name="Shape 45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5750" lvl="0" indent="-28575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 b="1" dirty="0"/>
              <a:t>Real-time limitations </a:t>
            </a:r>
            <a:r>
              <a:rPr lang="en-US" sz="2000" dirty="0" smtClean="0"/>
              <a:t>~30Hz</a:t>
            </a:r>
            <a:endParaRPr lang="en-US" sz="2000" b="1" dirty="0" smtClean="0"/>
          </a:p>
          <a:p>
            <a:pPr marL="685800" lvl="1">
              <a:buSzPct val="100000"/>
              <a:buFont typeface="Times New Roman"/>
              <a:buChar char="•"/>
              <a:defRPr sz="1800" b="0"/>
            </a:pPr>
            <a:r>
              <a:rPr lang="en-US" sz="1600" b="1" dirty="0" smtClean="0"/>
              <a:t>Difficulties handling complex illumination </a:t>
            </a:r>
            <a:r>
              <a:rPr sz="1600" b="1" dirty="0" smtClean="0"/>
              <a:t>on </a:t>
            </a:r>
            <a:r>
              <a:rPr sz="1600" b="1" dirty="0"/>
              <a:t>mobile/web platforms </a:t>
            </a:r>
            <a:r>
              <a:rPr sz="1600" b="1" dirty="0" smtClean="0"/>
              <a:t>with </a:t>
            </a:r>
            <a:r>
              <a:rPr sz="1600" b="1" dirty="0"/>
              <a:t>current methods</a:t>
            </a:r>
          </a:p>
          <a:p>
            <a:pPr marL="285750" lvl="0" indent="-28575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lang="en-US" sz="2000" b="1" dirty="0" smtClean="0"/>
              <a:t>I</a:t>
            </a:r>
            <a:r>
              <a:rPr sz="2000" b="1" dirty="0" smtClean="0"/>
              <a:t>mage-based techniques</a:t>
            </a:r>
            <a:endParaRPr lang="en-US" sz="2000" b="1" dirty="0" smtClean="0"/>
          </a:p>
          <a:p>
            <a:pPr marL="685800" lvl="1">
              <a:buSzPct val="100000"/>
              <a:buFont typeface="Times New Roman"/>
              <a:buChar char="•"/>
              <a:defRPr sz="1800" b="0"/>
            </a:pPr>
            <a:r>
              <a:rPr lang="en-US" sz="1600" b="1" dirty="0" smtClean="0"/>
              <a:t>C</a:t>
            </a:r>
            <a:r>
              <a:rPr sz="1600" b="1" dirty="0" smtClean="0"/>
              <a:t>onstraining </a:t>
            </a:r>
            <a:r>
              <a:rPr sz="1600" b="1" dirty="0"/>
              <a:t>camera movement to a set of fixed camera </a:t>
            </a:r>
            <a:r>
              <a:rPr sz="1600" b="1" dirty="0" smtClean="0"/>
              <a:t>positions</a:t>
            </a:r>
            <a:endParaRPr lang="en-US" sz="1600" b="1" dirty="0" smtClean="0"/>
          </a:p>
          <a:p>
            <a:pPr marL="685800" lvl="1">
              <a:buSzPct val="100000"/>
              <a:buFont typeface="Times New Roman"/>
              <a:buChar char="•"/>
              <a:defRPr sz="1800" b="0"/>
            </a:pPr>
            <a:r>
              <a:rPr lang="en-US" sz="1600" b="1" dirty="0" smtClean="0"/>
              <a:t>E</a:t>
            </a:r>
            <a:r>
              <a:rPr sz="1600" b="1" dirty="0" smtClean="0"/>
              <a:t>nable pre-computed </a:t>
            </a:r>
            <a:r>
              <a:rPr sz="1600" b="1" dirty="0"/>
              <a:t>photorealistic </a:t>
            </a:r>
            <a:r>
              <a:rPr sz="1600" b="1" dirty="0" smtClean="0"/>
              <a:t>visualization</a:t>
            </a:r>
            <a:endParaRPr sz="1600" b="1" dirty="0"/>
          </a:p>
        </p:txBody>
      </p:sp>
      <p:sp>
        <p:nvSpPr>
          <p:cNvPr id="448" name="Shape 448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32</a:t>
            </a:fld>
            <a:endParaRPr/>
          </a:p>
        </p:txBody>
      </p:sp>
      <p:pic>
        <p:nvPicPr>
          <p:cNvPr id="452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33900" y="4076700"/>
            <a:ext cx="4067175" cy="2289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3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3182" y="4076700"/>
            <a:ext cx="3727248" cy="228917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7373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C40000"/>
                </a:solidFill>
              </a:rPr>
              <a:t>Scene Discovery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388" y="1484314"/>
            <a:ext cx="8785225" cy="3030536"/>
          </a:xfrm>
        </p:spPr>
        <p:txBody>
          <a:bodyPr/>
          <a:lstStyle/>
          <a:p>
            <a:pPr marL="228600" lvl="0" indent="-228600">
              <a:spcBef>
                <a:spcPts val="600"/>
              </a:spcBef>
              <a:buSzPct val="100000"/>
              <a:buFont typeface="Times New Roman"/>
              <a:buChar char="•"/>
              <a:defRPr u="none"/>
            </a:pPr>
            <a:r>
              <a:rPr lang="en-US" sz="1600" dirty="0"/>
              <a:t>Iterative random probe placement and coverage optimization</a:t>
            </a:r>
          </a:p>
          <a:p>
            <a:pPr marL="628650" lvl="1" indent="-171450">
              <a:spcBef>
                <a:spcPts val="500"/>
              </a:spcBef>
              <a:buSzPct val="100000"/>
              <a:buFont typeface="Times New Roman"/>
              <a:buChar char="•"/>
              <a:defRPr u="none"/>
            </a:pPr>
            <a:r>
              <a:rPr lang="en-US" sz="1600" dirty="0">
                <a:solidFill>
                  <a:srgbClr val="262699"/>
                </a:solidFill>
              </a:rPr>
              <a:t>Full scene coverage</a:t>
            </a:r>
          </a:p>
          <a:p>
            <a:pPr marL="228600" lvl="0" indent="-228600">
              <a:spcBef>
                <a:spcPts val="600"/>
              </a:spcBef>
              <a:buSzPct val="100000"/>
              <a:buFont typeface="Times New Roman"/>
              <a:buChar char="•"/>
              <a:defRPr u="none"/>
            </a:pPr>
            <a:r>
              <a:rPr lang="en-US" sz="1600" dirty="0"/>
              <a:t>Probe clustering and optimization (coverage + perceptual metrics)</a:t>
            </a:r>
          </a:p>
          <a:p>
            <a:pPr marL="628650" lvl="1" indent="-171450">
              <a:spcBef>
                <a:spcPts val="500"/>
              </a:spcBef>
              <a:buSzPct val="100000"/>
              <a:buFont typeface="Times New Roman"/>
              <a:buChar char="•"/>
              <a:defRPr u="none"/>
            </a:pPr>
            <a:r>
              <a:rPr lang="en-US" sz="1600" dirty="0">
                <a:solidFill>
                  <a:srgbClr val="262699"/>
                </a:solidFill>
              </a:rPr>
              <a:t>Optimize coverage for browsing</a:t>
            </a:r>
          </a:p>
          <a:p>
            <a:pPr marL="228600" lvl="0" indent="-228600">
              <a:spcBef>
                <a:spcPts val="600"/>
              </a:spcBef>
              <a:buSzPct val="100000"/>
              <a:buFont typeface="Times New Roman"/>
              <a:buChar char="•"/>
              <a:defRPr u="none"/>
            </a:pPr>
            <a:r>
              <a:rPr lang="en-US" sz="1600" dirty="0"/>
              <a:t>Probe connection through common visible regions</a:t>
            </a:r>
          </a:p>
          <a:p>
            <a:pPr marL="628650" lvl="1" indent="-171450">
              <a:spcBef>
                <a:spcPts val="500"/>
              </a:spcBef>
              <a:buSzPct val="100000"/>
              <a:buFont typeface="Times New Roman"/>
              <a:buChar char="•"/>
              <a:defRPr u="none"/>
            </a:pPr>
            <a:r>
              <a:rPr lang="en-US" sz="1600" dirty="0">
                <a:solidFill>
                  <a:srgbClr val="262699"/>
                </a:solidFill>
              </a:rPr>
              <a:t>Generate paths between probes</a:t>
            </a:r>
          </a:p>
          <a:p>
            <a:pPr marL="228600" lvl="0" indent="-228600">
              <a:spcBef>
                <a:spcPts val="600"/>
              </a:spcBef>
              <a:buSzPct val="100000"/>
              <a:buFont typeface="Times New Roman"/>
              <a:buChar char="•"/>
              <a:defRPr u="none"/>
            </a:pPr>
            <a:r>
              <a:rPr lang="en-US" sz="1600" dirty="0"/>
              <a:t>Path optimization smoothing</a:t>
            </a:r>
          </a:p>
          <a:p>
            <a:pPr marL="628650" lvl="1" indent="-171450">
              <a:spcBef>
                <a:spcPts val="500"/>
              </a:spcBef>
              <a:buSzPct val="100000"/>
              <a:buFont typeface="Times New Roman"/>
              <a:buChar char="•"/>
              <a:defRPr u="none"/>
            </a:pPr>
            <a:r>
              <a:rPr lang="en-US" sz="1600" dirty="0">
                <a:solidFill>
                  <a:srgbClr val="262699"/>
                </a:solidFill>
              </a:rPr>
              <a:t>Mass-spring system</a:t>
            </a:r>
          </a:p>
          <a:p>
            <a:endParaRPr lang="en-US" dirty="0"/>
          </a:p>
        </p:txBody>
      </p:sp>
      <p:sp>
        <p:nvSpPr>
          <p:cNvPr id="457" name="Shape 457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33</a:t>
            </a:fld>
            <a:endParaRPr/>
          </a:p>
        </p:txBody>
      </p:sp>
      <p:pic>
        <p:nvPicPr>
          <p:cNvPr id="459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26012" y="3217862"/>
            <a:ext cx="3533776" cy="2979738"/>
          </a:xfrm>
          <a:prstGeom prst="rect">
            <a:avLst/>
          </a:prstGeom>
          <a:ln w="12700">
            <a:miter lim="400000"/>
          </a:ln>
        </p:spPr>
      </p:pic>
      <p:sp>
        <p:nvSpPr>
          <p:cNvPr id="461" name="Shape 461"/>
          <p:cNvSpPr/>
          <p:nvPr/>
        </p:nvSpPr>
        <p:spPr>
          <a:xfrm>
            <a:off x="5342290" y="5834201"/>
            <a:ext cx="151436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u="none"/>
            </a:lvl1pPr>
          </a:lstStyle>
          <a:p>
            <a:pPr lvl="0"/>
            <a:r>
              <a:rPr b="1" dirty="0"/>
              <a:t>Explore Map</a:t>
            </a:r>
          </a:p>
        </p:txBody>
      </p:sp>
    </p:spTree>
    <p:extLst>
      <p:ext uri="{BB962C8B-B14F-4D97-AF65-F5344CB8AC3E}">
        <p14:creationId xmlns:p14="http://schemas.microsoft.com/office/powerpoint/2010/main" val="375102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C40000"/>
                </a:solidFill>
              </a:rPr>
              <a:t>Scene Discovery</a:t>
            </a:r>
          </a:p>
        </p:txBody>
      </p:sp>
      <p:sp>
        <p:nvSpPr>
          <p:cNvPr id="467" name="Shape 467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1600" b="1" dirty="0"/>
              <a:t>Objective: Full scene coverage </a:t>
            </a:r>
            <a:r>
              <a:rPr sz="1600" b="1" dirty="0" smtClean="0"/>
              <a:t>!!!</a:t>
            </a:r>
            <a:endParaRPr lang="en-US" sz="1600" b="1" dirty="0" smtClean="0"/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lang="en-US" sz="1600" dirty="0" smtClean="0"/>
              <a:t>Iteratively discover the scene by randomly placing new probes &amp; optimizing</a:t>
            </a:r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1600" dirty="0" smtClean="0"/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1600" dirty="0"/>
          </a:p>
          <a:p>
            <a:pPr marL="0" lvl="0" indent="0">
              <a:buSzPct val="100000"/>
              <a:buNone/>
              <a:defRPr sz="1800" b="0"/>
            </a:pPr>
            <a:r>
              <a:rPr lang="en-US" sz="1600" dirty="0" smtClean="0"/>
              <a:t>Set </a:t>
            </a:r>
            <a:r>
              <a:rPr lang="en-US" sz="1600" dirty="0"/>
              <a:t>of probes S = {}</a:t>
            </a:r>
          </a:p>
          <a:p>
            <a:pPr marL="0" lvl="0" indent="0">
              <a:buSzPct val="100000"/>
              <a:buNone/>
              <a:defRPr sz="1800" b="0"/>
            </a:pPr>
            <a:r>
              <a:rPr lang="en-US" sz="1600" dirty="0"/>
              <a:t>While ( coverage(S) &lt; </a:t>
            </a:r>
            <a:r>
              <a:rPr lang="en-US" sz="1600" dirty="0" err="1"/>
              <a:t>th</a:t>
            </a:r>
            <a:r>
              <a:rPr lang="en-US" sz="1600" dirty="0"/>
              <a:t> ) {</a:t>
            </a:r>
          </a:p>
          <a:p>
            <a:pPr marL="457200" lvl="1" indent="0">
              <a:spcBef>
                <a:spcPts val="500"/>
              </a:spcBef>
              <a:buSzPct val="100000"/>
              <a:buNone/>
              <a:defRPr sz="1800" b="0"/>
            </a:pPr>
            <a:r>
              <a:rPr lang="en-US" sz="1200" dirty="0">
                <a:solidFill>
                  <a:srgbClr val="262699"/>
                </a:solidFill>
              </a:rPr>
              <a:t>Place new probe</a:t>
            </a:r>
          </a:p>
          <a:p>
            <a:pPr marL="457200" lvl="1" indent="0">
              <a:spcBef>
                <a:spcPts val="500"/>
              </a:spcBef>
              <a:buSzPct val="100000"/>
              <a:buNone/>
              <a:defRPr sz="1800" b="0"/>
            </a:pPr>
            <a:r>
              <a:rPr lang="en-US" sz="1200" dirty="0">
                <a:solidFill>
                  <a:srgbClr val="262699"/>
                </a:solidFill>
              </a:rPr>
              <a:t>Maximize probe coverage</a:t>
            </a:r>
            <a:endParaRPr lang="en-US" sz="1100" dirty="0">
              <a:solidFill>
                <a:srgbClr val="262699"/>
              </a:solidFill>
            </a:endParaRPr>
          </a:p>
          <a:p>
            <a:pPr marL="0" lvl="0" indent="0">
              <a:buSzPct val="100000"/>
              <a:buNone/>
              <a:defRPr sz="1800" b="0"/>
            </a:pPr>
            <a:r>
              <a:rPr lang="en-US" sz="1600" dirty="0"/>
              <a:t>}</a:t>
            </a:r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1600" dirty="0" smtClean="0"/>
          </a:p>
          <a:p>
            <a:pPr marL="228600" indent="-228600">
              <a:buSzPct val="100000"/>
              <a:buFont typeface="Times New Roman"/>
              <a:buChar char="•"/>
              <a:defRPr sz="1800" b="0"/>
            </a:pPr>
            <a:r>
              <a:rPr lang="en-US" sz="1600" dirty="0"/>
              <a:t>Coverage optimization, by moving to the barycenter of seen geometry</a:t>
            </a:r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sz="1600" b="1" dirty="0"/>
          </a:p>
        </p:txBody>
      </p:sp>
      <p:sp>
        <p:nvSpPr>
          <p:cNvPr id="465" name="Shape 46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34</a:t>
            </a:fld>
            <a:endParaRPr/>
          </a:p>
        </p:txBody>
      </p:sp>
      <p:grpSp>
        <p:nvGrpSpPr>
          <p:cNvPr id="473" name="Group 473"/>
          <p:cNvGrpSpPr/>
          <p:nvPr/>
        </p:nvGrpSpPr>
        <p:grpSpPr>
          <a:xfrm>
            <a:off x="3962055" y="2324347"/>
            <a:ext cx="4679950" cy="1957389"/>
            <a:chOff x="0" y="0"/>
            <a:chExt cx="4679949" cy="1957387"/>
          </a:xfrm>
        </p:grpSpPr>
        <p:pic>
          <p:nvPicPr>
            <p:cNvPr id="469" name="imag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292772"/>
              <a:ext cx="4241110" cy="16646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70" name="Shape 470"/>
            <p:cNvSpPr/>
            <p:nvPr/>
          </p:nvSpPr>
          <p:spPr>
            <a:xfrm>
              <a:off x="71999" y="4796"/>
              <a:ext cx="151198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914400">
                <a:defRPr u="none"/>
              </a:lvl1pPr>
            </a:lstStyle>
            <a:p>
              <a:pPr lvl="0"/>
              <a:r>
                <a:t>Probe v0</a:t>
              </a:r>
            </a:p>
          </p:txBody>
        </p:sp>
        <p:sp>
          <p:nvSpPr>
            <p:cNvPr id="471" name="Shape 471"/>
            <p:cNvSpPr/>
            <p:nvPr/>
          </p:nvSpPr>
          <p:spPr>
            <a:xfrm>
              <a:off x="1439984" y="4796"/>
              <a:ext cx="151198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914400">
                <a:defRPr u="none"/>
              </a:lvl1pPr>
            </a:lstStyle>
            <a:p>
              <a:pPr lvl="0"/>
              <a:r>
                <a:t>Probe v1</a:t>
              </a:r>
            </a:p>
          </p:txBody>
        </p:sp>
        <p:sp>
          <p:nvSpPr>
            <p:cNvPr id="472" name="Shape 472"/>
            <p:cNvSpPr/>
            <p:nvPr/>
          </p:nvSpPr>
          <p:spPr>
            <a:xfrm>
              <a:off x="2850448" y="-1"/>
              <a:ext cx="182950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914400">
                <a:defRPr u="none"/>
              </a:lvl1pPr>
            </a:lstStyle>
            <a:p>
              <a:pPr lvl="0"/>
              <a:r>
                <a:t>Joint coverage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8911" y="4645025"/>
            <a:ext cx="7777164" cy="1584325"/>
            <a:chOff x="179386" y="4797425"/>
            <a:chExt cx="7777164" cy="1584325"/>
          </a:xfrm>
        </p:grpSpPr>
        <p:pic>
          <p:nvPicPr>
            <p:cNvPr id="468" name="image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778000" y="4797425"/>
              <a:ext cx="6178550" cy="158432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75" name="Shape 475"/>
            <p:cNvSpPr/>
            <p:nvPr/>
          </p:nvSpPr>
          <p:spPr>
            <a:xfrm>
              <a:off x="179386" y="5378449"/>
              <a:ext cx="1598613" cy="738664"/>
            </a:xfrm>
            <a:prstGeom prst="rect">
              <a:avLst/>
            </a:prstGeom>
            <a:ln w="28575">
              <a:solidFill>
                <a:srgbClr val="FF0000"/>
              </a:solidFill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>
              <a:spAutoFit/>
            </a:bodyPr>
            <a:lstStyle>
              <a:lvl1pPr defTabSz="914400">
                <a:defRPr u="none"/>
              </a:lvl1pPr>
            </a:lstStyle>
            <a:p>
              <a:pPr lvl="0" algn="ctr"/>
              <a:r>
                <a:rPr lang="en-US" sz="1600" dirty="0" smtClean="0"/>
                <a:t>Temporal b</a:t>
              </a:r>
              <a:r>
                <a:rPr sz="1600" dirty="0" smtClean="0"/>
                <a:t>ounding sphere</a:t>
              </a:r>
              <a:r>
                <a:rPr lang="en-US" sz="1600" dirty="0" smtClean="0"/>
                <a:t> geometry</a:t>
              </a:r>
              <a:endParaRPr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799092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C40000"/>
                </a:solidFill>
              </a:rPr>
              <a:t>Scene Discovery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388" y="1484314"/>
            <a:ext cx="8785225" cy="3030536"/>
          </a:xfrm>
        </p:spPr>
        <p:txBody>
          <a:bodyPr/>
          <a:lstStyle/>
          <a:p>
            <a:pPr marL="228600" lvl="0" indent="-228600">
              <a:spcBef>
                <a:spcPts val="600"/>
              </a:spcBef>
              <a:buSzPct val="100000"/>
              <a:buFont typeface="Times New Roman"/>
              <a:buChar char="•"/>
              <a:defRPr u="none"/>
            </a:pPr>
            <a:r>
              <a:rPr lang="en-US" sz="2800" dirty="0" smtClean="0"/>
              <a:t>Goal</a:t>
            </a:r>
          </a:p>
          <a:p>
            <a:pPr marL="628650" lvl="1" indent="-228600">
              <a:spcBef>
                <a:spcPts val="600"/>
              </a:spcBef>
              <a:buSzPct val="100000"/>
              <a:buFont typeface="Times New Roman"/>
              <a:buChar char="•"/>
              <a:defRPr u="none"/>
            </a:pPr>
            <a:r>
              <a:rPr lang="en-US" dirty="0" smtClean="0"/>
              <a:t>Set of </a:t>
            </a:r>
            <a:r>
              <a:rPr lang="en-US" b="1" dirty="0" smtClean="0"/>
              <a:t>probes</a:t>
            </a:r>
            <a:r>
              <a:rPr lang="en-US" dirty="0" smtClean="0"/>
              <a:t> that provides full coverage of the scene</a:t>
            </a:r>
          </a:p>
          <a:p>
            <a:pPr marL="1028700" lvl="2">
              <a:spcBef>
                <a:spcPts val="600"/>
              </a:spcBef>
              <a:buSzPct val="100000"/>
              <a:buFont typeface="Times New Roman"/>
              <a:buChar char="•"/>
              <a:defRPr u="none"/>
            </a:pPr>
            <a:r>
              <a:rPr lang="en-US" dirty="0" smtClean="0"/>
              <a:t>Probe = 360° panoramic point </a:t>
            </a:r>
            <a:r>
              <a:rPr lang="en-US" dirty="0"/>
              <a:t>of </a:t>
            </a:r>
            <a:r>
              <a:rPr lang="en-US" dirty="0" smtClean="0"/>
              <a:t>view</a:t>
            </a:r>
          </a:p>
          <a:p>
            <a:pPr marL="628650" lvl="1" indent="-228600">
              <a:spcBef>
                <a:spcPts val="600"/>
              </a:spcBef>
              <a:buSzPct val="100000"/>
              <a:buFont typeface="Times New Roman"/>
              <a:buChar char="•"/>
              <a:defRPr u="none"/>
            </a:pPr>
            <a:r>
              <a:rPr lang="en-US" dirty="0" smtClean="0"/>
              <a:t>Set of </a:t>
            </a:r>
            <a:r>
              <a:rPr lang="en-US" b="1" dirty="0" smtClean="0"/>
              <a:t>arcs</a:t>
            </a:r>
            <a:r>
              <a:rPr lang="en-US" dirty="0" smtClean="0"/>
              <a:t> connecting probes that enable full scene navigation</a:t>
            </a:r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457" name="Shape 457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35</a:t>
            </a:fld>
            <a:endParaRPr/>
          </a:p>
        </p:txBody>
      </p:sp>
      <p:grpSp>
        <p:nvGrpSpPr>
          <p:cNvPr id="3" name="Group 2"/>
          <p:cNvGrpSpPr/>
          <p:nvPr/>
        </p:nvGrpSpPr>
        <p:grpSpPr>
          <a:xfrm>
            <a:off x="3001962" y="3389312"/>
            <a:ext cx="3533776" cy="2987180"/>
            <a:chOff x="4926012" y="3217862"/>
            <a:chExt cx="3533776" cy="2987180"/>
          </a:xfrm>
        </p:grpSpPr>
        <p:pic>
          <p:nvPicPr>
            <p:cNvPr id="459" name="image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926012" y="3217862"/>
              <a:ext cx="3533776" cy="297973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61" name="Shape 461"/>
            <p:cNvSpPr/>
            <p:nvPr/>
          </p:nvSpPr>
          <p:spPr>
            <a:xfrm>
              <a:off x="5342290" y="5834201"/>
              <a:ext cx="1514362" cy="37084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u="none"/>
              </a:lvl1pPr>
            </a:lstStyle>
            <a:p>
              <a:pPr lvl="0"/>
              <a:r>
                <a:rPr b="1" dirty="0"/>
                <a:t>Explore Map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553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C40000"/>
                </a:solidFill>
              </a:rPr>
              <a:t>Scene Discovery</a:t>
            </a:r>
          </a:p>
        </p:txBody>
      </p:sp>
      <p:sp>
        <p:nvSpPr>
          <p:cNvPr id="467" name="Shape 467"/>
          <p:cNvSpPr>
            <a:spLocks noGrp="1"/>
          </p:cNvSpPr>
          <p:nvPr>
            <p:ph idx="1"/>
          </p:nvPr>
        </p:nvSpPr>
        <p:spPr>
          <a:xfrm>
            <a:off x="179388" y="1484313"/>
            <a:ext cx="8785225" cy="48974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1600" b="1" dirty="0"/>
              <a:t>Objective: Full scene coverage </a:t>
            </a:r>
            <a:r>
              <a:rPr sz="1600" b="1" dirty="0" smtClean="0"/>
              <a:t>!!!</a:t>
            </a:r>
            <a:endParaRPr lang="en-US" sz="1600" b="1" dirty="0" smtClean="0"/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1600" b="1" dirty="0" smtClean="0"/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lang="en-US" sz="1600" dirty="0" smtClean="0"/>
              <a:t>1. Add new probe in unseen area</a:t>
            </a:r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lang="en-US" sz="1600" dirty="0" smtClean="0"/>
              <a:t>2. Optimize view </a:t>
            </a:r>
            <a:r>
              <a:rPr lang="en-US" sz="1600" dirty="0" smtClean="0">
                <a:sym typeface="Wingdings" pitchFamily="2" charset="2"/>
              </a:rPr>
              <a:t> move towards seen area barycenter</a:t>
            </a:r>
          </a:p>
          <a:p>
            <a:pPr marL="628650" lvl="1" indent="-228600">
              <a:buSzPct val="100000"/>
              <a:buFont typeface="Times New Roman"/>
              <a:buChar char="•"/>
              <a:defRPr sz="1800" b="0"/>
            </a:pPr>
            <a:r>
              <a:rPr lang="en-US" sz="1200" dirty="0" smtClean="0">
                <a:sym typeface="Wingdings" pitchFamily="2" charset="2"/>
              </a:rPr>
              <a:t>Repeat until convergence (no improvement | no movement) &lt; threshold</a:t>
            </a:r>
          </a:p>
          <a:p>
            <a:pPr marL="228600" indent="-228600">
              <a:buSzPct val="100000"/>
              <a:buFont typeface="Times New Roman"/>
              <a:buChar char="•"/>
              <a:defRPr sz="1800" b="0"/>
            </a:pPr>
            <a:r>
              <a:rPr lang="en-US" sz="1600" dirty="0" smtClean="0">
                <a:sym typeface="Wingdings" pitchFamily="2" charset="2"/>
              </a:rPr>
              <a:t>3. </a:t>
            </a:r>
            <a:r>
              <a:rPr lang="en-US" sz="1600" dirty="0" err="1" smtClean="0">
                <a:sym typeface="Wingdings" pitchFamily="2" charset="2"/>
              </a:rPr>
              <a:t>Goto</a:t>
            </a:r>
            <a:r>
              <a:rPr lang="en-US" sz="1600" dirty="0" smtClean="0">
                <a:sym typeface="Wingdings" pitchFamily="2" charset="2"/>
              </a:rPr>
              <a:t> 1 while coverage &lt; threshold</a:t>
            </a:r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1600" dirty="0" smtClean="0"/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1600" dirty="0" smtClean="0"/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1600" dirty="0"/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1600" dirty="0" smtClean="0"/>
          </a:p>
          <a:p>
            <a:pPr marL="228600" lvl="0" indent="-22860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sz="1600" b="1" dirty="0"/>
          </a:p>
        </p:txBody>
      </p:sp>
      <p:sp>
        <p:nvSpPr>
          <p:cNvPr id="465" name="Shape 46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36</a:t>
            </a:fld>
            <a:endParaRPr/>
          </a:p>
        </p:txBody>
      </p:sp>
      <p:grpSp>
        <p:nvGrpSpPr>
          <p:cNvPr id="473" name="Group 473"/>
          <p:cNvGrpSpPr/>
          <p:nvPr/>
        </p:nvGrpSpPr>
        <p:grpSpPr>
          <a:xfrm>
            <a:off x="1290854" y="3505201"/>
            <a:ext cx="6261860" cy="2619023"/>
            <a:chOff x="0" y="0"/>
            <a:chExt cx="4679949" cy="1957387"/>
          </a:xfrm>
        </p:grpSpPr>
        <p:pic>
          <p:nvPicPr>
            <p:cNvPr id="469" name="imag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292772"/>
              <a:ext cx="4241110" cy="16646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70" name="Shape 470"/>
            <p:cNvSpPr/>
            <p:nvPr/>
          </p:nvSpPr>
          <p:spPr>
            <a:xfrm>
              <a:off x="71999" y="4796"/>
              <a:ext cx="151198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914400">
                <a:defRPr u="none"/>
              </a:lvl1pPr>
            </a:lstStyle>
            <a:p>
              <a:pPr lvl="0"/>
              <a:r>
                <a:t>Probe v0</a:t>
              </a:r>
            </a:p>
          </p:txBody>
        </p:sp>
        <p:sp>
          <p:nvSpPr>
            <p:cNvPr id="471" name="Shape 471"/>
            <p:cNvSpPr/>
            <p:nvPr/>
          </p:nvSpPr>
          <p:spPr>
            <a:xfrm>
              <a:off x="1439984" y="4796"/>
              <a:ext cx="151198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914400">
                <a:defRPr u="none"/>
              </a:lvl1pPr>
            </a:lstStyle>
            <a:p>
              <a:pPr lvl="0"/>
              <a:r>
                <a:t>Probe v1</a:t>
              </a:r>
            </a:p>
          </p:txBody>
        </p:sp>
        <p:sp>
          <p:nvSpPr>
            <p:cNvPr id="472" name="Shape 472"/>
            <p:cNvSpPr/>
            <p:nvPr/>
          </p:nvSpPr>
          <p:spPr>
            <a:xfrm>
              <a:off x="2850448" y="-1"/>
              <a:ext cx="182950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defTabSz="914400">
                <a:defRPr u="none"/>
              </a:lvl1pPr>
            </a:lstStyle>
            <a:p>
              <a:pPr lvl="0"/>
              <a:r>
                <a:t>Joint coverage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 flipH="1">
            <a:off x="6257924" y="2038349"/>
            <a:ext cx="907030" cy="1051676"/>
            <a:chOff x="161925" y="2575300"/>
            <a:chExt cx="853388" cy="1853825"/>
          </a:xfrm>
          <a:solidFill>
            <a:srgbClr val="C40000"/>
          </a:solidFill>
        </p:grpSpPr>
        <p:sp>
          <p:nvSpPr>
            <p:cNvPr id="14" name="U-Turn Arrow 13"/>
            <p:cNvSpPr/>
            <p:nvPr/>
          </p:nvSpPr>
          <p:spPr bwMode="auto">
            <a:xfrm>
              <a:off x="161925" y="2575300"/>
              <a:ext cx="552450" cy="1787149"/>
            </a:xfrm>
            <a:prstGeom prst="uturnArrow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L-Shape 14"/>
            <p:cNvSpPr/>
            <p:nvPr/>
          </p:nvSpPr>
          <p:spPr bwMode="auto">
            <a:xfrm>
              <a:off x="161926" y="3978575"/>
              <a:ext cx="853387" cy="450550"/>
            </a:xfrm>
            <a:prstGeom prst="corner">
              <a:avLst>
                <a:gd name="adj1" fmla="val 60346"/>
                <a:gd name="adj2" fmla="val 32189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51629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C40000"/>
                </a:solidFill>
              </a:rPr>
              <a:t>Probe optimization</a:t>
            </a:r>
          </a:p>
        </p:txBody>
      </p:sp>
      <p:sp>
        <p:nvSpPr>
          <p:cNvPr id="479" name="Shape 479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5750" lvl="0" indent="-28575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 b="1" dirty="0"/>
              <a:t>Clustering </a:t>
            </a:r>
            <a:r>
              <a:rPr sz="2000" dirty="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2000" b="1" dirty="0"/>
              <a:t>Cluster representative [Markov Cluster Algorithm, MCL]</a:t>
            </a:r>
          </a:p>
          <a:p>
            <a:pPr marL="657225" lvl="1" indent="-200025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lang="en-US" sz="1400" dirty="0" smtClean="0">
                <a:solidFill>
                  <a:srgbClr val="262699"/>
                </a:solidFill>
              </a:rPr>
              <a:t>Find natural clusters in graph – random walk</a:t>
            </a:r>
            <a:endParaRPr sz="1400" dirty="0">
              <a:solidFill>
                <a:srgbClr val="262699"/>
              </a:solidFill>
            </a:endParaRPr>
          </a:p>
          <a:p>
            <a:pPr marL="657225" lvl="1" indent="-200025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1400" dirty="0">
                <a:solidFill>
                  <a:srgbClr val="262699"/>
                </a:solidFill>
              </a:rPr>
              <a:t>Visit probability encoded in arcs = %coverage overlap between nodes</a:t>
            </a:r>
          </a:p>
          <a:p>
            <a:pPr marL="657225" lvl="1" indent="-200025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1400" dirty="0">
                <a:solidFill>
                  <a:srgbClr val="262699"/>
                </a:solidFill>
              </a:rPr>
              <a:t>Equivalent coverage, but better browsing experience</a:t>
            </a:r>
          </a:p>
          <a:p>
            <a:pPr marL="285750" lvl="0" indent="-28575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 b="1" dirty="0"/>
              <a:t>Probe synthesis</a:t>
            </a:r>
          </a:p>
          <a:p>
            <a:pPr marL="657225" lvl="1" indent="-200025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1400" dirty="0">
                <a:solidFill>
                  <a:srgbClr val="262699"/>
                </a:solidFill>
              </a:rPr>
              <a:t>Optimization </a:t>
            </a:r>
            <a:r>
              <a:rPr lang="en-US" sz="1400" dirty="0" smtClean="0">
                <a:solidFill>
                  <a:srgbClr val="262699"/>
                </a:solidFill>
              </a:rPr>
              <a:t>using a simulated annealing approach of:</a:t>
            </a:r>
          </a:p>
          <a:p>
            <a:pPr marL="1057275" lvl="2" indent="-200025">
              <a:spcBef>
                <a:spcPts val="500"/>
              </a:spcBef>
              <a:buSzPct val="100000"/>
              <a:buFont typeface="Times New Roman"/>
              <a:buChar char="•"/>
              <a:defRPr sz="1800" b="0"/>
            </a:pPr>
            <a:r>
              <a:rPr sz="1400" dirty="0" smtClean="0">
                <a:solidFill>
                  <a:srgbClr val="262699"/>
                </a:solidFill>
              </a:rPr>
              <a:t>coverage </a:t>
            </a:r>
            <a:r>
              <a:rPr lang="en-US" sz="1400" dirty="0" smtClean="0">
                <a:solidFill>
                  <a:srgbClr val="262699"/>
                </a:solidFill>
              </a:rPr>
              <a:t>&amp; </a:t>
            </a:r>
            <a:r>
              <a:rPr sz="1400" dirty="0" smtClean="0">
                <a:solidFill>
                  <a:srgbClr val="262699"/>
                </a:solidFill>
              </a:rPr>
              <a:t>perceptual </a:t>
            </a:r>
            <a:r>
              <a:rPr sz="1400" dirty="0">
                <a:solidFill>
                  <a:srgbClr val="262699"/>
                </a:solidFill>
              </a:rPr>
              <a:t>metrics[Secord et al. 2011]</a:t>
            </a:r>
          </a:p>
        </p:txBody>
      </p:sp>
      <p:sp>
        <p:nvSpPr>
          <p:cNvPr id="477" name="Shape 477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37</a:t>
            </a:fld>
            <a:endParaRPr/>
          </a:p>
        </p:txBody>
      </p:sp>
      <p:pic>
        <p:nvPicPr>
          <p:cNvPr id="480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337" y="4225925"/>
            <a:ext cx="8128001" cy="204946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141041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C40000"/>
                </a:solidFill>
              </a:rPr>
              <a:t>Connecting Probes</a:t>
            </a:r>
          </a:p>
        </p:txBody>
      </p:sp>
      <p:sp>
        <p:nvSpPr>
          <p:cNvPr id="483" name="Shape 48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 b="1" dirty="0"/>
              <a:t>Search for a common visible region and choose the closest point in this </a:t>
            </a:r>
            <a:r>
              <a:rPr sz="2000" b="1" dirty="0" smtClean="0"/>
              <a:t>region</a:t>
            </a:r>
            <a:endParaRPr lang="en-US" sz="2000" b="1" dirty="0" smtClean="0"/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2000" dirty="0"/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2000" b="1" dirty="0" smtClean="0"/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2000" dirty="0" smtClean="0"/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2000" dirty="0"/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2000" b="1" dirty="0" smtClean="0"/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sz="2000" b="1" dirty="0"/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2000" b="1" dirty="0" smtClean="0"/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endParaRPr lang="en-US" sz="2000" dirty="0"/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 b="1" dirty="0" smtClean="0"/>
              <a:t>A </a:t>
            </a:r>
            <a:r>
              <a:rPr sz="2000" b="1" dirty="0"/>
              <a:t>mass-spring system is used for optimizing and smoothing this path</a:t>
            </a:r>
          </a:p>
        </p:txBody>
      </p:sp>
      <p:pic>
        <p:nvPicPr>
          <p:cNvPr id="484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54712" y="2447925"/>
            <a:ext cx="2928938" cy="2470150"/>
          </a:xfrm>
          <a:prstGeom prst="rect">
            <a:avLst/>
          </a:prstGeom>
          <a:ln w="12700">
            <a:miter lim="400000"/>
          </a:ln>
        </p:spPr>
      </p:pic>
      <p:pic>
        <p:nvPicPr>
          <p:cNvPr id="485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7187" y="2449512"/>
            <a:ext cx="5422901" cy="25161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Oval 1"/>
          <p:cNvSpPr/>
          <p:nvPr/>
        </p:nvSpPr>
        <p:spPr bwMode="auto">
          <a:xfrm>
            <a:off x="2252662" y="3564731"/>
            <a:ext cx="152400" cy="1428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cxnSp>
        <p:nvCxnSpPr>
          <p:cNvPr id="4" name="Straight Connector 3"/>
          <p:cNvCxnSpPr>
            <a:endCxn id="2" idx="0"/>
          </p:cNvCxnSpPr>
          <p:nvPr/>
        </p:nvCxnSpPr>
        <p:spPr bwMode="auto">
          <a:xfrm flipV="1">
            <a:off x="1247775" y="3564731"/>
            <a:ext cx="1081087" cy="2547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endCxn id="2" idx="4"/>
          </p:cNvCxnSpPr>
          <p:nvPr/>
        </p:nvCxnSpPr>
        <p:spPr bwMode="auto">
          <a:xfrm flipV="1">
            <a:off x="1638300" y="3707606"/>
            <a:ext cx="690562" cy="112156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973425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C40000"/>
                </a:solidFill>
              </a:rPr>
              <a:t>Dataset Creation (rendering)</a:t>
            </a:r>
          </a:p>
        </p:txBody>
      </p:sp>
      <p:sp>
        <p:nvSpPr>
          <p:cNvPr id="489" name="Shape 489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400" b="1"/>
              <a:t>Input: Explore Map</a:t>
            </a:r>
          </a:p>
          <a:p>
            <a:pPr marL="742950" lvl="1" indent="-285750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>
                <a:solidFill>
                  <a:srgbClr val="262699"/>
                </a:solidFill>
              </a:rPr>
              <a:t>Probes with full scene coverage</a:t>
            </a:r>
          </a:p>
          <a:p>
            <a:pPr marL="742950" lvl="1" indent="-285750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>
                <a:solidFill>
                  <a:srgbClr val="262699"/>
                </a:solidFill>
              </a:rPr>
              <a:t>Transitions between “reachable” probes</a:t>
            </a:r>
          </a:p>
          <a:p>
            <a:pPr lvl="0"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400" b="1"/>
              <a:t>Pre-processing</a:t>
            </a:r>
          </a:p>
          <a:p>
            <a:pPr marL="742950" lvl="1" indent="-285750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>
                <a:solidFill>
                  <a:srgbClr val="262699"/>
                </a:solidFill>
              </a:rPr>
              <a:t>Photorealistic rendering (using Blender 2.68a)</a:t>
            </a:r>
          </a:p>
          <a:p>
            <a:pPr marL="1143000" lvl="2" indent="-228600">
              <a:spcBef>
                <a:spcPts val="4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>
                <a:solidFill>
                  <a:srgbClr val="404040"/>
                </a:solidFill>
              </a:rPr>
              <a:t>panoramic views both for probes and transition arcs</a:t>
            </a:r>
          </a:p>
          <a:p>
            <a:pPr marL="742950" lvl="1" indent="-285750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>
                <a:solidFill>
                  <a:srgbClr val="262699"/>
                </a:solidFill>
              </a:rPr>
              <a:t>We used 32 8-core PCs, for rendering times ranging from 40 minutes to 7 hours/model</a:t>
            </a:r>
          </a:p>
          <a:p>
            <a:pPr marL="742950" lvl="1" indent="-285750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>
                <a:solidFill>
                  <a:srgbClr val="262699"/>
                </a:solidFill>
              </a:rPr>
              <a:t>1024^2 probe panoramas</a:t>
            </a:r>
          </a:p>
          <a:p>
            <a:pPr marL="742950" lvl="1" indent="-285750">
              <a:spcBef>
                <a:spcPts val="500"/>
              </a:spcBef>
              <a:buClr>
                <a:srgbClr val="7CA900"/>
              </a:buClr>
              <a:buSzPct val="100000"/>
              <a:buFont typeface="Times New Roman"/>
              <a:buChar char="•"/>
              <a:defRPr sz="1800" b="0"/>
            </a:pPr>
            <a:r>
              <a:rPr sz="2000">
                <a:solidFill>
                  <a:srgbClr val="262699"/>
                </a:solidFill>
              </a:rPr>
              <a:t>256^2 transition video panoramas</a:t>
            </a:r>
          </a:p>
        </p:txBody>
      </p:sp>
      <p:sp>
        <p:nvSpPr>
          <p:cNvPr id="487" name="Shape 487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39</a:t>
            </a:fld>
            <a:endParaRPr/>
          </a:p>
        </p:txBody>
      </p:sp>
      <p:pic>
        <p:nvPicPr>
          <p:cNvPr id="5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10274" y="4275005"/>
            <a:ext cx="2449513" cy="206547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7678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Scalable Mobile Visualization. Outline</a:t>
            </a:r>
            <a:endParaRPr lang="it-IT" dirty="0"/>
          </a:p>
        </p:txBody>
      </p:sp>
      <p:sp>
        <p:nvSpPr>
          <p:cNvPr id="6147" name="Segnaposto contenuto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000" dirty="0" smtClean="0"/>
              <a:t>Large meshes</a:t>
            </a:r>
          </a:p>
          <a:p>
            <a:r>
              <a:rPr lang="en-US" altLang="en-US" sz="2000" dirty="0" smtClean="0"/>
              <a:t>High quality illumination: full precomputation</a:t>
            </a:r>
          </a:p>
          <a:p>
            <a:r>
              <a:rPr lang="en-US" altLang="en-US" sz="2000" dirty="0" smtClean="0"/>
              <a:t>High quality illumination: smart computation</a:t>
            </a:r>
            <a:endParaRPr lang="en-US" altLang="en-US" sz="1600" dirty="0" smtClean="0"/>
          </a:p>
          <a:p>
            <a:r>
              <a:rPr lang="en-US" altLang="en-US" sz="2000" dirty="0" smtClean="0"/>
              <a:t>Volume data</a:t>
            </a:r>
          </a:p>
          <a:p>
            <a:r>
              <a:rPr lang="en-US" altLang="en-US" sz="2000" dirty="0" smtClean="0"/>
              <a:t>Interaction</a:t>
            </a:r>
          </a:p>
          <a:p>
            <a:endParaRPr lang="it-IT" altLang="en-US" sz="200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207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C40000"/>
                </a:solidFill>
              </a:rPr>
              <a:t>Explore Maps - Results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1" name="Shape 49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40</a:t>
            </a:fld>
            <a:endParaRPr/>
          </a:p>
        </p:txBody>
      </p:sp>
      <p:pic>
        <p:nvPicPr>
          <p:cNvPr id="493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9725" y="1341437"/>
            <a:ext cx="8462963" cy="48958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7154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Shape 7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200" b="1" dirty="0" smtClean="0">
                <a:solidFill>
                  <a:srgbClr val="C40000"/>
                </a:solidFill>
              </a:rPr>
              <a:t>Interactive Exploration</a:t>
            </a:r>
            <a:endParaRPr sz="2400" b="1" dirty="0">
              <a:solidFill>
                <a:srgbClr val="C4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899" lvl="0" indent="-342899">
              <a:buSzPct val="100000"/>
              <a:buFont typeface="Times New Roman"/>
              <a:buChar char="•"/>
              <a:defRPr sz="1800" b="0"/>
            </a:pPr>
            <a:r>
              <a:rPr lang="en-US" sz="2200" dirty="0"/>
              <a:t>UI for Explore Maps</a:t>
            </a:r>
          </a:p>
          <a:p>
            <a:pPr lvl="1">
              <a:spcBef>
                <a:spcPts val="500"/>
              </a:spcBef>
              <a:buSzPct val="100000"/>
              <a:buFont typeface="Times New Roman"/>
              <a:buChar char="•"/>
              <a:defRPr sz="1800" b="0"/>
            </a:pPr>
            <a:r>
              <a:rPr lang="en-US" dirty="0" err="1">
                <a:solidFill>
                  <a:srgbClr val="262699"/>
                </a:solidFill>
              </a:rPr>
              <a:t>WebGL</a:t>
            </a:r>
            <a:r>
              <a:rPr lang="en-US" dirty="0">
                <a:solidFill>
                  <a:srgbClr val="262699"/>
                </a:solidFill>
              </a:rPr>
              <a:t> </a:t>
            </a:r>
            <a:r>
              <a:rPr lang="en-US" dirty="0">
                <a:solidFill>
                  <a:srgbClr val="272A99"/>
                </a:solidFill>
              </a:rPr>
              <a:t>implementation</a:t>
            </a:r>
            <a:r>
              <a:rPr lang="en-US" dirty="0">
                <a:solidFill>
                  <a:srgbClr val="262699"/>
                </a:solidFill>
              </a:rPr>
              <a:t> + JPEG + MP4</a:t>
            </a:r>
          </a:p>
          <a:p>
            <a:pPr lvl="1">
              <a:spcBef>
                <a:spcPts val="500"/>
              </a:spcBef>
              <a:buSzPct val="100000"/>
              <a:buFont typeface="Times New Roman"/>
              <a:buChar char="•"/>
              <a:defRPr sz="1800" b="0"/>
            </a:pPr>
            <a:r>
              <a:rPr lang="en-US" dirty="0">
                <a:solidFill>
                  <a:srgbClr val="262699"/>
                </a:solidFill>
              </a:rPr>
              <a:t>Panoramic images: probes + transition path</a:t>
            </a:r>
          </a:p>
          <a:p>
            <a:pPr marL="285750" lvl="0" indent="-285750">
              <a:spcBef>
                <a:spcPts val="500"/>
              </a:spcBef>
              <a:buSzPct val="100000"/>
              <a:buFont typeface="Times New Roman"/>
              <a:buChar char="•"/>
              <a:defRPr sz="1800" b="0"/>
            </a:pPr>
            <a:r>
              <a:rPr lang="en-US" sz="2200" dirty="0"/>
              <a:t>Closest probe selection</a:t>
            </a:r>
          </a:p>
          <a:p>
            <a:pPr marL="1200150" lvl="2" indent="-285750">
              <a:spcBef>
                <a:spcPts val="500"/>
              </a:spcBef>
              <a:buSzPct val="100000"/>
              <a:buFont typeface="Times New Roman"/>
              <a:buChar char="•"/>
              <a:defRPr sz="1800" b="0"/>
            </a:pPr>
            <a:r>
              <a:rPr lang="en-US" sz="2000" dirty="0">
                <a:solidFill>
                  <a:srgbClr val="262699"/>
                </a:solidFill>
              </a:rPr>
              <a:t>Path alignment with current view</a:t>
            </a:r>
          </a:p>
          <a:p>
            <a:pPr marL="285750" lvl="0" indent="-285750">
              <a:spcBef>
                <a:spcPts val="500"/>
              </a:spcBef>
              <a:buSzPct val="100000"/>
              <a:buFont typeface="Times New Roman"/>
              <a:buChar char="•"/>
              <a:defRPr sz="1800" b="0"/>
            </a:pPr>
            <a:r>
              <a:rPr lang="en-US" sz="2200" dirty="0"/>
              <a:t>Thumbnail </a:t>
            </a:r>
            <a:r>
              <a:rPr lang="en-US" sz="2200" dirty="0" err="1"/>
              <a:t>goto</a:t>
            </a:r>
            <a:endParaRPr lang="en-US" sz="2200" dirty="0"/>
          </a:p>
          <a:p>
            <a:pPr marL="1200150" lvl="1">
              <a:spcBef>
                <a:spcPts val="500"/>
              </a:spcBef>
              <a:buSzPct val="100000"/>
              <a:buFont typeface="Times New Roman"/>
              <a:buChar char="•"/>
              <a:defRPr sz="1800" b="0"/>
            </a:pPr>
            <a:r>
              <a:rPr lang="en-US" dirty="0">
                <a:solidFill>
                  <a:srgbClr val="262699"/>
                </a:solidFill>
              </a:rPr>
              <a:t>Non-fixed orientation</a:t>
            </a:r>
          </a:p>
          <a:p>
            <a:endParaRPr lang="en-US" dirty="0"/>
          </a:p>
        </p:txBody>
      </p:sp>
      <p:sp>
        <p:nvSpPr>
          <p:cNvPr id="728" name="Shape 728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41</a:t>
            </a:fld>
            <a:endParaRPr/>
          </a:p>
        </p:txBody>
      </p:sp>
      <p:pic>
        <p:nvPicPr>
          <p:cNvPr id="730" name="explore_maps_short.mp4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4355976" y="3685332"/>
            <a:ext cx="4700819" cy="263141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84" y="4115401"/>
            <a:ext cx="3271563" cy="2110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exploremaps_mobile.mp4"/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>
            <a:extLst/>
          </a:blip>
          <a:stretch>
            <a:fillRect/>
          </a:stretch>
        </p:blipFill>
        <p:spPr>
          <a:xfrm>
            <a:off x="6075889" y="581332"/>
            <a:ext cx="2980906" cy="167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9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49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749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9832" fill="hold"/>
                                        <p:tgtEl>
                                          <p:spTgt spid="7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10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100000">
                <p:cTn id="16" fill="hold" display="0">
                  <p:stCondLst>
                    <p:cond delay="indefinite"/>
                  </p:stCondLst>
                </p:cTn>
                <p:tgtEl>
                  <p:spTgt spid="730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7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0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Shape 7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200" b="1" dirty="0" smtClean="0">
                <a:solidFill>
                  <a:srgbClr val="C40000"/>
                </a:solidFill>
              </a:rPr>
              <a:t>Conclusion: Interactive Exploration</a:t>
            </a:r>
            <a:endParaRPr sz="2400" b="1" dirty="0">
              <a:solidFill>
                <a:srgbClr val="C4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Interactive exploration of complex scenes</a:t>
            </a:r>
          </a:p>
          <a:p>
            <a:pPr lvl="1"/>
            <a:r>
              <a:rPr lang="en-US" dirty="0" smtClean="0"/>
              <a:t>Web/mobile enabled</a:t>
            </a:r>
          </a:p>
          <a:p>
            <a:pPr lvl="1"/>
            <a:r>
              <a:rPr lang="en-US" dirty="0" smtClean="0"/>
              <a:t>Pre-computed rendering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state-of-the-art Global Illumination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Graph-based navigation  </a:t>
            </a:r>
            <a:r>
              <a:rPr lang="en-US" smtClean="0">
                <a:sym typeface="Wingdings" pitchFamily="2" charset="2"/>
              </a:rPr>
              <a:t>guided exploration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Limitations</a:t>
            </a:r>
          </a:p>
          <a:p>
            <a:pPr lvl="1"/>
            <a:r>
              <a:rPr lang="en-US" dirty="0" smtClean="0"/>
              <a:t>Constrained navigation</a:t>
            </a:r>
          </a:p>
          <a:p>
            <a:pPr lvl="2"/>
            <a:r>
              <a:rPr lang="en-US" dirty="0" smtClean="0"/>
              <a:t>Fixed set of camera positions</a:t>
            </a:r>
          </a:p>
          <a:p>
            <a:pPr lvl="1"/>
            <a:r>
              <a:rPr lang="en-US" dirty="0" smtClean="0"/>
              <a:t>Limited interaction</a:t>
            </a:r>
          </a:p>
          <a:p>
            <a:pPr lvl="2"/>
            <a:r>
              <a:rPr lang="en-US" dirty="0" smtClean="0"/>
              <a:t>Exploit panoramic views on paths </a:t>
            </a:r>
            <a:r>
              <a:rPr lang="en-US" dirty="0" smtClean="0">
                <a:sym typeface="Wingdings" pitchFamily="2" charset="2"/>
              </a:rPr>
              <a:t> less constrained navigation</a:t>
            </a:r>
            <a:endParaRPr lang="en-US" dirty="0"/>
          </a:p>
        </p:txBody>
      </p:sp>
      <p:sp>
        <p:nvSpPr>
          <p:cNvPr id="728" name="Shape 728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/>
            <a:fld id="{86CB4B4D-7CA3-9044-876B-883B54F8677D}" type="slidenum"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013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fill="hold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Complex </a:t>
            </a:r>
            <a:r>
              <a:rPr lang="en-US" dirty="0" err="1" smtClean="0"/>
              <a:t>LiGHTING</a:t>
            </a:r>
            <a:r>
              <a:rPr lang="en-US" dirty="0" smtClean="0"/>
              <a:t>: Smart computation</a:t>
            </a:r>
            <a:endParaRPr lang="it-IT" dirty="0"/>
          </a:p>
        </p:txBody>
      </p:sp>
      <p:sp>
        <p:nvSpPr>
          <p:cNvPr id="7171" name="Segnaposto contenuto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Scalable Mobile Visualization</a:t>
            </a:r>
            <a:endParaRPr lang="it-IT" altLang="en-US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43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5934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quality illumination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Consistent illumination for AR</a:t>
            </a:r>
          </a:p>
          <a:p>
            <a:r>
              <a:rPr lang="en-US" dirty="0"/>
              <a:t>Soft shadows</a:t>
            </a:r>
          </a:p>
          <a:p>
            <a:r>
              <a:rPr lang="en-US" dirty="0"/>
              <a:t>Deferred shading</a:t>
            </a:r>
          </a:p>
          <a:p>
            <a:r>
              <a:rPr lang="en-US" dirty="0"/>
              <a:t>Ambient Occlusion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44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76703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illumination for 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High-Quality Consistent Illumination in Mobile Augmented Reality by Radiance Convolution on the GPU [</a:t>
            </a:r>
            <a:r>
              <a:rPr lang="en-US" dirty="0" err="1" smtClean="0"/>
              <a:t>Kán</a:t>
            </a:r>
            <a:r>
              <a:rPr lang="en-US" dirty="0" smtClean="0"/>
              <a:t>, </a:t>
            </a:r>
            <a:r>
              <a:rPr lang="en-US" dirty="0" err="1" smtClean="0"/>
              <a:t>Unterguggenberger</a:t>
            </a:r>
            <a:r>
              <a:rPr lang="en-US" dirty="0" smtClean="0"/>
              <a:t> &amp; Kaufmann, 2015]</a:t>
            </a:r>
          </a:p>
          <a:p>
            <a:endParaRPr lang="en-US" dirty="0"/>
          </a:p>
          <a:p>
            <a:r>
              <a:rPr lang="en-US" dirty="0" smtClean="0"/>
              <a:t>Goal</a:t>
            </a:r>
          </a:p>
          <a:p>
            <a:pPr lvl="1"/>
            <a:r>
              <a:rPr lang="en-US" dirty="0" smtClean="0"/>
              <a:t>Achieve realistic (and consistent) illumination for synthetic objects in Augmented Reality environments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195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illumination for 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>
                <a:solidFill>
                  <a:srgbClr val="852838"/>
                </a:solidFill>
              </a:rPr>
              <a:t>Capture the environment with the mobile</a:t>
            </a:r>
          </a:p>
          <a:p>
            <a:pPr lvl="1"/>
            <a:r>
              <a:rPr lang="en-US" dirty="0" smtClean="0">
                <a:solidFill>
                  <a:srgbClr val="852838"/>
                </a:solidFill>
              </a:rPr>
              <a:t>Create an HDR environment map</a:t>
            </a:r>
          </a:p>
          <a:p>
            <a:pPr lvl="1"/>
            <a:r>
              <a:rPr lang="en-US" dirty="0" smtClean="0">
                <a:solidFill>
                  <a:srgbClr val="852838"/>
                </a:solidFill>
              </a:rPr>
              <a:t>Convolve the HDR with the BRDF’s of the materials</a:t>
            </a:r>
          </a:p>
          <a:p>
            <a:pPr lvl="1"/>
            <a:r>
              <a:rPr lang="en-US" dirty="0" smtClean="0">
                <a:solidFill>
                  <a:srgbClr val="1C5C4C"/>
                </a:solidFill>
              </a:rPr>
              <a:t>Calculate radiance in </a:t>
            </a:r>
            <a:r>
              <a:rPr lang="en-US" dirty="0" err="1" smtClean="0">
                <a:solidFill>
                  <a:srgbClr val="1C5C4C"/>
                </a:solidFill>
              </a:rPr>
              <a:t>realtime</a:t>
            </a:r>
            <a:endParaRPr lang="en-US" dirty="0" smtClean="0">
              <a:solidFill>
                <a:srgbClr val="1C5C4C"/>
              </a:solidFill>
            </a:endParaRPr>
          </a:p>
          <a:p>
            <a:pPr lvl="1"/>
            <a:r>
              <a:rPr lang="en-US" dirty="0" smtClean="0">
                <a:solidFill>
                  <a:srgbClr val="852838"/>
                </a:solidFill>
              </a:rPr>
              <a:t>Add AO from an offline rendering as </a:t>
            </a:r>
            <a:r>
              <a:rPr lang="en-US" dirty="0" err="1" smtClean="0">
                <a:solidFill>
                  <a:srgbClr val="852838"/>
                </a:solidFill>
              </a:rPr>
              <a:t>lightmaps</a:t>
            </a:r>
            <a:endParaRPr lang="en-US" dirty="0" smtClean="0">
              <a:solidFill>
                <a:srgbClr val="852838"/>
              </a:solidFill>
            </a:endParaRPr>
          </a:p>
          <a:p>
            <a:pPr lvl="1"/>
            <a:r>
              <a:rPr lang="en-US" dirty="0" smtClean="0">
                <a:solidFill>
                  <a:srgbClr val="1C5C4C"/>
                </a:solidFill>
              </a:rPr>
              <a:t>Multiply with the AO from the synthetic object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511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illumination for 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Capture the environment with the mobile</a:t>
            </a:r>
          </a:p>
          <a:p>
            <a:pPr lvl="1"/>
            <a:r>
              <a:rPr lang="en-US" dirty="0" smtClean="0"/>
              <a:t>Rotational motion of the mobile</a:t>
            </a:r>
          </a:p>
          <a:p>
            <a:pPr lvl="2"/>
            <a:r>
              <a:rPr lang="en-US" dirty="0" smtClean="0"/>
              <a:t>In yaw and pitch angles to cover all sphere directions</a:t>
            </a:r>
          </a:p>
          <a:p>
            <a:pPr lvl="1"/>
            <a:r>
              <a:rPr lang="en-US" dirty="0" smtClean="0"/>
              <a:t>Images accumulated to a spherical environment map</a:t>
            </a:r>
          </a:p>
        </p:txBody>
      </p:sp>
    </p:spTree>
    <p:extLst>
      <p:ext uri="{BB962C8B-B14F-4D97-AF65-F5344CB8AC3E}">
        <p14:creationId xmlns:p14="http://schemas.microsoft.com/office/powerpoint/2010/main" val="360422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illumination for 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HDR environment map is constructed while scanning</a:t>
            </a:r>
          </a:p>
          <a:p>
            <a:pPr lvl="1"/>
            <a:r>
              <a:rPr lang="en-US" dirty="0" smtClean="0"/>
              <a:t>Projecting each camera image</a:t>
            </a:r>
          </a:p>
          <a:p>
            <a:pPr lvl="2"/>
            <a:r>
              <a:rPr lang="en-US" dirty="0" smtClean="0"/>
              <a:t>According to the orientation of the mobile</a:t>
            </a:r>
          </a:p>
          <a:p>
            <a:pPr lvl="2"/>
            <a:r>
              <a:rPr lang="en-US" dirty="0" smtClean="0"/>
              <a:t>Using the inertial measurement unit from the device</a:t>
            </a:r>
          </a:p>
          <a:p>
            <a:pPr lvl="1"/>
            <a:r>
              <a:rPr lang="en-US" dirty="0" smtClean="0"/>
              <a:t>Low dynamic range imaging is transformed to HDR</a:t>
            </a:r>
          </a:p>
          <a:p>
            <a:pPr lvl="2"/>
            <a:r>
              <a:rPr lang="en-US" dirty="0" smtClean="0"/>
              <a:t>From multiple overlapping images with known exposure times [Robertson et al.]</a:t>
            </a:r>
          </a:p>
          <a:p>
            <a:pPr lvl="2"/>
            <a:r>
              <a:rPr lang="en-US" dirty="0" smtClean="0"/>
              <a:t>Camera uses auto-exposure</a:t>
            </a:r>
          </a:p>
          <a:p>
            <a:pPr lvl="3"/>
            <a:r>
              <a:rPr lang="en-US" dirty="0" smtClean="0"/>
              <a:t>Two overlapping images will have slightly different exposure</a:t>
            </a:r>
          </a:p>
          <a:p>
            <a:pPr lvl="1"/>
            <a:r>
              <a:rPr lang="en-US" dirty="0" smtClean="0"/>
              <a:t>Alignment correction based on feature matching to compensate for the drift of the inertial measurement</a:t>
            </a:r>
          </a:p>
          <a:p>
            <a:pPr lvl="1"/>
            <a:r>
              <a:rPr lang="en-US" dirty="0" smtClean="0"/>
              <a:t>Construction done on the mobile </a:t>
            </a:r>
          </a:p>
        </p:txBody>
      </p:sp>
    </p:spTree>
    <p:extLst>
      <p:ext uri="{BB962C8B-B14F-4D97-AF65-F5344CB8AC3E}">
        <p14:creationId xmlns:p14="http://schemas.microsoft.com/office/powerpoint/2010/main" val="224277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illumination for AR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Convolve the HDR with the BRDF’s of the materials</a:t>
                </a:r>
              </a:p>
              <a:p>
                <a:pPr lvl="1"/>
                <a:r>
                  <a:rPr lang="en-US" dirty="0" smtClean="0"/>
                  <a:t>Use MRT to support several convolutions at once</a:t>
                </a:r>
              </a:p>
              <a:p>
                <a:pPr lvl="1"/>
                <a:r>
                  <a:rPr lang="en-US" dirty="0" smtClean="0"/>
                  <a:t>Assume distant light</a:t>
                </a:r>
              </a:p>
              <a:p>
                <a:pPr lvl="1"/>
                <a:r>
                  <a:rPr lang="en-US" dirty="0" smtClean="0"/>
                  <a:t>One single light reflection on the surface </a:t>
                </a:r>
              </a:p>
              <a:p>
                <a:pPr lvl="1"/>
                <a:r>
                  <a:rPr lang="en-US" dirty="0" smtClean="0"/>
                  <a:t>Scene materials assumed non-emissive</a:t>
                </a:r>
              </a:p>
              <a:p>
                <a:pPr lvl="1"/>
                <a:r>
                  <a:rPr lang="en-US" dirty="0" smtClean="0"/>
                  <a:t>Use a simplified rendering </a:t>
                </a:r>
                <a:r>
                  <a:rPr lang="en-US" dirty="0" smtClean="0"/>
                  <a:t>equation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s-E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where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/>
                  <a:t>: Calculated diffuse reflection map</a:t>
                </a:r>
              </a:p>
              <a:p>
                <a:pPr lvl="2"/>
                <a:endParaRPr lang="en-US" dirty="0"/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d>
                    <m:r>
                      <a:rPr lang="es-ES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dirty="0"/>
                  <a:t>Calculated specular reflection map</a:t>
                </a:r>
              </a:p>
              <a:p>
                <a:pPr lvl="2"/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02" t="-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323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LaRGE</a:t>
            </a:r>
            <a:r>
              <a:rPr lang="en-US" dirty="0" smtClean="0"/>
              <a:t> MESHES</a:t>
            </a:r>
            <a:endParaRPr lang="it-IT" dirty="0"/>
          </a:p>
        </p:txBody>
      </p:sp>
      <p:sp>
        <p:nvSpPr>
          <p:cNvPr id="7171" name="Segnaposto contenuto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Scalable Mobile Visualization</a:t>
            </a:r>
            <a:endParaRPr lang="it-IT" altLang="en-US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6495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illumination for 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Calculate AO from an offline rendering as </a:t>
            </a:r>
            <a:r>
              <a:rPr lang="en-US" dirty="0" err="1" smtClean="0"/>
              <a:t>lightmaps</a:t>
            </a:r>
            <a:endParaRPr lang="en-US" dirty="0" smtClean="0"/>
          </a:p>
          <a:p>
            <a:pPr lvl="1"/>
            <a:r>
              <a:rPr lang="en-US" dirty="0" smtClean="0"/>
              <a:t>Built for real and synthetic objects</a:t>
            </a:r>
          </a:p>
          <a:p>
            <a:pPr lvl="1"/>
            <a:r>
              <a:rPr lang="en-US" dirty="0" smtClean="0"/>
              <a:t>Nee the geometry of the scene</a:t>
            </a:r>
          </a:p>
          <a:p>
            <a:pPr lvl="2"/>
            <a:r>
              <a:rPr lang="en-US" dirty="0" smtClean="0"/>
              <a:t>Use a proxy geometry for the objects of the real world</a:t>
            </a:r>
          </a:p>
          <a:p>
            <a:pPr lvl="2"/>
            <a:r>
              <a:rPr lang="en-US" dirty="0">
                <a:solidFill>
                  <a:srgbClr val="852838"/>
                </a:solidFill>
              </a:rPr>
              <a:t>Cannot be simply done on the fly</a:t>
            </a:r>
          </a:p>
          <a:p>
            <a:endParaRPr lang="en-US" dirty="0" smtClean="0"/>
          </a:p>
          <a:p>
            <a:r>
              <a:rPr lang="en-US" dirty="0" smtClean="0"/>
              <a:t>AO is then multiplied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603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illumination for 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Without AO						With AO</a:t>
            </a:r>
          </a:p>
          <a:p>
            <a:endParaRPr lang="en-US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01" y="3318289"/>
            <a:ext cx="8807399" cy="232170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668162" y="5881816"/>
            <a:ext cx="3496962" cy="370703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r>
              <a:rPr lang="en-US" sz="2000" u="none" dirty="0" smtClean="0"/>
              <a:t>Taken from [</a:t>
            </a:r>
            <a:r>
              <a:rPr lang="en-US" sz="2000" u="none" dirty="0" err="1" smtClean="0"/>
              <a:t>Kán</a:t>
            </a:r>
            <a:r>
              <a:rPr lang="en-US" sz="2000" u="none" dirty="0" smtClean="0"/>
              <a:t> et al., 2015]</a:t>
            </a:r>
          </a:p>
        </p:txBody>
      </p:sp>
    </p:spTree>
    <p:extLst>
      <p:ext uri="{BB962C8B-B14F-4D97-AF65-F5344CB8AC3E}">
        <p14:creationId xmlns:p14="http://schemas.microsoft.com/office/powerpoint/2010/main" val="20656015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illumination for 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</a:t>
            </a:r>
            <a:endParaRPr lang="en-US" dirty="0" smtClean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322197"/>
              </p:ext>
            </p:extLst>
          </p:nvPr>
        </p:nvGraphicFramePr>
        <p:xfrm>
          <a:off x="704335" y="1921068"/>
          <a:ext cx="7735330" cy="286512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153263">
                  <a:extLst>
                    <a:ext uri="{9D8B030D-6E8A-4147-A177-3AD203B41FA5}">
                      <a16:colId xmlns:a16="http://schemas.microsoft.com/office/drawing/2014/main" val="3255231290"/>
                    </a:ext>
                  </a:extLst>
                </a:gridCol>
                <a:gridCol w="3582067">
                  <a:extLst>
                    <a:ext uri="{9D8B030D-6E8A-4147-A177-3AD203B41FA5}">
                      <a16:colId xmlns:a16="http://schemas.microsoft.com/office/drawing/2014/main" val="9379447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Resolution of reflection maps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Reflection</a:t>
                      </a:r>
                      <a:r>
                        <a:rPr lang="en-US" baseline="0" dirty="0" smtClean="0"/>
                        <a:t> maps calculation time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76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32x32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40ms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099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64x64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1.45s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005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128x128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6.36s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881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256x256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28.09s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814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512x512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min 38</a:t>
                      </a:r>
                      <a:r>
                        <a:rPr lang="en-US" baseline="0" dirty="0" smtClean="0"/>
                        <a:t> 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134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1024x1024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 min 1 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106129"/>
                  </a:ext>
                </a:extLst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476029"/>
              </p:ext>
            </p:extLst>
          </p:nvPr>
        </p:nvGraphicFramePr>
        <p:xfrm>
          <a:off x="1524000" y="4915853"/>
          <a:ext cx="6096000" cy="1483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66752243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6693833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186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3D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triangles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Framerate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47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Reflective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25.6K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 fps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043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Teapot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15.7K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 fps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268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229K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 fps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743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6302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illumination for 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Materials represented by </a:t>
            </a:r>
            <a:r>
              <a:rPr lang="en-US" dirty="0" err="1" smtClean="0"/>
              <a:t>Phong</a:t>
            </a:r>
            <a:r>
              <a:rPr lang="en-US" dirty="0" smtClean="0"/>
              <a:t> BRDF</a:t>
            </a:r>
          </a:p>
          <a:p>
            <a:pPr lvl="1"/>
            <a:r>
              <a:rPr lang="en-US" dirty="0" smtClean="0"/>
              <a:t>AO and most illumination is baked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012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shadows using </a:t>
            </a:r>
            <a:r>
              <a:rPr lang="en-US" dirty="0" err="1" smtClean="0"/>
              <a:t>cubemaps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Efficient Soft Shadows Based on Static Local </a:t>
            </a:r>
            <a:r>
              <a:rPr lang="en-US" dirty="0" err="1"/>
              <a:t>Cubemap</a:t>
            </a:r>
            <a:r>
              <a:rPr lang="en-US" dirty="0"/>
              <a:t> [</a:t>
            </a:r>
            <a:r>
              <a:rPr lang="en-US" dirty="0" err="1"/>
              <a:t>Bala</a:t>
            </a:r>
            <a:r>
              <a:rPr lang="en-US" dirty="0"/>
              <a:t> &amp; Lopez Mendez, </a:t>
            </a:r>
            <a:r>
              <a:rPr lang="en-US" dirty="0" smtClean="0"/>
              <a:t>2016]</a:t>
            </a:r>
            <a:endParaRPr lang="en-US" dirty="0"/>
          </a:p>
          <a:p>
            <a:r>
              <a:rPr lang="en-US" dirty="0" smtClean="0"/>
              <a:t>Goal</a:t>
            </a:r>
          </a:p>
          <a:p>
            <a:pPr lvl="1"/>
            <a:r>
              <a:rPr lang="en-US" dirty="0" smtClean="0"/>
              <a:t>Soft shadows in </a:t>
            </a:r>
            <a:r>
              <a:rPr lang="en-US" dirty="0" err="1" smtClean="0"/>
              <a:t>realtime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b="50228"/>
          <a:stretch/>
        </p:blipFill>
        <p:spPr>
          <a:xfrm>
            <a:off x="53407" y="3570750"/>
            <a:ext cx="4518593" cy="243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t="49527"/>
          <a:stretch/>
        </p:blipFill>
        <p:spPr>
          <a:xfrm>
            <a:off x="4610099" y="3570750"/>
            <a:ext cx="4455798" cy="24300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556054" y="6153665"/>
            <a:ext cx="8408559" cy="321276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r>
              <a:rPr lang="en-US" sz="2000" u="none" dirty="0"/>
              <a:t>Taken from https://community.arm.com/graphics/b/blog/posts/dynamic-soft-shadows-based-on-local-cubemap</a:t>
            </a:r>
            <a:endParaRPr lang="en-US" sz="2000" u="none" dirty="0" smtClean="0"/>
          </a:p>
        </p:txBody>
      </p:sp>
    </p:spTree>
    <p:extLst>
      <p:ext uri="{BB962C8B-B14F-4D97-AF65-F5344CB8AC3E}">
        <p14:creationId xmlns:p14="http://schemas.microsoft.com/office/powerpoint/2010/main" val="387218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shadows using </a:t>
            </a:r>
            <a:r>
              <a:rPr lang="en-US" dirty="0" err="1" smtClean="0"/>
              <a:t>cubemaps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Create a local cube map</a:t>
            </a:r>
          </a:p>
          <a:p>
            <a:pPr lvl="2"/>
            <a:r>
              <a:rPr lang="en-US" dirty="0" smtClean="0"/>
              <a:t>Offline recommended</a:t>
            </a:r>
          </a:p>
          <a:p>
            <a:pPr lvl="1"/>
            <a:r>
              <a:rPr lang="en-US" dirty="0" smtClean="0"/>
              <a:t>Apply shadows in the fragment </a:t>
            </a:r>
            <a:r>
              <a:rPr lang="en-US" dirty="0" err="1" smtClean="0"/>
              <a:t>shader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0281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shadows using </a:t>
            </a:r>
            <a:r>
              <a:rPr lang="en-US" dirty="0" err="1" smtClean="0"/>
              <a:t>cubemaps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</a:t>
            </a:r>
            <a:r>
              <a:rPr lang="en-US" dirty="0" err="1" smtClean="0"/>
              <a:t>cubemap</a:t>
            </a:r>
            <a:endParaRPr lang="en-US" dirty="0" smtClean="0"/>
          </a:p>
          <a:p>
            <a:pPr lvl="1"/>
            <a:r>
              <a:rPr lang="en-US" dirty="0" err="1" smtClean="0"/>
              <a:t>Cubemap</a:t>
            </a:r>
            <a:r>
              <a:rPr lang="en-US" dirty="0" smtClean="0"/>
              <a:t> texture</a:t>
            </a:r>
          </a:p>
          <a:p>
            <a:pPr lvl="2"/>
            <a:r>
              <a:rPr lang="en-US" dirty="0" smtClean="0"/>
              <a:t>Created as usual</a:t>
            </a:r>
          </a:p>
          <a:p>
            <a:pPr lvl="2"/>
            <a:r>
              <a:rPr lang="en-US" dirty="0" smtClean="0"/>
              <a:t>Stores color and transparency of the environment</a:t>
            </a:r>
          </a:p>
          <a:p>
            <a:pPr lvl="1"/>
            <a:r>
              <a:rPr lang="en-US" dirty="0" smtClean="0"/>
              <a:t>Position and bounding box</a:t>
            </a:r>
          </a:p>
          <a:p>
            <a:pPr lvl="2"/>
            <a:r>
              <a:rPr lang="en-US" dirty="0" smtClean="0"/>
              <a:t>Approximates the geometry</a:t>
            </a:r>
          </a:p>
          <a:p>
            <a:pPr lvl="1"/>
            <a:r>
              <a:rPr lang="en-US" dirty="0" smtClean="0"/>
              <a:t>Local correction</a:t>
            </a:r>
          </a:p>
          <a:p>
            <a:pPr lvl="2"/>
            <a:r>
              <a:rPr lang="en-US" dirty="0" smtClean="0"/>
              <a:t>Using proxy geometry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1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shadows using </a:t>
            </a:r>
            <a:r>
              <a:rPr lang="en-US" dirty="0" err="1" smtClean="0"/>
              <a:t>cubemaps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Generating shadows</a:t>
            </a:r>
          </a:p>
          <a:p>
            <a:pPr lvl="1"/>
            <a:r>
              <a:rPr lang="en-US" dirty="0" smtClean="0"/>
              <a:t>Fetch </a:t>
            </a:r>
            <a:r>
              <a:rPr lang="en-US" dirty="0" err="1" smtClean="0"/>
              <a:t>texel</a:t>
            </a:r>
            <a:r>
              <a:rPr lang="en-US" dirty="0" smtClean="0"/>
              <a:t> from </a:t>
            </a:r>
            <a:r>
              <a:rPr lang="en-US" dirty="0" err="1" smtClean="0"/>
              <a:t>cubemap</a:t>
            </a:r>
            <a:endParaRPr lang="en-US" dirty="0" smtClean="0"/>
          </a:p>
          <a:p>
            <a:pPr lvl="2"/>
            <a:r>
              <a:rPr lang="en-US" dirty="0" smtClean="0"/>
              <a:t>Using the fragment-to-light vector</a:t>
            </a:r>
          </a:p>
          <a:p>
            <a:pPr lvl="2"/>
            <a:r>
              <a:rPr lang="en-US" dirty="0" smtClean="0"/>
              <a:t>Correct the vector before fetching</a:t>
            </a:r>
          </a:p>
          <a:p>
            <a:pPr lvl="1"/>
            <a:r>
              <a:rPr lang="en-US" dirty="0" smtClean="0"/>
              <a:t>Apply shadow based on the alpha value</a:t>
            </a:r>
          </a:p>
          <a:p>
            <a:pPr lvl="1"/>
            <a:r>
              <a:rPr lang="en-US" dirty="0" smtClean="0"/>
              <a:t>Soften shadow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480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shadows using </a:t>
            </a:r>
            <a:r>
              <a:rPr lang="en-US" dirty="0" err="1" smtClean="0"/>
              <a:t>cubemaps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Calculating corrected vectors</a:t>
            </a:r>
          </a:p>
          <a:p>
            <a:pPr lvl="1"/>
            <a:r>
              <a:rPr lang="en-US" dirty="0" smtClean="0"/>
              <a:t>Environment map is accessed taking into account the scene geometry (</a:t>
            </a:r>
            <a:r>
              <a:rPr lang="en-US" dirty="0" err="1" smtClean="0"/>
              <a:t>bbox</a:t>
            </a:r>
            <a:r>
              <a:rPr lang="en-US" dirty="0" smtClean="0"/>
              <a:t>) and </a:t>
            </a:r>
            <a:r>
              <a:rPr lang="en-US" dirty="0" err="1" smtClean="0"/>
              <a:t>cubemap</a:t>
            </a:r>
            <a:r>
              <a:rPr lang="en-US" dirty="0" smtClean="0"/>
              <a:t> creation position </a:t>
            </a:r>
          </a:p>
          <a:p>
            <a:pPr lvl="2"/>
            <a:r>
              <a:rPr lang="en-US" dirty="0" smtClean="0"/>
              <a:t>To provide the equivalent shadow rays</a:t>
            </a:r>
          </a:p>
          <a:p>
            <a:r>
              <a:rPr lang="en-US" dirty="0" smtClean="0"/>
              <a:t>Softening </a:t>
            </a:r>
            <a:r>
              <a:rPr lang="en-US" dirty="0"/>
              <a:t>shadows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mipmapping</a:t>
            </a:r>
            <a:r>
              <a:rPr lang="en-US" dirty="0" smtClean="0"/>
              <a:t> and addressing according </a:t>
            </a:r>
            <a:r>
              <a:rPr lang="en-US" dirty="0"/>
              <a:t>to the distance</a:t>
            </a:r>
          </a:p>
          <a:p>
            <a:r>
              <a:rPr lang="en-US" dirty="0"/>
              <a:t>Implementation</a:t>
            </a:r>
          </a:p>
          <a:p>
            <a:pPr lvl="1"/>
            <a:r>
              <a:rPr lang="en-US" dirty="0"/>
              <a:t>Enable trilinear filtering </a:t>
            </a:r>
          </a:p>
          <a:p>
            <a:pPr lvl="1"/>
            <a:r>
              <a:rPr lang="en-US" dirty="0"/>
              <a:t>On rendering, calculate the distance to the bounding volume</a:t>
            </a:r>
          </a:p>
          <a:p>
            <a:pPr lvl="2"/>
            <a:r>
              <a:rPr lang="en-US" dirty="0"/>
              <a:t>Can be done in the correction phase</a:t>
            </a:r>
          </a:p>
          <a:p>
            <a:pPr lvl="1"/>
            <a:r>
              <a:rPr lang="en-US" dirty="0"/>
              <a:t>Normalize distance to the number of </a:t>
            </a:r>
            <a:r>
              <a:rPr lang="en-US" dirty="0" err="1"/>
              <a:t>mipmaps</a:t>
            </a:r>
            <a:endParaRPr lang="en-US" dirty="0"/>
          </a:p>
          <a:p>
            <a:pPr lvl="1"/>
            <a:r>
              <a:rPr lang="en-US" dirty="0"/>
              <a:t>Query a level of detail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810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shadows using </a:t>
            </a:r>
            <a:r>
              <a:rPr lang="en-US" dirty="0" err="1" smtClean="0"/>
              <a:t>cubemaps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</a:p>
          <a:p>
            <a:pPr lvl="1"/>
            <a:r>
              <a:rPr lang="en-US" dirty="0" smtClean="0"/>
              <a:t>Does not need to render to texture</a:t>
            </a:r>
          </a:p>
          <a:p>
            <a:pPr lvl="2"/>
            <a:r>
              <a:rPr lang="en-US" dirty="0" smtClean="0"/>
              <a:t>Well, </a:t>
            </a:r>
            <a:r>
              <a:rPr lang="en-US" dirty="0" err="1" smtClean="0"/>
              <a:t>cubemaps</a:t>
            </a:r>
            <a:r>
              <a:rPr lang="en-US" dirty="0" smtClean="0"/>
              <a:t> must be pre-calculated</a:t>
            </a:r>
          </a:p>
          <a:p>
            <a:pPr lvl="1"/>
            <a:r>
              <a:rPr lang="en-US" dirty="0" smtClean="0"/>
              <a:t>Requires reading multiple times from textures</a:t>
            </a:r>
          </a:p>
          <a:p>
            <a:pPr lvl="1"/>
            <a:r>
              <a:rPr lang="en-US" dirty="0" smtClean="0"/>
              <a:t>Stable </a:t>
            </a:r>
          </a:p>
          <a:p>
            <a:pPr lvl="2"/>
            <a:r>
              <a:rPr lang="en-US" dirty="0" smtClean="0"/>
              <a:t>Because </a:t>
            </a:r>
            <a:r>
              <a:rPr lang="en-US" dirty="0" err="1" smtClean="0"/>
              <a:t>cubemap</a:t>
            </a:r>
            <a:r>
              <a:rPr lang="en-US" dirty="0" smtClean="0"/>
              <a:t> does not change</a:t>
            </a:r>
          </a:p>
          <a:p>
            <a:endParaRPr lang="en-US" dirty="0" smtClean="0"/>
          </a:p>
          <a:p>
            <a:r>
              <a:rPr lang="en-US" dirty="0" smtClean="0"/>
              <a:t>Limitations</a:t>
            </a:r>
            <a:endParaRPr lang="en-US" dirty="0"/>
          </a:p>
          <a:p>
            <a:pPr lvl="1"/>
            <a:r>
              <a:rPr lang="en-US" dirty="0" smtClean="0"/>
              <a:t>Static, since info is precomputed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25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real-time data filtering problem!</a:t>
            </a:r>
            <a:endParaRPr lang="it-IT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mtClean="0"/>
              <a:t>Models of unbounded complexity on limited computers</a:t>
            </a:r>
          </a:p>
          <a:p>
            <a:pPr lvl="1"/>
            <a:r>
              <a:rPr lang="en-US" smtClean="0"/>
              <a:t>Need for output-sensitive techniques (O(N), not O(K))</a:t>
            </a:r>
          </a:p>
          <a:p>
            <a:pPr lvl="2"/>
            <a:r>
              <a:rPr lang="en-US" smtClean="0"/>
              <a:t>We assume less data on screen (N) than in model (K </a:t>
            </a:r>
            <a:r>
              <a:rPr lang="en-US" smtClean="0">
                <a:sym typeface="Symbol" pitchFamily="82" charset="2"/>
              </a:rPr>
              <a:t></a:t>
            </a:r>
            <a:r>
              <a:rPr lang="en-US" smtClean="0"/>
              <a:t>)</a:t>
            </a:r>
          </a:p>
          <a:p>
            <a:pPr lvl="1"/>
            <a:r>
              <a:rPr lang="en-US" smtClean="0"/>
              <a:t>Need for memory-efficient techniques (maximize cache hits!)</a:t>
            </a:r>
          </a:p>
          <a:p>
            <a:pPr lvl="1"/>
            <a:r>
              <a:rPr lang="en-US" smtClean="0"/>
              <a:t>Need for parallel techniques (maximize CPU/GPU core usage)</a:t>
            </a:r>
            <a:endParaRPr lang="it-IT" smtClean="0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7532688" y="4018810"/>
            <a:ext cx="1079500" cy="1439862"/>
          </a:xfrm>
          <a:prstGeom prst="rect">
            <a:avLst/>
          </a:prstGeom>
          <a:solidFill>
            <a:srgbClr val="EAEAEA"/>
          </a:solid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682750" y="4020397"/>
            <a:ext cx="1079500" cy="1439863"/>
          </a:xfrm>
          <a:prstGeom prst="rect">
            <a:avLst/>
          </a:prstGeom>
          <a:solidFill>
            <a:srgbClr val="EAEAEA"/>
          </a:solid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endParaRPr lang="en-US"/>
          </a:p>
        </p:txBody>
      </p:sp>
      <p:cxnSp>
        <p:nvCxnSpPr>
          <p:cNvPr id="25" name="AutoShape 6"/>
          <p:cNvCxnSpPr>
            <a:cxnSpLocks noChangeShapeType="1"/>
            <a:stCxn id="24" idx="3"/>
            <a:endCxn id="23" idx="1"/>
          </p:cNvCxnSpPr>
          <p:nvPr/>
        </p:nvCxnSpPr>
        <p:spPr bwMode="auto">
          <a:xfrm flipV="1">
            <a:off x="2762250" y="4739535"/>
            <a:ext cx="4770438" cy="1587"/>
          </a:xfrm>
          <a:prstGeom prst="straightConnector1">
            <a:avLst/>
          </a:prstGeom>
          <a:noFill/>
          <a:ln w="406400">
            <a:solidFill>
              <a:schemeClr val="bg2"/>
            </a:solidFill>
            <a:round/>
            <a:headEnd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 Box 7"/>
          <p:cNvSpPr txBox="1">
            <a:spLocks noChangeArrowheads="1"/>
          </p:cNvSpPr>
          <p:nvPr/>
        </p:nvSpPr>
        <p:spPr bwMode="auto">
          <a:xfrm rot="-5400000">
            <a:off x="2105819" y="4529191"/>
            <a:ext cx="39687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b="1">
                <a:solidFill>
                  <a:schemeClr val="bg1"/>
                </a:solidFill>
              </a:rPr>
              <a:t>I/O</a:t>
            </a:r>
            <a:endParaRPr lang="it-IT" b="1">
              <a:solidFill>
                <a:schemeClr val="bg1"/>
              </a:solidFill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 rot="-5400000">
            <a:off x="2023269" y="3548116"/>
            <a:ext cx="48895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 b="1"/>
              <a:t>Storage</a:t>
            </a:r>
            <a:endParaRPr lang="it-IT" sz="2000" b="1"/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 rot="-5400000">
            <a:off x="7770019" y="3635428"/>
            <a:ext cx="48895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 b="1"/>
              <a:t>Screen</a:t>
            </a:r>
            <a:endParaRPr lang="it-IT" sz="2000" b="1"/>
          </a:p>
        </p:txBody>
      </p:sp>
      <p:pic>
        <p:nvPicPr>
          <p:cNvPr id="30" name="Picture 11" descr="stmatthew_4px_full_shad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4474422"/>
            <a:ext cx="900113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12"/>
          <p:cNvSpPr txBox="1">
            <a:spLocks noChangeArrowheads="1"/>
          </p:cNvSpPr>
          <p:nvPr/>
        </p:nvSpPr>
        <p:spPr bwMode="auto">
          <a:xfrm rot="-5400000">
            <a:off x="7634777" y="4945700"/>
            <a:ext cx="677108" cy="23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600" dirty="0">
                <a:solidFill>
                  <a:schemeClr val="accent2"/>
                </a:solidFill>
              </a:rPr>
              <a:t>10-100 Hz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>
                <a:solidFill>
                  <a:schemeClr val="accent2"/>
                </a:solidFill>
              </a:rPr>
              <a:t>O(N=1M-100M) pixels</a:t>
            </a:r>
            <a:endParaRPr lang="it-IT" sz="1600" dirty="0">
              <a:solidFill>
                <a:schemeClr val="accent2"/>
              </a:solidFill>
            </a:endParaRPr>
          </a:p>
        </p:txBody>
      </p:sp>
      <p:sp>
        <p:nvSpPr>
          <p:cNvPr id="32" name="Line 13"/>
          <p:cNvSpPr>
            <a:spLocks noChangeShapeType="1"/>
          </p:cNvSpPr>
          <p:nvPr/>
        </p:nvSpPr>
        <p:spPr bwMode="auto">
          <a:xfrm flipV="1">
            <a:off x="8108950" y="4989244"/>
            <a:ext cx="0" cy="784225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/>
          <a:lstStyle/>
          <a:p>
            <a:endParaRPr lang="it-IT"/>
          </a:p>
        </p:txBody>
      </p:sp>
      <p:sp>
        <p:nvSpPr>
          <p:cNvPr id="33" name="Line 14"/>
          <p:cNvSpPr>
            <a:spLocks noChangeShapeType="1"/>
          </p:cNvSpPr>
          <p:nvPr/>
        </p:nvSpPr>
        <p:spPr bwMode="auto">
          <a:xfrm flipV="1">
            <a:off x="2230438" y="5000357"/>
            <a:ext cx="0" cy="74295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/>
          <a:lstStyle/>
          <a:p>
            <a:endParaRPr lang="it-IT"/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 rot="-5400000">
            <a:off x="1859757" y="4747150"/>
            <a:ext cx="673100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600">
                <a:solidFill>
                  <a:schemeClr val="accent2"/>
                </a:solidFill>
              </a:rPr>
              <a:t>O(K=unbounded) bytes (triangles, points, …)</a:t>
            </a:r>
            <a:endParaRPr lang="it-IT" sz="1600">
              <a:solidFill>
                <a:schemeClr val="accent2"/>
              </a:solidFill>
            </a:endParaRPr>
          </a:p>
        </p:txBody>
      </p:sp>
      <p:cxnSp>
        <p:nvCxnSpPr>
          <p:cNvPr id="35" name="AutoShape 16"/>
          <p:cNvCxnSpPr>
            <a:cxnSpLocks noChangeShapeType="1"/>
            <a:endCxn id="23" idx="1"/>
          </p:cNvCxnSpPr>
          <p:nvPr/>
        </p:nvCxnSpPr>
        <p:spPr bwMode="auto">
          <a:xfrm flipV="1">
            <a:off x="6597650" y="4739535"/>
            <a:ext cx="935038" cy="1587"/>
          </a:xfrm>
          <a:prstGeom prst="straightConnector1">
            <a:avLst/>
          </a:prstGeom>
          <a:noFill/>
          <a:ln w="406400">
            <a:solidFill>
              <a:schemeClr val="bg2"/>
            </a:solidFill>
            <a:round/>
            <a:headEnd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3394075" y="4963372"/>
            <a:ext cx="3189288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b="1"/>
              <a:t>Limited bandwidth</a:t>
            </a:r>
          </a:p>
          <a:p>
            <a:pPr algn="l" eaLnBrk="1" hangingPunct="1"/>
            <a:r>
              <a:rPr lang="en-US"/>
              <a:t>(network/disk/RAM/CPU/PCIe/GPU/…)</a:t>
            </a:r>
            <a:endParaRPr lang="it-IT"/>
          </a:p>
        </p:txBody>
      </p:sp>
      <p:sp>
        <p:nvSpPr>
          <p:cNvPr id="37" name="Line 18"/>
          <p:cNvSpPr>
            <a:spLocks noChangeShapeType="1"/>
          </p:cNvSpPr>
          <p:nvPr/>
        </p:nvSpPr>
        <p:spPr bwMode="auto">
          <a:xfrm>
            <a:off x="4832350" y="4102947"/>
            <a:ext cx="0" cy="415925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/>
          <a:lstStyle/>
          <a:p>
            <a:endParaRPr lang="it-IT"/>
          </a:p>
        </p:txBody>
      </p:sp>
      <p:sp>
        <p:nvSpPr>
          <p:cNvPr id="38" name="Rectangle 19"/>
          <p:cNvSpPr>
            <a:spLocks noChangeArrowheads="1"/>
          </p:cNvSpPr>
          <p:nvPr/>
        </p:nvSpPr>
        <p:spPr bwMode="auto">
          <a:xfrm>
            <a:off x="3924300" y="3819058"/>
            <a:ext cx="17145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>
                <a:solidFill>
                  <a:schemeClr val="accent2"/>
                </a:solidFill>
              </a:rPr>
              <a:t>View parameters</a:t>
            </a:r>
            <a:endParaRPr lang="it-IT" sz="1600" dirty="0">
              <a:solidFill>
                <a:schemeClr val="accent2"/>
              </a:solidFill>
            </a:endParaRPr>
          </a:p>
        </p:txBody>
      </p:sp>
      <p:sp>
        <p:nvSpPr>
          <p:cNvPr id="39" name="Text Box 20"/>
          <p:cNvSpPr txBox="1">
            <a:spLocks noChangeArrowheads="1"/>
          </p:cNvSpPr>
          <p:nvPr/>
        </p:nvSpPr>
        <p:spPr bwMode="auto">
          <a:xfrm>
            <a:off x="3460750" y="4610947"/>
            <a:ext cx="27098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>
                <a:solidFill>
                  <a:schemeClr val="bg1"/>
                </a:solidFill>
              </a:rPr>
              <a:t>Projection + Visibility + Shading</a:t>
            </a:r>
            <a:endParaRPr lang="it-IT">
              <a:solidFill>
                <a:schemeClr val="bg1"/>
              </a:solidFill>
            </a:endParaRPr>
          </a:p>
        </p:txBody>
      </p:sp>
      <p:pic>
        <p:nvPicPr>
          <p:cNvPr id="43" name="Picture 10" descr="stmatthew_4px_face_shad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4474422"/>
            <a:ext cx="900113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198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Physically-based Deferred Rendering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Physically Based Deferred Shading on Mobile [Vaughan Smith &amp; </a:t>
            </a:r>
            <a:r>
              <a:rPr lang="en-US" dirty="0" err="1" smtClean="0"/>
              <a:t>Einig</a:t>
            </a:r>
            <a:r>
              <a:rPr lang="en-US" dirty="0" smtClean="0"/>
              <a:t>, 2016]</a:t>
            </a:r>
          </a:p>
          <a:p>
            <a:endParaRPr lang="en-US" dirty="0" smtClean="0"/>
          </a:p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Adapt deferred shading pipeline to mobile</a:t>
            </a:r>
          </a:p>
          <a:p>
            <a:pPr lvl="1"/>
            <a:r>
              <a:rPr lang="en-US" dirty="0" smtClean="0"/>
              <a:t>Bandwidth friendly</a:t>
            </a:r>
          </a:p>
          <a:p>
            <a:pPr lvl="1"/>
            <a:r>
              <a:rPr lang="en-US" dirty="0" smtClean="0"/>
              <a:t>Using Framebuffer Fetch extension</a:t>
            </a:r>
          </a:p>
          <a:p>
            <a:pPr lvl="2"/>
            <a:r>
              <a:rPr lang="en-US" dirty="0" smtClean="0"/>
              <a:t>Avoids copying to main memory in OpenGL ES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40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Physically-based Deferred Rendering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Typical deferred shading pipeline</a:t>
            </a:r>
          </a:p>
          <a:p>
            <a:endParaRPr lang="en-US" dirty="0" smtClean="0"/>
          </a:p>
        </p:txBody>
      </p:sp>
      <p:sp>
        <p:nvSpPr>
          <p:cNvPr id="7" name="Rectángulo 6"/>
          <p:cNvSpPr/>
          <p:nvPr/>
        </p:nvSpPr>
        <p:spPr bwMode="auto">
          <a:xfrm>
            <a:off x="716693" y="2839290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G-Buffer Pass</a:t>
            </a:r>
          </a:p>
        </p:txBody>
      </p:sp>
      <p:sp>
        <p:nvSpPr>
          <p:cNvPr id="8" name="Rectángulo 7"/>
          <p:cNvSpPr/>
          <p:nvPr/>
        </p:nvSpPr>
        <p:spPr bwMode="auto">
          <a:xfrm>
            <a:off x="2727696" y="2839290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Lighting Pass</a:t>
            </a:r>
          </a:p>
        </p:txBody>
      </p:sp>
      <p:sp>
        <p:nvSpPr>
          <p:cNvPr id="9" name="Rectángulo 8"/>
          <p:cNvSpPr/>
          <p:nvPr/>
        </p:nvSpPr>
        <p:spPr bwMode="auto">
          <a:xfrm>
            <a:off x="4738699" y="2839290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Tone mapping</a:t>
            </a:r>
          </a:p>
        </p:txBody>
      </p:sp>
      <p:sp>
        <p:nvSpPr>
          <p:cNvPr id="10" name="Rectángulo 9"/>
          <p:cNvSpPr/>
          <p:nvPr/>
        </p:nvSpPr>
        <p:spPr bwMode="auto">
          <a:xfrm>
            <a:off x="6749702" y="2839290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Postprocessing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Rectángulo 14"/>
          <p:cNvSpPr/>
          <p:nvPr/>
        </p:nvSpPr>
        <p:spPr bwMode="auto">
          <a:xfrm>
            <a:off x="716693" y="4456522"/>
            <a:ext cx="1791730" cy="1363509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G-Buffer</a:t>
            </a:r>
            <a:endParaRPr lang="en-US" sz="1600" u="none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u="none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Depth/Stencil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u="none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Normals</a:t>
            </a:r>
            <a:endParaRPr lang="en-US" sz="1600" b="1" u="none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Color</a:t>
            </a:r>
          </a:p>
        </p:txBody>
      </p:sp>
      <p:sp>
        <p:nvSpPr>
          <p:cNvPr id="16" name="Rectángulo 15"/>
          <p:cNvSpPr/>
          <p:nvPr/>
        </p:nvSpPr>
        <p:spPr bwMode="auto">
          <a:xfrm>
            <a:off x="2727696" y="4456523"/>
            <a:ext cx="1791730" cy="573938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u="none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Light Accumulation</a:t>
            </a:r>
            <a:endParaRPr lang="en-US" sz="1600" u="none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7" name="Rectángulo 16"/>
          <p:cNvSpPr/>
          <p:nvPr/>
        </p:nvSpPr>
        <p:spPr bwMode="auto">
          <a:xfrm>
            <a:off x="4738699" y="4456523"/>
            <a:ext cx="1791730" cy="573938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u="none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Tone mapped image</a:t>
            </a:r>
            <a:endParaRPr lang="en-US" sz="1600" u="none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cxnSp>
        <p:nvCxnSpPr>
          <p:cNvPr id="19" name="Conector recto de flecha 18"/>
          <p:cNvCxnSpPr>
            <a:stCxn id="7" idx="2"/>
            <a:endCxn id="15" idx="0"/>
          </p:cNvCxnSpPr>
          <p:nvPr/>
        </p:nvCxnSpPr>
        <p:spPr bwMode="auto">
          <a:xfrm>
            <a:off x="1612558" y="3413228"/>
            <a:ext cx="0" cy="10432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Rectángulo 10"/>
          <p:cNvSpPr/>
          <p:nvPr/>
        </p:nvSpPr>
        <p:spPr bwMode="auto">
          <a:xfrm>
            <a:off x="716693" y="3668653"/>
            <a:ext cx="1791730" cy="573938"/>
          </a:xfrm>
          <a:prstGeom prst="rect">
            <a:avLst/>
          </a:prstGeom>
          <a:solidFill>
            <a:srgbClr val="A5ADF9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Local Memory</a:t>
            </a:r>
          </a:p>
        </p:txBody>
      </p:sp>
      <p:cxnSp>
        <p:nvCxnSpPr>
          <p:cNvPr id="20" name="Conector recto de flecha 19"/>
          <p:cNvCxnSpPr>
            <a:stCxn id="8" idx="2"/>
            <a:endCxn id="16" idx="0"/>
          </p:cNvCxnSpPr>
          <p:nvPr/>
        </p:nvCxnSpPr>
        <p:spPr bwMode="auto">
          <a:xfrm>
            <a:off x="3623561" y="3413228"/>
            <a:ext cx="0" cy="104329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Rectángulo 11"/>
          <p:cNvSpPr/>
          <p:nvPr/>
        </p:nvSpPr>
        <p:spPr bwMode="auto">
          <a:xfrm>
            <a:off x="2727696" y="3668653"/>
            <a:ext cx="1791730" cy="573938"/>
          </a:xfrm>
          <a:prstGeom prst="rect">
            <a:avLst/>
          </a:prstGeom>
          <a:solidFill>
            <a:srgbClr val="A5ADF9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u="none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Local Memory</a:t>
            </a:r>
          </a:p>
        </p:txBody>
      </p:sp>
      <p:cxnSp>
        <p:nvCxnSpPr>
          <p:cNvPr id="23" name="Conector recto de flecha 22"/>
          <p:cNvCxnSpPr>
            <a:stCxn id="9" idx="2"/>
            <a:endCxn id="17" idx="0"/>
          </p:cNvCxnSpPr>
          <p:nvPr/>
        </p:nvCxnSpPr>
        <p:spPr bwMode="auto">
          <a:xfrm>
            <a:off x="5634564" y="3413228"/>
            <a:ext cx="0" cy="104329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Rectángulo 12"/>
          <p:cNvSpPr/>
          <p:nvPr/>
        </p:nvSpPr>
        <p:spPr bwMode="auto">
          <a:xfrm>
            <a:off x="4738699" y="3668653"/>
            <a:ext cx="1791730" cy="573938"/>
          </a:xfrm>
          <a:prstGeom prst="rect">
            <a:avLst/>
          </a:prstGeom>
          <a:solidFill>
            <a:srgbClr val="A5ADF9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u="none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Local Memory</a:t>
            </a:r>
          </a:p>
        </p:txBody>
      </p:sp>
      <p:cxnSp>
        <p:nvCxnSpPr>
          <p:cNvPr id="27" name="Conector angular 26"/>
          <p:cNvCxnSpPr>
            <a:stCxn id="15" idx="3"/>
            <a:endCxn id="8" idx="1"/>
          </p:cNvCxnSpPr>
          <p:nvPr/>
        </p:nvCxnSpPr>
        <p:spPr bwMode="auto">
          <a:xfrm flipV="1">
            <a:off x="2508423" y="3126259"/>
            <a:ext cx="219273" cy="2012018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Conector angular 27"/>
          <p:cNvCxnSpPr>
            <a:stCxn id="16" idx="3"/>
            <a:endCxn id="9" idx="1"/>
          </p:cNvCxnSpPr>
          <p:nvPr/>
        </p:nvCxnSpPr>
        <p:spPr bwMode="auto">
          <a:xfrm flipV="1">
            <a:off x="4519426" y="3126259"/>
            <a:ext cx="219273" cy="161723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Conector recto de flecha 30"/>
          <p:cNvCxnSpPr>
            <a:stCxn id="17" idx="3"/>
            <a:endCxn id="10" idx="2"/>
          </p:cNvCxnSpPr>
          <p:nvPr/>
        </p:nvCxnSpPr>
        <p:spPr bwMode="auto">
          <a:xfrm flipV="1">
            <a:off x="6530429" y="3413228"/>
            <a:ext cx="1115138" cy="133026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7058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Physically-based Deferred Rendering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idea: group G-buffer, lighting &amp; tone mapping into one step</a:t>
            </a:r>
          </a:p>
          <a:p>
            <a:endParaRPr lang="en-US" dirty="0" smtClean="0"/>
          </a:p>
        </p:txBody>
      </p:sp>
      <p:sp>
        <p:nvSpPr>
          <p:cNvPr id="5" name="Rectángulo 4"/>
          <p:cNvSpPr/>
          <p:nvPr/>
        </p:nvSpPr>
        <p:spPr bwMode="auto">
          <a:xfrm>
            <a:off x="710843" y="2839846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G-Buffer Pass</a:t>
            </a:r>
          </a:p>
        </p:txBody>
      </p:sp>
      <p:sp>
        <p:nvSpPr>
          <p:cNvPr id="7" name="Rectángulo 6"/>
          <p:cNvSpPr/>
          <p:nvPr/>
        </p:nvSpPr>
        <p:spPr bwMode="auto">
          <a:xfrm>
            <a:off x="2532876" y="2839290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Lighting Pass</a:t>
            </a:r>
          </a:p>
        </p:txBody>
      </p:sp>
      <p:sp>
        <p:nvSpPr>
          <p:cNvPr id="8" name="Rectángulo 7"/>
          <p:cNvSpPr/>
          <p:nvPr/>
        </p:nvSpPr>
        <p:spPr bwMode="auto">
          <a:xfrm>
            <a:off x="4354909" y="2838837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Tone mapping</a:t>
            </a:r>
          </a:p>
        </p:txBody>
      </p:sp>
      <p:sp>
        <p:nvSpPr>
          <p:cNvPr id="9" name="Rectángulo 8"/>
          <p:cNvSpPr/>
          <p:nvPr/>
        </p:nvSpPr>
        <p:spPr bwMode="auto">
          <a:xfrm>
            <a:off x="6749702" y="2839290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Postprocessing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Rectángulo 9"/>
          <p:cNvSpPr/>
          <p:nvPr/>
        </p:nvSpPr>
        <p:spPr bwMode="auto">
          <a:xfrm>
            <a:off x="4164227" y="4747722"/>
            <a:ext cx="2173093" cy="1363509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G-Buffer &amp; Light</a:t>
            </a:r>
            <a:endParaRPr lang="en-US" sz="1600" u="none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u="none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Depth/Stencil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u="none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Normals</a:t>
            </a:r>
            <a:endParaRPr lang="en-US" sz="1600" b="1" u="none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Color</a:t>
            </a:r>
          </a:p>
        </p:txBody>
      </p:sp>
      <p:cxnSp>
        <p:nvCxnSpPr>
          <p:cNvPr id="13" name="Conector recto de flecha 12"/>
          <p:cNvCxnSpPr>
            <a:stCxn id="8" idx="2"/>
            <a:endCxn id="10" idx="0"/>
          </p:cNvCxnSpPr>
          <p:nvPr/>
        </p:nvCxnSpPr>
        <p:spPr bwMode="auto">
          <a:xfrm>
            <a:off x="5250774" y="3412775"/>
            <a:ext cx="0" cy="13349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ectángulo 13"/>
          <p:cNvSpPr/>
          <p:nvPr/>
        </p:nvSpPr>
        <p:spPr bwMode="auto">
          <a:xfrm>
            <a:off x="716692" y="3668653"/>
            <a:ext cx="5429947" cy="573938"/>
          </a:xfrm>
          <a:prstGeom prst="rect">
            <a:avLst/>
          </a:prstGeom>
          <a:solidFill>
            <a:srgbClr val="A5ADF9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Local Memory</a:t>
            </a:r>
          </a:p>
        </p:txBody>
      </p:sp>
      <p:cxnSp>
        <p:nvCxnSpPr>
          <p:cNvPr id="17" name="Conector recto de flecha 16"/>
          <p:cNvCxnSpPr/>
          <p:nvPr/>
        </p:nvCxnSpPr>
        <p:spPr bwMode="auto">
          <a:xfrm flipH="1" flipV="1">
            <a:off x="4731627" y="3392482"/>
            <a:ext cx="0" cy="2554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Conector recto de flecha 20"/>
          <p:cNvCxnSpPr>
            <a:stCxn id="10" idx="3"/>
            <a:endCxn id="9" idx="2"/>
          </p:cNvCxnSpPr>
          <p:nvPr/>
        </p:nvCxnSpPr>
        <p:spPr bwMode="auto">
          <a:xfrm flipV="1">
            <a:off x="6337320" y="3413228"/>
            <a:ext cx="1308247" cy="201624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Conector recto de flecha 27"/>
          <p:cNvCxnSpPr/>
          <p:nvPr/>
        </p:nvCxnSpPr>
        <p:spPr bwMode="auto">
          <a:xfrm flipH="1" flipV="1">
            <a:off x="2917930" y="3392482"/>
            <a:ext cx="0" cy="2554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Conector recto de flecha 28"/>
          <p:cNvCxnSpPr/>
          <p:nvPr/>
        </p:nvCxnSpPr>
        <p:spPr bwMode="auto">
          <a:xfrm flipH="1">
            <a:off x="3842834" y="3392482"/>
            <a:ext cx="0" cy="2554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Conector recto de flecha 29"/>
          <p:cNvCxnSpPr/>
          <p:nvPr/>
        </p:nvCxnSpPr>
        <p:spPr bwMode="auto">
          <a:xfrm flipH="1">
            <a:off x="1634739" y="3392482"/>
            <a:ext cx="0" cy="2554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36770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Physically-based Deferred Rendering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idea: group G-buffer, lighting &amp; tone mapping into one step</a:t>
            </a:r>
          </a:p>
          <a:p>
            <a:pPr lvl="1"/>
            <a:r>
              <a:rPr lang="en-US" dirty="0" smtClean="0"/>
              <a:t>Further improve by using Pixel Local Storage extension</a:t>
            </a:r>
          </a:p>
          <a:p>
            <a:pPr lvl="2"/>
            <a:r>
              <a:rPr lang="en-US" dirty="0" smtClean="0"/>
              <a:t>G-buffer data is not written to main memory</a:t>
            </a:r>
          </a:p>
          <a:p>
            <a:pPr lvl="2"/>
            <a:r>
              <a:rPr lang="en-US" dirty="0" smtClean="0"/>
              <a:t>Usable when multiple </a:t>
            </a:r>
            <a:r>
              <a:rPr lang="en-US" dirty="0" err="1" smtClean="0"/>
              <a:t>shader</a:t>
            </a:r>
            <a:r>
              <a:rPr lang="en-US" dirty="0" smtClean="0"/>
              <a:t> invocations cover the same pixel</a:t>
            </a:r>
          </a:p>
          <a:p>
            <a:pPr lvl="1"/>
            <a:r>
              <a:rPr lang="en-US" dirty="0" smtClean="0"/>
              <a:t>Resulting pipeline reduces bandwidth</a:t>
            </a:r>
          </a:p>
        </p:txBody>
      </p:sp>
      <p:sp>
        <p:nvSpPr>
          <p:cNvPr id="5" name="Rectángulo 4"/>
          <p:cNvSpPr/>
          <p:nvPr/>
        </p:nvSpPr>
        <p:spPr bwMode="auto">
          <a:xfrm>
            <a:off x="710843" y="3904378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G-Buffer Pass</a:t>
            </a:r>
          </a:p>
        </p:txBody>
      </p:sp>
      <p:sp>
        <p:nvSpPr>
          <p:cNvPr id="6" name="Rectángulo 5"/>
          <p:cNvSpPr/>
          <p:nvPr/>
        </p:nvSpPr>
        <p:spPr bwMode="auto">
          <a:xfrm>
            <a:off x="2532876" y="3903822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Lighting Pass</a:t>
            </a:r>
          </a:p>
        </p:txBody>
      </p:sp>
      <p:sp>
        <p:nvSpPr>
          <p:cNvPr id="7" name="Rectángulo 6"/>
          <p:cNvSpPr/>
          <p:nvPr/>
        </p:nvSpPr>
        <p:spPr bwMode="auto">
          <a:xfrm>
            <a:off x="4354909" y="3903369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Tone mapping</a:t>
            </a:r>
          </a:p>
        </p:txBody>
      </p:sp>
      <p:sp>
        <p:nvSpPr>
          <p:cNvPr id="8" name="Rectángulo 7"/>
          <p:cNvSpPr/>
          <p:nvPr/>
        </p:nvSpPr>
        <p:spPr bwMode="auto">
          <a:xfrm>
            <a:off x="6749702" y="3903822"/>
            <a:ext cx="1791730" cy="5739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Postprocessing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Rectángulo 8"/>
          <p:cNvSpPr/>
          <p:nvPr/>
        </p:nvSpPr>
        <p:spPr bwMode="auto">
          <a:xfrm>
            <a:off x="4164227" y="5648478"/>
            <a:ext cx="2173093" cy="588553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Tonemapped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 image</a:t>
            </a:r>
            <a:endParaRPr lang="en-US" sz="1600" u="none" dirty="0" smtClean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cxnSp>
        <p:nvCxnSpPr>
          <p:cNvPr id="10" name="Conector recto de flecha 9"/>
          <p:cNvCxnSpPr>
            <a:stCxn id="7" idx="2"/>
            <a:endCxn id="9" idx="0"/>
          </p:cNvCxnSpPr>
          <p:nvPr/>
        </p:nvCxnSpPr>
        <p:spPr bwMode="auto">
          <a:xfrm>
            <a:off x="5250774" y="4477307"/>
            <a:ext cx="0" cy="117117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Rectángulo 10"/>
          <p:cNvSpPr/>
          <p:nvPr/>
        </p:nvSpPr>
        <p:spPr bwMode="auto">
          <a:xfrm>
            <a:off x="716692" y="4733185"/>
            <a:ext cx="5429947" cy="573938"/>
          </a:xfrm>
          <a:prstGeom prst="rect">
            <a:avLst/>
          </a:prstGeom>
          <a:solidFill>
            <a:srgbClr val="A5ADF9"/>
          </a:solidFill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rPr>
              <a:t>Local Memory</a:t>
            </a:r>
          </a:p>
        </p:txBody>
      </p:sp>
      <p:cxnSp>
        <p:nvCxnSpPr>
          <p:cNvPr id="12" name="Conector recto de flecha 11"/>
          <p:cNvCxnSpPr/>
          <p:nvPr/>
        </p:nvCxnSpPr>
        <p:spPr bwMode="auto">
          <a:xfrm flipH="1" flipV="1">
            <a:off x="4731627" y="4457014"/>
            <a:ext cx="0" cy="2554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Conector recto de flecha 12"/>
          <p:cNvCxnSpPr>
            <a:stCxn id="9" idx="3"/>
            <a:endCxn id="8" idx="2"/>
          </p:cNvCxnSpPr>
          <p:nvPr/>
        </p:nvCxnSpPr>
        <p:spPr bwMode="auto">
          <a:xfrm flipV="1">
            <a:off x="6337320" y="4477760"/>
            <a:ext cx="1308247" cy="146499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Conector recto de flecha 13"/>
          <p:cNvCxnSpPr/>
          <p:nvPr/>
        </p:nvCxnSpPr>
        <p:spPr bwMode="auto">
          <a:xfrm flipH="1" flipV="1">
            <a:off x="2917930" y="4457014"/>
            <a:ext cx="0" cy="2554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Conector recto de flecha 14"/>
          <p:cNvCxnSpPr/>
          <p:nvPr/>
        </p:nvCxnSpPr>
        <p:spPr bwMode="auto">
          <a:xfrm flipH="1">
            <a:off x="3842834" y="4457014"/>
            <a:ext cx="0" cy="2554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Conector recto de flecha 15"/>
          <p:cNvCxnSpPr/>
          <p:nvPr/>
        </p:nvCxnSpPr>
        <p:spPr bwMode="auto">
          <a:xfrm flipH="1">
            <a:off x="1634739" y="4457014"/>
            <a:ext cx="0" cy="2554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6678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Physically-based Deferred Rendering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G-buffer layouts proposed</a:t>
            </a:r>
          </a:p>
          <a:p>
            <a:pPr lvl="1"/>
            <a:r>
              <a:rPr lang="en-US" dirty="0" smtClean="0"/>
              <a:t>Specular G-buffer setup </a:t>
            </a:r>
            <a:r>
              <a:rPr lang="en-US" dirty="0"/>
              <a:t>(</a:t>
            </a:r>
            <a:r>
              <a:rPr lang="en-US" dirty="0" smtClean="0"/>
              <a:t>160 bits)</a:t>
            </a:r>
          </a:p>
          <a:p>
            <a:pPr lvl="2"/>
            <a:r>
              <a:rPr lang="en-US" dirty="0" smtClean="0"/>
              <a:t>Rgb10a2 </a:t>
            </a:r>
            <a:r>
              <a:rPr lang="en-US" dirty="0" err="1" smtClean="0"/>
              <a:t>highp</a:t>
            </a:r>
            <a:r>
              <a:rPr lang="en-US" dirty="0" smtClean="0"/>
              <a:t> vec4 light accumulation</a:t>
            </a:r>
          </a:p>
          <a:p>
            <a:pPr lvl="2"/>
            <a:r>
              <a:rPr lang="en-US" dirty="0" smtClean="0"/>
              <a:t>R32f </a:t>
            </a:r>
            <a:r>
              <a:rPr lang="en-US" dirty="0" err="1" smtClean="0"/>
              <a:t>highp</a:t>
            </a:r>
            <a:r>
              <a:rPr lang="en-US" dirty="0" smtClean="0"/>
              <a:t> float depth</a:t>
            </a:r>
          </a:p>
          <a:p>
            <a:pPr lvl="2"/>
            <a:r>
              <a:rPr lang="en-US" dirty="0" smtClean="0"/>
              <a:t>3 x rgba8 </a:t>
            </a:r>
            <a:r>
              <a:rPr lang="en-US" dirty="0" err="1" smtClean="0"/>
              <a:t>highp</a:t>
            </a:r>
            <a:r>
              <a:rPr lang="en-US" dirty="0" smtClean="0"/>
              <a:t> vec4: normal, base color &amp; specular color</a:t>
            </a:r>
          </a:p>
          <a:p>
            <a:pPr lvl="1"/>
            <a:r>
              <a:rPr lang="en-US" dirty="0" err="1"/>
              <a:t>Metallicness</a:t>
            </a:r>
            <a:r>
              <a:rPr lang="en-US" dirty="0"/>
              <a:t> G-buffer </a:t>
            </a:r>
            <a:r>
              <a:rPr lang="en-US" dirty="0" smtClean="0"/>
              <a:t>setup (128 bits, more bandwidth efficient)</a:t>
            </a:r>
            <a:endParaRPr lang="en-US" dirty="0"/>
          </a:p>
          <a:p>
            <a:pPr lvl="2"/>
            <a:r>
              <a:rPr lang="en-US" dirty="0"/>
              <a:t>Rgb10a2 </a:t>
            </a:r>
            <a:r>
              <a:rPr lang="en-US" dirty="0" err="1"/>
              <a:t>highp</a:t>
            </a:r>
            <a:r>
              <a:rPr lang="en-US" dirty="0"/>
              <a:t> vec4 light accumulation</a:t>
            </a:r>
          </a:p>
          <a:p>
            <a:pPr lvl="2"/>
            <a:r>
              <a:rPr lang="en-US" dirty="0"/>
              <a:t>R32f </a:t>
            </a:r>
            <a:r>
              <a:rPr lang="en-US" dirty="0" err="1"/>
              <a:t>highp</a:t>
            </a:r>
            <a:r>
              <a:rPr lang="en-US" dirty="0"/>
              <a:t> float depth</a:t>
            </a:r>
          </a:p>
          <a:p>
            <a:pPr lvl="2"/>
            <a:r>
              <a:rPr lang="en-US" dirty="0" smtClean="0"/>
              <a:t>2 </a:t>
            </a:r>
            <a:r>
              <a:rPr lang="en-US" dirty="0"/>
              <a:t>x rgba8 </a:t>
            </a:r>
            <a:r>
              <a:rPr lang="en-US" dirty="0" err="1"/>
              <a:t>highp</a:t>
            </a:r>
            <a:r>
              <a:rPr lang="en-US" dirty="0"/>
              <a:t> vec4: </a:t>
            </a:r>
            <a:r>
              <a:rPr lang="en-US" dirty="0" smtClean="0"/>
              <a:t>normal &amp; roughness, albedo or reflectance </a:t>
            </a:r>
            <a:r>
              <a:rPr lang="en-US" dirty="0" err="1" smtClean="0"/>
              <a:t>metallicness</a:t>
            </a:r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175360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Physically-based Deferred Rendering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Lighting</a:t>
            </a:r>
          </a:p>
          <a:p>
            <a:pPr lvl="1"/>
            <a:r>
              <a:rPr lang="en-US" dirty="0" smtClean="0"/>
              <a:t>Use precomputed HDR </a:t>
            </a:r>
            <a:r>
              <a:rPr lang="en-US" dirty="0" err="1" smtClean="0"/>
              <a:t>lightmaps</a:t>
            </a:r>
            <a:r>
              <a:rPr lang="en-US" dirty="0" smtClean="0"/>
              <a:t> to represent static diffuse lighting </a:t>
            </a:r>
          </a:p>
          <a:p>
            <a:pPr lvl="2"/>
            <a:r>
              <a:rPr lang="en-US" dirty="0" smtClean="0"/>
              <a:t>Shadows &amp; </a:t>
            </a:r>
            <a:r>
              <a:rPr lang="en-US" dirty="0" err="1" smtClean="0"/>
              <a:t>radiosity</a:t>
            </a:r>
            <a:endParaRPr lang="en-US" dirty="0" smtClean="0"/>
          </a:p>
          <a:p>
            <a:pPr lvl="1"/>
            <a:r>
              <a:rPr lang="en-US" dirty="0" smtClean="0"/>
              <a:t>Can be compressed with ASTC (supports HDR data)</a:t>
            </a:r>
          </a:p>
          <a:p>
            <a:pPr lvl="2"/>
            <a:r>
              <a:rPr lang="en-US" dirty="0" smtClean="0"/>
              <a:t>PVRTC, RGBM can also be used for non HDR formats</a:t>
            </a:r>
          </a:p>
          <a:p>
            <a:pPr lvl="1"/>
            <a:r>
              <a:rPr lang="en-US" dirty="0" smtClean="0"/>
              <a:t>Geometry pass calculates diffuse lighting</a:t>
            </a:r>
          </a:p>
          <a:p>
            <a:pPr lvl="1"/>
            <a:r>
              <a:rPr lang="en-US" dirty="0" smtClean="0"/>
              <a:t>Specular is calculated using </a:t>
            </a:r>
            <a:r>
              <a:rPr lang="en-US" dirty="0" err="1" smtClean="0"/>
              <a:t>Schlick’s</a:t>
            </a:r>
            <a:r>
              <a:rPr lang="en-US" dirty="0" smtClean="0"/>
              <a:t> approximation of Fresnel factor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861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Physically-based Deferred Rendering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(</a:t>
            </a:r>
            <a:r>
              <a:rPr lang="en-US" dirty="0" err="1" smtClean="0"/>
              <a:t>PowerVR</a:t>
            </a:r>
            <a:r>
              <a:rPr lang="en-US" dirty="0" smtClean="0"/>
              <a:t> SDK)</a:t>
            </a:r>
          </a:p>
          <a:p>
            <a:pPr lvl="1"/>
            <a:r>
              <a:rPr lang="en-US" dirty="0" smtClean="0"/>
              <a:t>Fewer </a:t>
            </a:r>
            <a:r>
              <a:rPr lang="en-US" dirty="0"/>
              <a:t>rendering </a:t>
            </a:r>
            <a:r>
              <a:rPr lang="en-US" dirty="0" smtClean="0"/>
              <a:t>tasks</a:t>
            </a:r>
          </a:p>
          <a:p>
            <a:pPr lvl="2"/>
            <a:r>
              <a:rPr lang="en-US" dirty="0" smtClean="0"/>
              <a:t>meaning </a:t>
            </a:r>
            <a:r>
              <a:rPr lang="en-US" dirty="0"/>
              <a:t>that the G-buffer generation, lighting, and </a:t>
            </a:r>
            <a:r>
              <a:rPr lang="en-US" dirty="0" err="1"/>
              <a:t>tonemapping</a:t>
            </a:r>
            <a:r>
              <a:rPr lang="en-US" dirty="0"/>
              <a:t> stages are </a:t>
            </a:r>
            <a:r>
              <a:rPr lang="en-US" dirty="0" smtClean="0"/>
              <a:t>properly merged </a:t>
            </a:r>
            <a:r>
              <a:rPr lang="en-US" dirty="0"/>
              <a:t>into one task. </a:t>
            </a:r>
            <a:endParaRPr lang="en-US" dirty="0" smtClean="0"/>
          </a:p>
          <a:p>
            <a:pPr lvl="2"/>
            <a:r>
              <a:rPr lang="en-US" dirty="0"/>
              <a:t>r</a:t>
            </a:r>
            <a:r>
              <a:rPr lang="en-US" dirty="0" smtClean="0"/>
              <a:t>eduction </a:t>
            </a:r>
            <a:r>
              <a:rPr lang="en-US" dirty="0"/>
              <a:t>in memory bandwidth</a:t>
            </a:r>
          </a:p>
          <a:p>
            <a:pPr lvl="3"/>
            <a:r>
              <a:rPr lang="en-US" dirty="0" smtClean="0"/>
              <a:t>53</a:t>
            </a:r>
            <a:r>
              <a:rPr lang="en-US" dirty="0"/>
              <a:t>% decrease in reads </a:t>
            </a:r>
            <a:r>
              <a:rPr lang="en-US" dirty="0" smtClean="0"/>
              <a:t>and a </a:t>
            </a:r>
            <a:r>
              <a:rPr lang="en-US" dirty="0"/>
              <a:t>54% decrease in </a:t>
            </a:r>
            <a:r>
              <a:rPr lang="en-US" dirty="0" smtClean="0"/>
              <a:t>writes</a:t>
            </a:r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Still not big frame rates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35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Motivation</a:t>
            </a:r>
          </a:p>
          <a:p>
            <a:pPr lvl="1"/>
            <a:r>
              <a:rPr lang="en-US" dirty="0" smtClean="0"/>
              <a:t>Optimized Screen-Space Ambient Occlusion in Mobile Devices [</a:t>
            </a:r>
            <a:r>
              <a:rPr lang="en-US" dirty="0" err="1" smtClean="0"/>
              <a:t>Sunet</a:t>
            </a:r>
            <a:r>
              <a:rPr lang="en-US" dirty="0" smtClean="0"/>
              <a:t> &amp; Vázquez, Web3D 2016]</a:t>
            </a:r>
          </a:p>
          <a:p>
            <a:endParaRPr lang="en-US" dirty="0"/>
          </a:p>
          <a:p>
            <a:pPr lvl="1"/>
            <a:r>
              <a:rPr lang="en-US" dirty="0" smtClean="0"/>
              <a:t>Objective</a:t>
            </a:r>
            <a:r>
              <a:rPr lang="en-US" dirty="0"/>
              <a:t>: Study feasibility of real time AO in mobile</a:t>
            </a:r>
          </a:p>
          <a:p>
            <a:pPr lvl="2"/>
            <a:r>
              <a:rPr lang="en-US" dirty="0"/>
              <a:t>Analyze most popular AO algorithms</a:t>
            </a:r>
          </a:p>
          <a:p>
            <a:pPr lvl="2"/>
            <a:r>
              <a:rPr lang="en-US" dirty="0"/>
              <a:t>Evaluate their AO pipelines step by step</a:t>
            </a:r>
          </a:p>
          <a:p>
            <a:pPr lvl="2"/>
            <a:r>
              <a:rPr lang="en-US" dirty="0"/>
              <a:t>Design architectural improvements</a:t>
            </a:r>
          </a:p>
          <a:p>
            <a:pPr lvl="2"/>
            <a:r>
              <a:rPr lang="en-US" dirty="0"/>
              <a:t>Implement and compare</a:t>
            </a:r>
          </a:p>
          <a:p>
            <a:endParaRPr lang="it-IT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12699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Rendering equation: Models interaction between light and objects</a:t>
            </a:r>
          </a:p>
          <a:p>
            <a:pPr lvl="1"/>
            <a:r>
              <a:rPr lang="en-US" dirty="0"/>
              <a:t>Describes how light reflects off a surface</a:t>
            </a:r>
          </a:p>
          <a:p>
            <a:pPr lvl="2"/>
            <a:r>
              <a:rPr lang="en-US" dirty="0"/>
              <a:t>Every beam of light incident at </a:t>
            </a:r>
            <a:r>
              <a:rPr lang="en-US" i="1" dirty="0"/>
              <a:t>p </a:t>
            </a:r>
            <a:r>
              <a:rPr lang="en-US" dirty="0"/>
              <a:t>in direction </a:t>
            </a:r>
            <a:r>
              <a:rPr lang="el-GR" dirty="0"/>
              <a:t>ω</a:t>
            </a:r>
            <a:r>
              <a:rPr lang="es-ES" baseline="-25000" dirty="0"/>
              <a:t>i</a:t>
            </a:r>
            <a:endParaRPr lang="en-US" baseline="-25000" dirty="0"/>
          </a:p>
          <a:p>
            <a:pPr lvl="2"/>
            <a:r>
              <a:rPr lang="en-US" dirty="0"/>
              <a:t>Multiplied by the BRDF of the material, and added up</a:t>
            </a:r>
          </a:p>
          <a:p>
            <a:endParaRPr lang="it-IT" altLang="en-US" sz="1500" dirty="0"/>
          </a:p>
        </p:txBody>
      </p:sp>
      <p:pic>
        <p:nvPicPr>
          <p:cNvPr id="5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073" y="3391952"/>
            <a:ext cx="4729163" cy="978694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143000" y="4967930"/>
            <a:ext cx="1438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none" dirty="0">
                <a:latin typeface="Roboto Condensed" pitchFamily="2" charset="0"/>
                <a:ea typeface="Roboto Condensed" pitchFamily="2" charset="0"/>
              </a:rPr>
              <a:t>Light reflected towards eye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535993" y="4967930"/>
            <a:ext cx="1319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none" dirty="0">
                <a:latin typeface="Roboto Condensed" pitchFamily="2" charset="0"/>
                <a:ea typeface="Roboto Condensed" pitchFamily="2" charset="0"/>
              </a:rPr>
              <a:t>Surface reflectance</a:t>
            </a:r>
          </a:p>
        </p:txBody>
      </p:sp>
      <p:sp>
        <p:nvSpPr>
          <p:cNvPr id="8" name="CuadroTexto 6"/>
          <p:cNvSpPr txBox="1"/>
          <p:nvPr/>
        </p:nvSpPr>
        <p:spPr>
          <a:xfrm>
            <a:off x="4178159" y="4967930"/>
            <a:ext cx="1073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none" dirty="0">
                <a:latin typeface="Roboto Condensed" pitchFamily="2" charset="0"/>
                <a:ea typeface="Roboto Condensed" pitchFamily="2" charset="0"/>
              </a:rPr>
              <a:t>Incoming light</a:t>
            </a:r>
          </a:p>
        </p:txBody>
      </p:sp>
      <p:sp>
        <p:nvSpPr>
          <p:cNvPr id="9" name="CuadroTexto 6"/>
          <p:cNvSpPr txBox="1"/>
          <p:nvPr/>
        </p:nvSpPr>
        <p:spPr>
          <a:xfrm>
            <a:off x="5245290" y="4969430"/>
            <a:ext cx="1091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none" dirty="0">
                <a:latin typeface="Roboto Condensed" pitchFamily="2" charset="0"/>
                <a:ea typeface="Roboto Condensed" pitchFamily="2" charset="0"/>
              </a:rPr>
              <a:t>Angle weighting</a:t>
            </a:r>
          </a:p>
        </p:txBody>
      </p:sp>
      <p:cxnSp>
        <p:nvCxnSpPr>
          <p:cNvPr id="10" name="Straight Arrow Connector 10"/>
          <p:cNvCxnSpPr/>
          <p:nvPr/>
        </p:nvCxnSpPr>
        <p:spPr>
          <a:xfrm flipV="1">
            <a:off x="1647758" y="4131033"/>
            <a:ext cx="414068" cy="83265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1"/>
          <p:cNvCxnSpPr/>
          <p:nvPr/>
        </p:nvCxnSpPr>
        <p:spPr>
          <a:xfrm flipV="1">
            <a:off x="3246859" y="4131033"/>
            <a:ext cx="320092" cy="83689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2"/>
          <p:cNvCxnSpPr/>
          <p:nvPr/>
        </p:nvCxnSpPr>
        <p:spPr>
          <a:xfrm flipH="1" flipV="1">
            <a:off x="4654549" y="4119436"/>
            <a:ext cx="80717" cy="836897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3"/>
          <p:cNvCxnSpPr/>
          <p:nvPr/>
        </p:nvCxnSpPr>
        <p:spPr>
          <a:xfrm flipH="1" flipV="1">
            <a:off x="5645034" y="4114135"/>
            <a:ext cx="145875" cy="84219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0" y="2773614"/>
            <a:ext cx="2151563" cy="1174500"/>
          </a:xfrm>
          <a:prstGeom prst="rect">
            <a:avLst/>
          </a:prstGeom>
        </p:spPr>
      </p:pic>
      <p:pic>
        <p:nvPicPr>
          <p:cNvPr id="15" name="Picture 7" descr="https://upload.wikimedia.org/wikipedia/commons/thumb/e/ed/BRDF_Diagram.svg/300px-BRDF_Diagram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498" y="4049317"/>
            <a:ext cx="2143125" cy="16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07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Ambient </a:t>
            </a:r>
            <a:r>
              <a:rPr lang="en-US" dirty="0" smtClean="0"/>
              <a:t>Occlusion. Simplification of rendering equation</a:t>
            </a:r>
          </a:p>
          <a:p>
            <a:pPr lvl="1"/>
            <a:r>
              <a:rPr lang="en-US" dirty="0"/>
              <a:t>The surface is a perfect diffuse surface</a:t>
            </a:r>
          </a:p>
          <a:p>
            <a:pPr lvl="2"/>
            <a:r>
              <a:rPr lang="en-US" dirty="0"/>
              <a:t>The BRDF becomes a constant</a:t>
            </a:r>
          </a:p>
          <a:p>
            <a:pPr lvl="1"/>
            <a:r>
              <a:rPr lang="en-US" dirty="0"/>
              <a:t>Light potentially reaches a point </a:t>
            </a:r>
            <a:r>
              <a:rPr lang="en-US" i="1" dirty="0"/>
              <a:t>p</a:t>
            </a:r>
            <a:r>
              <a:rPr lang="en-US" dirty="0"/>
              <a:t> equally in all directions</a:t>
            </a:r>
          </a:p>
          <a:p>
            <a:pPr lvl="2"/>
            <a:r>
              <a:rPr lang="en-US" dirty="0"/>
              <a:t>But takes into account point’s visibility</a:t>
            </a:r>
          </a:p>
          <a:p>
            <a:pPr lvl="2"/>
            <a:r>
              <a:rPr lang="en-US" dirty="0"/>
              <a:t>Accounting for all visible directions on the upper part of the surface</a:t>
            </a:r>
          </a:p>
          <a:p>
            <a:endParaRPr lang="en-US" dirty="0" smtClean="0"/>
          </a:p>
          <a:p>
            <a:endParaRPr lang="it-IT" altLang="en-US" sz="1500" dirty="0"/>
          </a:p>
        </p:txBody>
      </p:sp>
      <p:sp>
        <p:nvSpPr>
          <p:cNvPr id="6" name="CuadroTexto 6"/>
          <p:cNvSpPr txBox="1"/>
          <p:nvPr/>
        </p:nvSpPr>
        <p:spPr>
          <a:xfrm>
            <a:off x="1339901" y="3952894"/>
            <a:ext cx="14381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none" dirty="0">
                <a:latin typeface="Roboto Condensed" pitchFamily="2" charset="0"/>
                <a:ea typeface="Roboto Condensed" pitchFamily="2" charset="0"/>
              </a:rPr>
              <a:t>Light from these directions reaches the surface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562821" y="4219334"/>
            <a:ext cx="14381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none" dirty="0" smtClean="0">
                <a:latin typeface="Roboto Condensed" pitchFamily="2" charset="0"/>
                <a:ea typeface="Roboto Condensed" pitchFamily="2" charset="0"/>
              </a:rPr>
              <a:t>Light from these directions does not reach the surface</a:t>
            </a:r>
            <a:endParaRPr lang="en-US" u="none" dirty="0"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8" name="Chord 30"/>
          <p:cNvSpPr/>
          <p:nvPr/>
        </p:nvSpPr>
        <p:spPr>
          <a:xfrm rot="10403105">
            <a:off x="4546591" y="3884797"/>
            <a:ext cx="1727595" cy="1766032"/>
          </a:xfrm>
          <a:custGeom>
            <a:avLst/>
            <a:gdLst>
              <a:gd name="connsiteX0" fmla="*/ 2162136 w 2581989"/>
              <a:gd name="connsiteY0" fmla="*/ 2051524 h 2360766"/>
              <a:gd name="connsiteX1" fmla="*/ 688317 w 2581989"/>
              <a:gd name="connsiteY1" fmla="*/ 2224250 h 2360766"/>
              <a:gd name="connsiteX2" fmla="*/ 52103 w 2581989"/>
              <a:gd name="connsiteY2" fmla="*/ 848423 h 2360766"/>
              <a:gd name="connsiteX3" fmla="*/ 1290994 w 2581989"/>
              <a:gd name="connsiteY3" fmla="*/ 0 h 2360766"/>
              <a:gd name="connsiteX4" fmla="*/ 2162136 w 2581989"/>
              <a:gd name="connsiteY4" fmla="*/ 2051524 h 2360766"/>
              <a:gd name="connsiteX0" fmla="*/ 2303460 w 2303460"/>
              <a:gd name="connsiteY0" fmla="*/ 2069411 h 2354709"/>
              <a:gd name="connsiteX1" fmla="*/ 675399 w 2303460"/>
              <a:gd name="connsiteY1" fmla="*/ 2224250 h 2354709"/>
              <a:gd name="connsiteX2" fmla="*/ 39185 w 2303460"/>
              <a:gd name="connsiteY2" fmla="*/ 848423 h 2354709"/>
              <a:gd name="connsiteX3" fmla="*/ 1278076 w 2303460"/>
              <a:gd name="connsiteY3" fmla="*/ 0 h 2354709"/>
              <a:gd name="connsiteX4" fmla="*/ 2303460 w 2303460"/>
              <a:gd name="connsiteY4" fmla="*/ 2069411 h 2354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3460" h="2354709">
                <a:moveTo>
                  <a:pt x="2303460" y="2069411"/>
                </a:moveTo>
                <a:cubicBezTo>
                  <a:pt x="1901293" y="2405616"/>
                  <a:pt x="1052778" y="2427748"/>
                  <a:pt x="675399" y="2224250"/>
                </a:cubicBezTo>
                <a:cubicBezTo>
                  <a:pt x="298020" y="2020752"/>
                  <a:pt x="-133441" y="1387004"/>
                  <a:pt x="39185" y="848423"/>
                </a:cubicBezTo>
                <a:cubicBezTo>
                  <a:pt x="200376" y="345519"/>
                  <a:pt x="704913" y="0"/>
                  <a:pt x="1278076" y="0"/>
                </a:cubicBezTo>
                <a:cubicBezTo>
                  <a:pt x="1568457" y="683841"/>
                  <a:pt x="2013079" y="1385570"/>
                  <a:pt x="2303460" y="2069411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9" name="Triangle 31"/>
          <p:cNvSpPr/>
          <p:nvPr/>
        </p:nvSpPr>
        <p:spPr>
          <a:xfrm rot="14519875">
            <a:off x="3518024" y="4491009"/>
            <a:ext cx="1746597" cy="1469198"/>
          </a:xfrm>
          <a:custGeom>
            <a:avLst/>
            <a:gdLst>
              <a:gd name="connsiteX0" fmla="*/ 0 w 1743246"/>
              <a:gd name="connsiteY0" fmla="*/ 1974720 h 1974720"/>
              <a:gd name="connsiteX1" fmla="*/ 871623 w 1743246"/>
              <a:gd name="connsiteY1" fmla="*/ 0 h 1974720"/>
              <a:gd name="connsiteX2" fmla="*/ 1743246 w 1743246"/>
              <a:gd name="connsiteY2" fmla="*/ 1974720 h 1974720"/>
              <a:gd name="connsiteX3" fmla="*/ 0 w 1743246"/>
              <a:gd name="connsiteY3" fmla="*/ 1974720 h 1974720"/>
              <a:gd name="connsiteX0" fmla="*/ 0 w 1743246"/>
              <a:gd name="connsiteY0" fmla="*/ 2050278 h 2050278"/>
              <a:gd name="connsiteX1" fmla="*/ 1243989 w 1743246"/>
              <a:gd name="connsiteY1" fmla="*/ 0 h 2050278"/>
              <a:gd name="connsiteX2" fmla="*/ 1743246 w 1743246"/>
              <a:gd name="connsiteY2" fmla="*/ 2050278 h 2050278"/>
              <a:gd name="connsiteX3" fmla="*/ 0 w 1743246"/>
              <a:gd name="connsiteY3" fmla="*/ 2050278 h 2050278"/>
              <a:gd name="connsiteX0" fmla="*/ 0 w 2492814"/>
              <a:gd name="connsiteY0" fmla="*/ 2050278 h 2050278"/>
              <a:gd name="connsiteX1" fmla="*/ 1243989 w 2492814"/>
              <a:gd name="connsiteY1" fmla="*/ 0 h 2050278"/>
              <a:gd name="connsiteX2" fmla="*/ 2492814 w 2492814"/>
              <a:gd name="connsiteY2" fmla="*/ 1706331 h 2050278"/>
              <a:gd name="connsiteX3" fmla="*/ 0 w 2492814"/>
              <a:gd name="connsiteY3" fmla="*/ 2050278 h 2050278"/>
              <a:gd name="connsiteX0" fmla="*/ 0 w 2344713"/>
              <a:gd name="connsiteY0" fmla="*/ 1992248 h 1992248"/>
              <a:gd name="connsiteX1" fmla="*/ 1095888 w 2344713"/>
              <a:gd name="connsiteY1" fmla="*/ 0 h 1992248"/>
              <a:gd name="connsiteX2" fmla="*/ 2344713 w 2344713"/>
              <a:gd name="connsiteY2" fmla="*/ 1706331 h 1992248"/>
              <a:gd name="connsiteX3" fmla="*/ 0 w 2344713"/>
              <a:gd name="connsiteY3" fmla="*/ 1992248 h 1992248"/>
              <a:gd name="connsiteX0" fmla="*/ 0 w 2312311"/>
              <a:gd name="connsiteY0" fmla="*/ 1931316 h 1931316"/>
              <a:gd name="connsiteX1" fmla="*/ 1063486 w 2312311"/>
              <a:gd name="connsiteY1" fmla="*/ 0 h 1931316"/>
              <a:gd name="connsiteX2" fmla="*/ 2312311 w 2312311"/>
              <a:gd name="connsiteY2" fmla="*/ 1706331 h 1931316"/>
              <a:gd name="connsiteX3" fmla="*/ 0 w 2312311"/>
              <a:gd name="connsiteY3" fmla="*/ 1931316 h 1931316"/>
              <a:gd name="connsiteX0" fmla="*/ 0 w 2312311"/>
              <a:gd name="connsiteY0" fmla="*/ 1954469 h 1954469"/>
              <a:gd name="connsiteX1" fmla="*/ 1041466 w 2312311"/>
              <a:gd name="connsiteY1" fmla="*/ 0 h 1954469"/>
              <a:gd name="connsiteX2" fmla="*/ 2312311 w 2312311"/>
              <a:gd name="connsiteY2" fmla="*/ 1729484 h 1954469"/>
              <a:gd name="connsiteX3" fmla="*/ 0 w 2312311"/>
              <a:gd name="connsiteY3" fmla="*/ 1954469 h 1954469"/>
              <a:gd name="connsiteX0" fmla="*/ 0 w 2314399"/>
              <a:gd name="connsiteY0" fmla="*/ 1947637 h 1947637"/>
              <a:gd name="connsiteX1" fmla="*/ 1043554 w 2314399"/>
              <a:gd name="connsiteY1" fmla="*/ 0 h 1947637"/>
              <a:gd name="connsiteX2" fmla="*/ 2314399 w 2314399"/>
              <a:gd name="connsiteY2" fmla="*/ 1729484 h 1947637"/>
              <a:gd name="connsiteX3" fmla="*/ 0 w 2314399"/>
              <a:gd name="connsiteY3" fmla="*/ 1947637 h 1947637"/>
              <a:gd name="connsiteX0" fmla="*/ 0 w 2320947"/>
              <a:gd name="connsiteY0" fmla="*/ 1947637 h 1947637"/>
              <a:gd name="connsiteX1" fmla="*/ 1043554 w 2320947"/>
              <a:gd name="connsiteY1" fmla="*/ 0 h 1947637"/>
              <a:gd name="connsiteX2" fmla="*/ 2320947 w 2320947"/>
              <a:gd name="connsiteY2" fmla="*/ 1738688 h 1947637"/>
              <a:gd name="connsiteX3" fmla="*/ 0 w 2320947"/>
              <a:gd name="connsiteY3" fmla="*/ 1947637 h 1947637"/>
              <a:gd name="connsiteX0" fmla="*/ 0 w 2321231"/>
              <a:gd name="connsiteY0" fmla="*/ 1958930 h 1958930"/>
              <a:gd name="connsiteX1" fmla="*/ 1043838 w 2321231"/>
              <a:gd name="connsiteY1" fmla="*/ 0 h 1958930"/>
              <a:gd name="connsiteX2" fmla="*/ 2321231 w 2321231"/>
              <a:gd name="connsiteY2" fmla="*/ 1738688 h 1958930"/>
              <a:gd name="connsiteX3" fmla="*/ 0 w 2321231"/>
              <a:gd name="connsiteY3" fmla="*/ 1958930 h 1958930"/>
              <a:gd name="connsiteX0" fmla="*/ 0 w 2331958"/>
              <a:gd name="connsiteY0" fmla="*/ 1958930 h 1958930"/>
              <a:gd name="connsiteX1" fmla="*/ 1043838 w 2331958"/>
              <a:gd name="connsiteY1" fmla="*/ 0 h 1958930"/>
              <a:gd name="connsiteX2" fmla="*/ 2331958 w 2331958"/>
              <a:gd name="connsiteY2" fmla="*/ 1761558 h 1958930"/>
              <a:gd name="connsiteX3" fmla="*/ 0 w 2331958"/>
              <a:gd name="connsiteY3" fmla="*/ 1958930 h 1958930"/>
              <a:gd name="connsiteX0" fmla="*/ 0 w 2345340"/>
              <a:gd name="connsiteY0" fmla="*/ 1958930 h 1958930"/>
              <a:gd name="connsiteX1" fmla="*/ 1043838 w 2345340"/>
              <a:gd name="connsiteY1" fmla="*/ 0 h 1958930"/>
              <a:gd name="connsiteX2" fmla="*/ 2345340 w 2345340"/>
              <a:gd name="connsiteY2" fmla="*/ 1768673 h 1958930"/>
              <a:gd name="connsiteX3" fmla="*/ 0 w 2345340"/>
              <a:gd name="connsiteY3" fmla="*/ 1958930 h 1958930"/>
              <a:gd name="connsiteX0" fmla="*/ 0 w 2334047"/>
              <a:gd name="connsiteY0" fmla="*/ 1958930 h 1958930"/>
              <a:gd name="connsiteX1" fmla="*/ 1043838 w 2334047"/>
              <a:gd name="connsiteY1" fmla="*/ 0 h 1958930"/>
              <a:gd name="connsiteX2" fmla="*/ 2334047 w 2334047"/>
              <a:gd name="connsiteY2" fmla="*/ 1768390 h 1958930"/>
              <a:gd name="connsiteX3" fmla="*/ 0 w 2334047"/>
              <a:gd name="connsiteY3" fmla="*/ 1958930 h 1958930"/>
              <a:gd name="connsiteX0" fmla="*/ 0 w 2323012"/>
              <a:gd name="connsiteY0" fmla="*/ 1958930 h 1958930"/>
              <a:gd name="connsiteX1" fmla="*/ 1043838 w 2323012"/>
              <a:gd name="connsiteY1" fmla="*/ 0 h 1958930"/>
              <a:gd name="connsiteX2" fmla="*/ 2323012 w 2323012"/>
              <a:gd name="connsiteY2" fmla="*/ 1755330 h 1958930"/>
              <a:gd name="connsiteX3" fmla="*/ 0 w 2323012"/>
              <a:gd name="connsiteY3" fmla="*/ 1958930 h 1958930"/>
              <a:gd name="connsiteX0" fmla="*/ 0 w 2328796"/>
              <a:gd name="connsiteY0" fmla="*/ 1958930 h 1958930"/>
              <a:gd name="connsiteX1" fmla="*/ 1043838 w 2328796"/>
              <a:gd name="connsiteY1" fmla="*/ 0 h 1958930"/>
              <a:gd name="connsiteX2" fmla="*/ 2328796 w 2328796"/>
              <a:gd name="connsiteY2" fmla="*/ 1751214 h 1958930"/>
              <a:gd name="connsiteX3" fmla="*/ 0 w 2328796"/>
              <a:gd name="connsiteY3" fmla="*/ 1958930 h 195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796" h="1958930">
                <a:moveTo>
                  <a:pt x="0" y="1958930"/>
                </a:moveTo>
                <a:lnTo>
                  <a:pt x="1043838" y="0"/>
                </a:lnTo>
                <a:lnTo>
                  <a:pt x="2328796" y="1751214"/>
                </a:lnTo>
                <a:lnTo>
                  <a:pt x="0" y="195893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33"/>
          <p:cNvSpPr/>
          <p:nvPr/>
        </p:nvSpPr>
        <p:spPr>
          <a:xfrm>
            <a:off x="3803873" y="5657665"/>
            <a:ext cx="471992" cy="141194"/>
          </a:xfrm>
          <a:custGeom>
            <a:avLst/>
            <a:gdLst>
              <a:gd name="connsiteX0" fmla="*/ 0 w 629323"/>
              <a:gd name="connsiteY0" fmla="*/ 5378 h 188258"/>
              <a:gd name="connsiteX1" fmla="*/ 398033 w 629323"/>
              <a:gd name="connsiteY1" fmla="*/ 86061 h 188258"/>
              <a:gd name="connsiteX2" fmla="*/ 629323 w 629323"/>
              <a:gd name="connsiteY2" fmla="*/ 188258 h 188258"/>
              <a:gd name="connsiteX3" fmla="*/ 623944 w 629323"/>
              <a:gd name="connsiteY3" fmla="*/ 0 h 188258"/>
              <a:gd name="connsiteX4" fmla="*/ 0 w 629323"/>
              <a:gd name="connsiteY4" fmla="*/ 5378 h 188258"/>
              <a:gd name="connsiteX0" fmla="*/ 0 w 629323"/>
              <a:gd name="connsiteY0" fmla="*/ 5378 h 188258"/>
              <a:gd name="connsiteX1" fmla="*/ 398033 w 629323"/>
              <a:gd name="connsiteY1" fmla="*/ 97937 h 188258"/>
              <a:gd name="connsiteX2" fmla="*/ 629323 w 629323"/>
              <a:gd name="connsiteY2" fmla="*/ 188258 h 188258"/>
              <a:gd name="connsiteX3" fmla="*/ 623944 w 629323"/>
              <a:gd name="connsiteY3" fmla="*/ 0 h 188258"/>
              <a:gd name="connsiteX4" fmla="*/ 0 w 629323"/>
              <a:gd name="connsiteY4" fmla="*/ 5378 h 188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9323" h="188258">
                <a:moveTo>
                  <a:pt x="0" y="5378"/>
                </a:moveTo>
                <a:lnTo>
                  <a:pt x="398033" y="97937"/>
                </a:lnTo>
                <a:lnTo>
                  <a:pt x="629323" y="188258"/>
                </a:lnTo>
                <a:lnTo>
                  <a:pt x="623944" y="0"/>
                </a:lnTo>
                <a:lnTo>
                  <a:pt x="0" y="5378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54"/>
          <p:cNvSpPr/>
          <p:nvPr/>
        </p:nvSpPr>
        <p:spPr bwMode="auto">
          <a:xfrm rot="3480973">
            <a:off x="6223740" y="3681027"/>
            <a:ext cx="511969" cy="853679"/>
          </a:xfrm>
          <a:prstGeom prst="downArrow">
            <a:avLst>
              <a:gd name="adj1" fmla="val 38914"/>
              <a:gd name="adj2" fmla="val 61211"/>
            </a:avLst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Connector 27"/>
          <p:cNvCxnSpPr/>
          <p:nvPr/>
        </p:nvCxnSpPr>
        <p:spPr>
          <a:xfrm>
            <a:off x="1452059" y="5640502"/>
            <a:ext cx="5524613" cy="13694"/>
          </a:xfrm>
          <a:prstGeom prst="line">
            <a:avLst/>
          </a:prstGeom>
          <a:ln w="4762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5"/>
          <p:cNvSpPr/>
          <p:nvPr/>
        </p:nvSpPr>
        <p:spPr>
          <a:xfrm>
            <a:off x="4274724" y="4645393"/>
            <a:ext cx="657486" cy="1479367"/>
          </a:xfrm>
          <a:custGeom>
            <a:avLst/>
            <a:gdLst>
              <a:gd name="connsiteX0" fmla="*/ 0 w 871269"/>
              <a:gd name="connsiteY0" fmla="*/ 0 h 1972489"/>
              <a:gd name="connsiteX1" fmla="*/ 871269 w 871269"/>
              <a:gd name="connsiteY1" fmla="*/ 0 h 1972489"/>
              <a:gd name="connsiteX2" fmla="*/ 871269 w 871269"/>
              <a:gd name="connsiteY2" fmla="*/ 1972489 h 1972489"/>
              <a:gd name="connsiteX3" fmla="*/ 0 w 871269"/>
              <a:gd name="connsiteY3" fmla="*/ 1972489 h 1972489"/>
              <a:gd name="connsiteX4" fmla="*/ 0 w 871269"/>
              <a:gd name="connsiteY4" fmla="*/ 0 h 1972489"/>
              <a:gd name="connsiteX0" fmla="*/ 0 w 871269"/>
              <a:gd name="connsiteY0" fmla="*/ 0 h 1972489"/>
              <a:gd name="connsiteX1" fmla="*/ 871269 w 871269"/>
              <a:gd name="connsiteY1" fmla="*/ 0 h 1972489"/>
              <a:gd name="connsiteX2" fmla="*/ 871269 w 871269"/>
              <a:gd name="connsiteY2" fmla="*/ 1972489 h 1972489"/>
              <a:gd name="connsiteX3" fmla="*/ 0 w 871269"/>
              <a:gd name="connsiteY3" fmla="*/ 1561009 h 1972489"/>
              <a:gd name="connsiteX4" fmla="*/ 0 w 871269"/>
              <a:gd name="connsiteY4" fmla="*/ 0 h 1972489"/>
              <a:gd name="connsiteX0" fmla="*/ 5379 w 876648"/>
              <a:gd name="connsiteY0" fmla="*/ 0 h 1972489"/>
              <a:gd name="connsiteX1" fmla="*/ 876648 w 876648"/>
              <a:gd name="connsiteY1" fmla="*/ 0 h 1972489"/>
              <a:gd name="connsiteX2" fmla="*/ 876648 w 876648"/>
              <a:gd name="connsiteY2" fmla="*/ 1972489 h 1972489"/>
              <a:gd name="connsiteX3" fmla="*/ 0 w 876648"/>
              <a:gd name="connsiteY3" fmla="*/ 1544872 h 1972489"/>
              <a:gd name="connsiteX4" fmla="*/ 5379 w 876648"/>
              <a:gd name="connsiteY4" fmla="*/ 0 h 1972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6648" h="1972489">
                <a:moveTo>
                  <a:pt x="5379" y="0"/>
                </a:moveTo>
                <a:lnTo>
                  <a:pt x="876648" y="0"/>
                </a:lnTo>
                <a:lnTo>
                  <a:pt x="876648" y="1972489"/>
                </a:lnTo>
                <a:lnTo>
                  <a:pt x="0" y="1544872"/>
                </a:lnTo>
                <a:lnTo>
                  <a:pt x="537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54"/>
          <p:cNvSpPr/>
          <p:nvPr/>
        </p:nvSpPr>
        <p:spPr bwMode="auto">
          <a:xfrm rot="18066675">
            <a:off x="2992941" y="4090987"/>
            <a:ext cx="511969" cy="853679"/>
          </a:xfrm>
          <a:prstGeom prst="downArrow">
            <a:avLst>
              <a:gd name="adj1" fmla="val 38914"/>
              <a:gd name="adj2" fmla="val 61211"/>
            </a:avLst>
          </a:prstGeom>
          <a:solidFill>
            <a:schemeClr val="accent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Freeform 23"/>
          <p:cNvSpPr/>
          <p:nvPr/>
        </p:nvSpPr>
        <p:spPr>
          <a:xfrm>
            <a:off x="1640139" y="5667590"/>
            <a:ext cx="4593566" cy="521286"/>
          </a:xfrm>
          <a:custGeom>
            <a:avLst/>
            <a:gdLst>
              <a:gd name="connsiteX0" fmla="*/ 0 w 5883215"/>
              <a:gd name="connsiteY0" fmla="*/ 863547 h 863547"/>
              <a:gd name="connsiteX1" fmla="*/ 2484408 w 5883215"/>
              <a:gd name="connsiteY1" fmla="*/ 906 h 863547"/>
              <a:gd name="connsiteX2" fmla="*/ 4485736 w 5883215"/>
              <a:gd name="connsiteY2" fmla="*/ 691019 h 863547"/>
              <a:gd name="connsiteX3" fmla="*/ 5883215 w 5883215"/>
              <a:gd name="connsiteY3" fmla="*/ 328710 h 863547"/>
              <a:gd name="connsiteX0" fmla="*/ 0 w 6124754"/>
              <a:gd name="connsiteY0" fmla="*/ 690113 h 695048"/>
              <a:gd name="connsiteX1" fmla="*/ 2725947 w 6124754"/>
              <a:gd name="connsiteY1" fmla="*/ 0 h 695048"/>
              <a:gd name="connsiteX2" fmla="*/ 4727275 w 6124754"/>
              <a:gd name="connsiteY2" fmla="*/ 690113 h 695048"/>
              <a:gd name="connsiteX3" fmla="*/ 6124754 w 6124754"/>
              <a:gd name="connsiteY3" fmla="*/ 327804 h 69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4754" h="695048">
                <a:moveTo>
                  <a:pt x="0" y="690113"/>
                </a:moveTo>
                <a:cubicBezTo>
                  <a:pt x="868392" y="273170"/>
                  <a:pt x="1938068" y="0"/>
                  <a:pt x="2725947" y="0"/>
                </a:cubicBezTo>
                <a:cubicBezTo>
                  <a:pt x="3513826" y="0"/>
                  <a:pt x="4160807" y="635479"/>
                  <a:pt x="4727275" y="690113"/>
                </a:cubicBezTo>
                <a:cubicBezTo>
                  <a:pt x="5293743" y="744747"/>
                  <a:pt x="6124754" y="327804"/>
                  <a:pt x="6124754" y="327804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24"/>
          <p:cNvSpPr/>
          <p:nvPr/>
        </p:nvSpPr>
        <p:spPr>
          <a:xfrm>
            <a:off x="3701021" y="5576666"/>
            <a:ext cx="162000" cy="1620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6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real-time data filtering problem!</a:t>
            </a:r>
            <a:endParaRPr lang="it-IT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mtClean="0"/>
              <a:t>Models of unbounded complexity on limited computers</a:t>
            </a:r>
          </a:p>
          <a:p>
            <a:pPr lvl="1"/>
            <a:r>
              <a:rPr lang="en-US" smtClean="0"/>
              <a:t>Need for output-sensitive techniques (O(N), not O(K))</a:t>
            </a:r>
          </a:p>
          <a:p>
            <a:pPr lvl="2"/>
            <a:r>
              <a:rPr lang="en-US" smtClean="0"/>
              <a:t>We assume less data on screen (N) than in model (K </a:t>
            </a:r>
            <a:r>
              <a:rPr lang="en-US" smtClean="0">
                <a:sym typeface="Symbol" pitchFamily="82" charset="2"/>
              </a:rPr>
              <a:t></a:t>
            </a:r>
            <a:r>
              <a:rPr lang="en-US" smtClean="0"/>
              <a:t>)</a:t>
            </a:r>
          </a:p>
          <a:p>
            <a:pPr lvl="1"/>
            <a:r>
              <a:rPr lang="en-US" smtClean="0"/>
              <a:t>Need for memory-efficient techniques (maximize cache hits!)</a:t>
            </a:r>
          </a:p>
          <a:p>
            <a:pPr lvl="1"/>
            <a:r>
              <a:rPr lang="en-US" smtClean="0"/>
              <a:t>Need for parallel techniques (maximize CPU/GPU core usage)</a:t>
            </a:r>
            <a:endParaRPr lang="it-IT" smtClean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7532688" y="4018810"/>
            <a:ext cx="1079500" cy="1439862"/>
          </a:xfrm>
          <a:prstGeom prst="rect">
            <a:avLst/>
          </a:prstGeom>
          <a:solidFill>
            <a:srgbClr val="EAEAEA"/>
          </a:solid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682750" y="4020397"/>
            <a:ext cx="1079500" cy="1439863"/>
          </a:xfrm>
          <a:prstGeom prst="rect">
            <a:avLst/>
          </a:prstGeom>
          <a:solidFill>
            <a:srgbClr val="EAEAEA"/>
          </a:solid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endParaRPr lang="en-US"/>
          </a:p>
        </p:txBody>
      </p:sp>
      <p:cxnSp>
        <p:nvCxnSpPr>
          <p:cNvPr id="15366" name="AutoShape 6"/>
          <p:cNvCxnSpPr>
            <a:cxnSpLocks noChangeShapeType="1"/>
            <a:stCxn id="15365" idx="3"/>
            <a:endCxn id="15364" idx="1"/>
          </p:cNvCxnSpPr>
          <p:nvPr/>
        </p:nvCxnSpPr>
        <p:spPr bwMode="auto">
          <a:xfrm flipV="1">
            <a:off x="2762250" y="4739535"/>
            <a:ext cx="4770438" cy="1587"/>
          </a:xfrm>
          <a:prstGeom prst="straightConnector1">
            <a:avLst/>
          </a:prstGeom>
          <a:noFill/>
          <a:ln w="406400">
            <a:solidFill>
              <a:schemeClr val="bg2"/>
            </a:solidFill>
            <a:round/>
            <a:headEnd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7" name="Text Box 7"/>
          <p:cNvSpPr txBox="1">
            <a:spLocks noChangeArrowheads="1"/>
          </p:cNvSpPr>
          <p:nvPr/>
        </p:nvSpPr>
        <p:spPr bwMode="auto">
          <a:xfrm rot="-5400000">
            <a:off x="2105819" y="4529191"/>
            <a:ext cx="39687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b="1">
                <a:solidFill>
                  <a:schemeClr val="bg1"/>
                </a:solidFill>
              </a:rPr>
              <a:t>I/O</a:t>
            </a:r>
            <a:endParaRPr lang="it-IT" b="1">
              <a:solidFill>
                <a:schemeClr val="bg1"/>
              </a:solidFill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 rot="-5400000">
            <a:off x="2023269" y="3548116"/>
            <a:ext cx="48895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 b="1"/>
              <a:t>Storage</a:t>
            </a:r>
            <a:endParaRPr lang="it-IT" sz="2000" b="1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 rot="-5400000">
            <a:off x="7770019" y="3635428"/>
            <a:ext cx="48895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 b="1"/>
              <a:t>Screen</a:t>
            </a:r>
            <a:endParaRPr lang="it-IT" sz="2000" b="1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 rot="-5400000">
            <a:off x="7634777" y="4945700"/>
            <a:ext cx="677108" cy="23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600" dirty="0">
                <a:solidFill>
                  <a:schemeClr val="accent2"/>
                </a:solidFill>
              </a:rPr>
              <a:t>10-100 Hz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>
                <a:solidFill>
                  <a:schemeClr val="accent2"/>
                </a:solidFill>
              </a:rPr>
              <a:t>O(N=1M-100M) pixels</a:t>
            </a:r>
            <a:endParaRPr lang="it-IT" sz="1600" dirty="0">
              <a:solidFill>
                <a:schemeClr val="accent2"/>
              </a:solidFill>
            </a:endParaRPr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V="1">
            <a:off x="8108950" y="4989244"/>
            <a:ext cx="0" cy="784225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/>
          <a:lstStyle/>
          <a:p>
            <a:endParaRPr lang="it-IT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V="1">
            <a:off x="2230438" y="5000357"/>
            <a:ext cx="0" cy="74295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/>
          <a:lstStyle/>
          <a:p>
            <a:endParaRPr lang="it-IT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 rot="-5400000">
            <a:off x="1859757" y="4747150"/>
            <a:ext cx="673100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600">
                <a:solidFill>
                  <a:schemeClr val="accent2"/>
                </a:solidFill>
              </a:rPr>
              <a:t>O(K=unbounded) bytes (triangles, points, …)</a:t>
            </a:r>
            <a:endParaRPr lang="it-IT" sz="1600">
              <a:solidFill>
                <a:schemeClr val="accent2"/>
              </a:solidFill>
            </a:endParaRPr>
          </a:p>
        </p:txBody>
      </p:sp>
      <p:cxnSp>
        <p:nvCxnSpPr>
          <p:cNvPr id="15376" name="AutoShape 16"/>
          <p:cNvCxnSpPr>
            <a:cxnSpLocks noChangeShapeType="1"/>
            <a:endCxn id="15364" idx="1"/>
          </p:cNvCxnSpPr>
          <p:nvPr/>
        </p:nvCxnSpPr>
        <p:spPr bwMode="auto">
          <a:xfrm flipV="1">
            <a:off x="6597650" y="4739535"/>
            <a:ext cx="935038" cy="1587"/>
          </a:xfrm>
          <a:prstGeom prst="straightConnector1">
            <a:avLst/>
          </a:prstGeom>
          <a:noFill/>
          <a:ln w="406400">
            <a:solidFill>
              <a:schemeClr val="bg2"/>
            </a:solidFill>
            <a:round/>
            <a:headEnd/>
            <a:tailEnd type="triangl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3394075" y="4963372"/>
            <a:ext cx="3189288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b="1"/>
              <a:t>Limited bandwidth</a:t>
            </a:r>
          </a:p>
          <a:p>
            <a:pPr algn="l" eaLnBrk="1" hangingPunct="1"/>
            <a:r>
              <a:rPr lang="en-US"/>
              <a:t>(network/disk/RAM/CPU/PCIe/GPU/…)</a:t>
            </a:r>
            <a:endParaRPr lang="it-IT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>
            <a:off x="4832350" y="4102947"/>
            <a:ext cx="0" cy="415925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/>
          <a:lstStyle/>
          <a:p>
            <a:endParaRPr lang="it-IT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3924300" y="3819058"/>
            <a:ext cx="17145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>
                <a:solidFill>
                  <a:schemeClr val="accent2"/>
                </a:solidFill>
              </a:rPr>
              <a:t>View parameters</a:t>
            </a:r>
            <a:endParaRPr lang="it-IT" sz="1600" dirty="0">
              <a:solidFill>
                <a:schemeClr val="accent2"/>
              </a:solidFill>
            </a:endParaRP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3460750" y="4610947"/>
            <a:ext cx="27098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>
                <a:solidFill>
                  <a:schemeClr val="bg1"/>
                </a:solidFill>
              </a:rPr>
              <a:t>Projection + Visibility + Shading</a:t>
            </a:r>
            <a:endParaRPr lang="it-IT">
              <a:solidFill>
                <a:schemeClr val="bg1"/>
              </a:solidFill>
            </a:endParaRP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3536950" y="4272810"/>
            <a:ext cx="2536825" cy="735012"/>
          </a:xfrm>
          <a:prstGeom prst="rect">
            <a:avLst/>
          </a:prstGeom>
          <a:solidFill>
            <a:srgbClr val="EAEAEA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 flipH="1" flipV="1">
            <a:off x="5726112" y="4640315"/>
            <a:ext cx="1781175" cy="1187128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eaVert" wrap="none"/>
          <a:lstStyle/>
          <a:p>
            <a:endParaRPr lang="it-IT"/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 rot="-5400000">
            <a:off x="4388585" y="3314754"/>
            <a:ext cx="800219" cy="26082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sz="2000" b="1" dirty="0">
                <a:solidFill>
                  <a:srgbClr val="FF0000"/>
                </a:solidFill>
              </a:rPr>
              <a:t>Small</a:t>
            </a:r>
          </a:p>
          <a:p>
            <a:pPr algn="ctr" eaLnBrk="1" hangingPunct="1">
              <a:spcBef>
                <a:spcPct val="0"/>
              </a:spcBef>
            </a:pPr>
            <a:r>
              <a:rPr lang="en-US" sz="2000" b="1" dirty="0">
                <a:solidFill>
                  <a:srgbClr val="FF0000"/>
                </a:solidFill>
              </a:rPr>
              <a:t>Working Set</a:t>
            </a:r>
            <a:endParaRPr lang="it-IT" sz="2000" b="1" dirty="0">
              <a:solidFill>
                <a:srgbClr val="FF0000"/>
              </a:solidFill>
            </a:endParaRPr>
          </a:p>
        </p:txBody>
      </p:sp>
      <p:pic>
        <p:nvPicPr>
          <p:cNvPr id="24" name="Picture 10" descr="stmatthew_4px_face_shad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75" y="4474422"/>
            <a:ext cx="900113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1" descr="stmatthew_4px_full_shad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400" y="4474800"/>
            <a:ext cx="900113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539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approach (also called Ambient </a:t>
            </a:r>
            <a:r>
              <a:rPr lang="en-US" dirty="0" err="1" smtClean="0"/>
              <a:t>Obscurance</a:t>
            </a:r>
            <a:r>
              <a:rPr lang="en-US" dirty="0" smtClean="0"/>
              <a:t>)</a:t>
            </a:r>
            <a:endParaRPr lang="en-US" dirty="0" smtClean="0"/>
          </a:p>
          <a:p>
            <a:endParaRPr lang="it-IT" altLang="en-US" dirty="0"/>
          </a:p>
        </p:txBody>
      </p:sp>
      <p:pic>
        <p:nvPicPr>
          <p:cNvPr id="1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505" y="2653284"/>
            <a:ext cx="5397924" cy="883684"/>
          </a:xfrm>
          <a:prstGeom prst="rect">
            <a:avLst/>
          </a:prstGeom>
        </p:spPr>
      </p:pic>
      <p:pic>
        <p:nvPicPr>
          <p:cNvPr id="18" name="Picture 4"/>
          <p:cNvPicPr>
            <a:picLocks noChangeAspect="1"/>
          </p:cNvPicPr>
          <p:nvPr/>
        </p:nvPicPr>
        <p:blipFill rotWithShape="1">
          <a:blip r:embed="rId3"/>
          <a:srcRect t="14205" b="12902"/>
          <a:stretch/>
        </p:blipFill>
        <p:spPr>
          <a:xfrm>
            <a:off x="2821766" y="4266903"/>
            <a:ext cx="3500468" cy="69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1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AO typical implementations</a:t>
            </a:r>
          </a:p>
          <a:p>
            <a:pPr lvl="1"/>
            <a:r>
              <a:rPr lang="en-US" dirty="0" smtClean="0"/>
              <a:t>Precomputed </a:t>
            </a:r>
            <a:r>
              <a:rPr lang="en-US" dirty="0"/>
              <a:t>AO: Fast &amp; high quality, but static, memory hungry</a:t>
            </a:r>
          </a:p>
          <a:p>
            <a:pPr lvl="1"/>
            <a:r>
              <a:rPr lang="en-US" dirty="0"/>
              <a:t>Ray-based: High quality, but costly, visible patterns</a:t>
            </a:r>
            <a:r>
              <a:rPr lang="is-IS" dirty="0"/>
              <a:t>…</a:t>
            </a:r>
            <a:endParaRPr lang="en-US" dirty="0"/>
          </a:p>
          <a:p>
            <a:pPr lvl="1"/>
            <a:r>
              <a:rPr lang="en-US" dirty="0"/>
              <a:t>Geometry-based: Fast w/ proxy structures, but lower quality, artifacts/noise</a:t>
            </a:r>
            <a:r>
              <a:rPr lang="is-IS" dirty="0"/>
              <a:t>…</a:t>
            </a:r>
          </a:p>
          <a:p>
            <a:pPr lvl="1"/>
            <a:r>
              <a:rPr lang="is-IS" dirty="0"/>
              <a:t>Volume-based: High quality, view independent, but costly</a:t>
            </a:r>
          </a:p>
          <a:p>
            <a:endParaRPr lang="en-US" dirty="0"/>
          </a:p>
          <a:p>
            <a:pPr lvl="1"/>
            <a:r>
              <a:rPr lang="en-US" dirty="0"/>
              <a:t>Screen-space: </a:t>
            </a:r>
          </a:p>
          <a:p>
            <a:pPr lvl="2"/>
            <a:r>
              <a:rPr lang="en-US" dirty="0"/>
              <a:t>Extremely fast</a:t>
            </a:r>
          </a:p>
          <a:p>
            <a:pPr lvl="2"/>
            <a:r>
              <a:rPr lang="en-US" dirty="0"/>
              <a:t>View-dependent</a:t>
            </a:r>
          </a:p>
          <a:p>
            <a:pPr lvl="2"/>
            <a:r>
              <a:rPr lang="en-US" dirty="0"/>
              <a:t>[mostly] requires blurring for noise reduction</a:t>
            </a:r>
          </a:p>
          <a:p>
            <a:pPr lvl="2"/>
            <a:r>
              <a:rPr lang="en-US" dirty="0"/>
              <a:t>Very popular in video games (e.g. </a:t>
            </a:r>
            <a:r>
              <a:rPr lang="en-US" dirty="0" err="1"/>
              <a:t>Crysis</a:t>
            </a:r>
            <a:r>
              <a:rPr lang="en-US" dirty="0"/>
              <a:t>, </a:t>
            </a:r>
            <a:r>
              <a:rPr lang="en-US" dirty="0" err="1"/>
              <a:t>Starcraft</a:t>
            </a:r>
            <a:r>
              <a:rPr lang="en-US" dirty="0"/>
              <a:t> 2, Battlefield 3</a:t>
            </a:r>
            <a:r>
              <a:rPr lang="is-IS" dirty="0"/>
              <a:t>…)</a:t>
            </a:r>
            <a:endParaRPr lang="en-US" dirty="0"/>
          </a:p>
          <a:p>
            <a:endParaRPr lang="it-IT" altLang="en-US" sz="1500" dirty="0"/>
          </a:p>
        </p:txBody>
      </p:sp>
    </p:spTree>
    <p:extLst>
      <p:ext uri="{BB962C8B-B14F-4D97-AF65-F5344CB8AC3E}">
        <p14:creationId xmlns:p14="http://schemas.microsoft.com/office/powerpoint/2010/main" val="393803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Screen-space AO:</a:t>
            </a:r>
          </a:p>
          <a:p>
            <a:pPr lvl="1"/>
            <a:r>
              <a:rPr lang="en-US" dirty="0"/>
              <a:t>Approximation to AO implemented as a screen-space post-processing</a:t>
            </a:r>
          </a:p>
          <a:p>
            <a:pPr lvl="2"/>
            <a:r>
              <a:rPr lang="en-US" dirty="0"/>
              <a:t>ND-buffer provides coarse approximation of scene's geometry</a:t>
            </a:r>
          </a:p>
          <a:p>
            <a:pPr lvl="2"/>
            <a:r>
              <a:rPr lang="en-US" dirty="0"/>
              <a:t>Sample ND-buffer to approximate (estimate) ambient occlusion instead of shooting rays</a:t>
            </a:r>
          </a:p>
          <a:p>
            <a:endParaRPr lang="it-IT" altLang="en-US" sz="1500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541" y="3668152"/>
            <a:ext cx="2212136" cy="1975412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128" y="3581456"/>
            <a:ext cx="3613883" cy="203871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055735" y="3328157"/>
            <a:ext cx="162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Assassin’s Creed Unity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 Condensed" pitchFamily="2" charset="0"/>
              <a:ea typeface="Roboto Condense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19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Optimizing the OpenGL pipeline</a:t>
            </a:r>
          </a:p>
          <a:p>
            <a:pPr lvl="1"/>
            <a:r>
              <a:rPr lang="en-US" dirty="0" smtClean="0"/>
              <a:t>SSAO pipeline</a:t>
            </a:r>
            <a:endParaRPr lang="en-US" dirty="0"/>
          </a:p>
          <a:p>
            <a:pPr marL="1128713" lvl="2" indent="-385763">
              <a:buFont typeface="+mj-lt"/>
              <a:buAutoNum type="arabicPeriod"/>
            </a:pPr>
            <a:r>
              <a:rPr lang="en-US" dirty="0"/>
              <a:t>Generate ND (normal + depth, OpenGL ES 2) or G-Buffer (ND + RGB</a:t>
            </a:r>
            <a:r>
              <a:rPr lang="is-IS" dirty="0"/>
              <a:t>…</a:t>
            </a:r>
            <a:r>
              <a:rPr lang="en-US" dirty="0"/>
              <a:t>, OpenGL ES 3.+)</a:t>
            </a:r>
          </a:p>
          <a:p>
            <a:pPr marL="1128713" lvl="2" indent="-385763">
              <a:buFont typeface="+mj-lt"/>
              <a:buAutoNum type="arabicPeriod"/>
            </a:pPr>
            <a:r>
              <a:rPr lang="en-US" dirty="0"/>
              <a:t>Calculate AO factor for visible pixels</a:t>
            </a:r>
          </a:p>
          <a:p>
            <a:pPr marL="1528763" lvl="3" indent="-385763">
              <a:buFont typeface="+mj-lt"/>
              <a:buAutoNum type="alphaLcPeriod"/>
            </a:pPr>
            <a:r>
              <a:rPr lang="en-US" dirty="0"/>
              <a:t>Generate a set of samples of positions/vectors around the pixel to shade.</a:t>
            </a:r>
          </a:p>
          <a:p>
            <a:pPr marL="1528763" lvl="3" indent="-385763">
              <a:buFont typeface="+mj-lt"/>
              <a:buAutoNum type="alphaLcPeriod"/>
            </a:pPr>
            <a:r>
              <a:rPr lang="en-US" dirty="0"/>
              <a:t>Get the geometry shape (position/normal</a:t>
            </a:r>
            <a:r>
              <a:rPr lang="is-IS" dirty="0"/>
              <a:t>…</a:t>
            </a:r>
            <a:r>
              <a:rPr lang="en-US" dirty="0"/>
              <a:t>)</a:t>
            </a:r>
          </a:p>
          <a:p>
            <a:pPr marL="1528763" lvl="3" indent="-385763">
              <a:buFont typeface="+mj-lt"/>
              <a:buAutoNum type="alphaLcPeriod"/>
            </a:pPr>
            <a:r>
              <a:rPr lang="en-US" dirty="0"/>
              <a:t>Calculate AO factor by analyzing shape</a:t>
            </a:r>
            <a:r>
              <a:rPr lang="is-IS" dirty="0"/>
              <a:t>…</a:t>
            </a:r>
            <a:endParaRPr lang="en-US" dirty="0"/>
          </a:p>
          <a:p>
            <a:pPr marL="1128713" lvl="2" indent="-385763">
              <a:buFont typeface="+mj-lt"/>
              <a:buAutoNum type="arabicPeriod"/>
            </a:pPr>
            <a:r>
              <a:rPr lang="en-US" dirty="0"/>
              <a:t>Blur the AO texture to remove noise artifacts</a:t>
            </a:r>
          </a:p>
          <a:p>
            <a:pPr marL="1128713" lvl="2" indent="-385763">
              <a:buFont typeface="+mj-lt"/>
              <a:buAutoNum type="arabicPeriod"/>
            </a:pPr>
            <a:r>
              <a:rPr lang="en-US" dirty="0"/>
              <a:t>Final compositing</a:t>
            </a:r>
          </a:p>
          <a:p>
            <a:endParaRPr lang="it-IT" altLang="en-US" sz="1500" dirty="0"/>
          </a:p>
        </p:txBody>
      </p:sp>
    </p:spTree>
    <p:extLst>
      <p:ext uri="{BB962C8B-B14F-4D97-AF65-F5344CB8AC3E}">
        <p14:creationId xmlns:p14="http://schemas.microsoft.com/office/powerpoint/2010/main" val="418916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Optimizing the OpenGL pipeline</a:t>
            </a:r>
          </a:p>
          <a:p>
            <a:pPr lvl="1"/>
            <a:r>
              <a:rPr lang="en-US" dirty="0" smtClean="0"/>
              <a:t>G-Buffer</a:t>
            </a:r>
            <a:r>
              <a:rPr lang="en-US" dirty="0"/>
              <a:t>. Depth storage. Precision analysis</a:t>
            </a:r>
          </a:p>
          <a:p>
            <a:pPr lvl="2"/>
            <a:r>
              <a:rPr lang="en-US" dirty="0"/>
              <a:t>Evaluated values: 8, 16, 32 bits</a:t>
            </a:r>
          </a:p>
          <a:p>
            <a:pPr lvl="3"/>
            <a:r>
              <a:rPr lang="en-US" dirty="0">
                <a:solidFill>
                  <a:srgbClr val="C00000"/>
                </a:solidFill>
              </a:rPr>
              <a:t>8 not enough</a:t>
            </a:r>
          </a:p>
          <a:p>
            <a:pPr lvl="3"/>
            <a:r>
              <a:rPr lang="en-US" dirty="0">
                <a:solidFill>
                  <a:schemeClr val="accent6"/>
                </a:solidFill>
              </a:rPr>
              <a:t>16 and 32 similar </a:t>
            </a:r>
            <a:r>
              <a:rPr lang="en-US" dirty="0" smtClean="0">
                <a:solidFill>
                  <a:schemeClr val="accent6"/>
                </a:solidFill>
              </a:rPr>
              <a:t>quality</a:t>
            </a:r>
            <a:endParaRPr lang="en-US" dirty="0"/>
          </a:p>
          <a:p>
            <a:pPr lvl="1"/>
            <a:r>
              <a:rPr lang="en-US" dirty="0"/>
              <a:t>Our results</a:t>
            </a:r>
          </a:p>
          <a:p>
            <a:pPr lvl="2"/>
            <a:r>
              <a:rPr lang="en-US" dirty="0"/>
              <a:t>Inconclusive (no performance differences)</a:t>
            </a:r>
          </a:p>
          <a:p>
            <a:pPr lvl="2"/>
            <a:r>
              <a:rPr lang="en-US" dirty="0"/>
              <a:t>Profile and decide</a:t>
            </a:r>
          </a:p>
          <a:p>
            <a:pPr lvl="1"/>
            <a:endParaRPr lang="en-US" dirty="0"/>
          </a:p>
          <a:p>
            <a:endParaRPr lang="it-IT" altLang="en-US" sz="1500" dirty="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2"/>
          <a:srcRect l="2384" t="2863" r="2422" b="3244"/>
          <a:stretch/>
        </p:blipFill>
        <p:spPr>
          <a:xfrm>
            <a:off x="4572000" y="4034727"/>
            <a:ext cx="4221987" cy="236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98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Optimizing the OpenGL pipeline</a:t>
            </a:r>
          </a:p>
          <a:p>
            <a:pPr lvl="1"/>
            <a:r>
              <a:rPr lang="en-US" dirty="0" smtClean="0"/>
              <a:t>G-buffer </a:t>
            </a:r>
            <a:r>
              <a:rPr lang="en-US" dirty="0"/>
              <a:t>storage. Normal storage</a:t>
            </a:r>
          </a:p>
          <a:p>
            <a:pPr lvl="2"/>
            <a:r>
              <a:rPr lang="en-US" dirty="0"/>
              <a:t>Store RGB </a:t>
            </a:r>
            <a:r>
              <a:rPr lang="en-US" dirty="0" err="1"/>
              <a:t>normals</a:t>
            </a:r>
            <a:r>
              <a:rPr lang="en-US" dirty="0"/>
              <a:t>: No further computation</a:t>
            </a:r>
          </a:p>
          <a:p>
            <a:pPr lvl="2"/>
            <a:r>
              <a:rPr lang="en-US" dirty="0"/>
              <a:t>Store RG </a:t>
            </a:r>
            <a:r>
              <a:rPr lang="en-US" dirty="0" err="1"/>
              <a:t>normals</a:t>
            </a:r>
            <a:r>
              <a:rPr lang="en-US" dirty="0"/>
              <a:t>: </a:t>
            </a:r>
          </a:p>
          <a:p>
            <a:pPr lvl="3"/>
            <a:r>
              <a:rPr lang="en-US" dirty="0"/>
              <a:t>Save some memory</a:t>
            </a:r>
          </a:p>
          <a:p>
            <a:pPr lvl="3"/>
            <a:r>
              <a:rPr lang="en-US" dirty="0"/>
              <a:t>Recover B with a square root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Our results</a:t>
            </a:r>
          </a:p>
          <a:p>
            <a:pPr lvl="2"/>
            <a:r>
              <a:rPr lang="en-US" dirty="0"/>
              <a:t>RGB </a:t>
            </a:r>
            <a:r>
              <a:rPr lang="en-US" dirty="0" err="1"/>
              <a:t>normals</a:t>
            </a:r>
            <a:r>
              <a:rPr lang="en-US" dirty="0"/>
              <a:t> are faster </a:t>
            </a:r>
          </a:p>
          <a:p>
            <a:endParaRPr lang="it-IT" altLang="en-US" sz="1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507" y="3518701"/>
            <a:ext cx="4847048" cy="266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8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Optimizing the OpenGL pipeline</a:t>
            </a:r>
          </a:p>
          <a:p>
            <a:pPr lvl="1"/>
            <a:r>
              <a:rPr lang="en-US" dirty="0" smtClean="0"/>
              <a:t>AO </a:t>
            </a:r>
            <a:r>
              <a:rPr lang="en-US" dirty="0"/>
              <a:t>calculation. Samples generation (disc and hemisphere sampling)</a:t>
            </a:r>
          </a:p>
          <a:p>
            <a:pPr lvl="2"/>
            <a:r>
              <a:rPr lang="en-US" dirty="0"/>
              <a:t>Desktops use up to 32</a:t>
            </a:r>
          </a:p>
          <a:p>
            <a:pPr lvl="2"/>
            <a:r>
              <a:rPr lang="en-US" dirty="0"/>
              <a:t>With mobile, 8 is the affordable amount</a:t>
            </a:r>
          </a:p>
          <a:p>
            <a:pPr lvl="3"/>
            <a:r>
              <a:rPr lang="en-US" dirty="0">
                <a:solidFill>
                  <a:srgbClr val="C00000"/>
                </a:solidFill>
              </a:rPr>
              <a:t>Pseudo-random samples produces noticeable patterns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Our proposed solution</a:t>
            </a:r>
          </a:p>
          <a:p>
            <a:pPr lvl="2"/>
            <a:r>
              <a:rPr lang="en-US" dirty="0"/>
              <a:t>Compute sampling patterns offline</a:t>
            </a:r>
          </a:p>
          <a:p>
            <a:pPr lvl="3"/>
            <a:r>
              <a:rPr lang="en-US" dirty="0"/>
              <a:t>2D: 8-point Poisson disc </a:t>
            </a:r>
          </a:p>
          <a:p>
            <a:pPr lvl="3"/>
            <a:r>
              <a:rPr lang="en-US" dirty="0"/>
              <a:t>3D: 8-point cosine-weighted hemisphere (</a:t>
            </a:r>
            <a:r>
              <a:rPr lang="en-US" dirty="0" err="1"/>
              <a:t>Malley’s</a:t>
            </a:r>
            <a:r>
              <a:rPr lang="en-US" dirty="0"/>
              <a:t> approach, as in [Pharr and </a:t>
            </a:r>
            <a:r>
              <a:rPr lang="en-US" dirty="0" err="1"/>
              <a:t>Humprheys</a:t>
            </a:r>
            <a:r>
              <a:rPr lang="en-US" dirty="0"/>
              <a:t>, 2010])</a:t>
            </a:r>
          </a:p>
          <a:p>
            <a:pPr lvl="2"/>
            <a:r>
              <a:rPr lang="en-US" dirty="0"/>
              <a:t>Scaling and rotating the resulting pattern ([Chapman, 2011])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Predictable, reproducible, robust</a:t>
            </a:r>
          </a:p>
          <a:p>
            <a:pPr lvl="1"/>
            <a:endParaRPr lang="it-IT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5442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Optimizing the OpenGL pipeline</a:t>
            </a:r>
          </a:p>
          <a:p>
            <a:pPr lvl="1"/>
            <a:r>
              <a:rPr lang="en-US" dirty="0" smtClean="0"/>
              <a:t>AO </a:t>
            </a:r>
            <a:r>
              <a:rPr lang="en-US" dirty="0"/>
              <a:t>Calculation. Getting geometry positions. Transform samples to 3D</a:t>
            </a:r>
          </a:p>
          <a:p>
            <a:pPr lvl="2"/>
            <a:r>
              <a:rPr lang="en-US" dirty="0"/>
              <a:t>Typically apply inverse transform</a:t>
            </a:r>
          </a:p>
          <a:p>
            <a:pPr lvl="3"/>
            <a:r>
              <a:rPr lang="en-US" dirty="0"/>
              <a:t>Many floating point operations</a:t>
            </a:r>
          </a:p>
          <a:p>
            <a:pPr lvl="2"/>
            <a:r>
              <a:rPr lang="en-US" dirty="0"/>
              <a:t>Similar triangles achieve equivalent result with less floating point operations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Our results</a:t>
            </a:r>
          </a:p>
          <a:p>
            <a:pPr lvl="2"/>
            <a:r>
              <a:rPr lang="en-US" dirty="0"/>
              <a:t>Similar triangles are faster</a:t>
            </a:r>
          </a:p>
          <a:p>
            <a:endParaRPr lang="it-IT" altLang="en-US" sz="1500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780" y="3989834"/>
            <a:ext cx="4783833" cy="239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88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Optimizing the OpenGL pipeline</a:t>
            </a:r>
          </a:p>
          <a:p>
            <a:pPr lvl="1"/>
            <a:r>
              <a:rPr lang="en-US" dirty="0" smtClean="0"/>
              <a:t>Storing </a:t>
            </a:r>
            <a:r>
              <a:rPr lang="en-US" dirty="0"/>
              <a:t>depth vs storing 3D positions in G-Buffer</a:t>
            </a:r>
          </a:p>
          <a:p>
            <a:pPr lvl="2"/>
            <a:r>
              <a:rPr lang="en-US" dirty="0"/>
              <a:t>Trades bandwidth for memory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Our results: </a:t>
            </a:r>
          </a:p>
          <a:p>
            <a:pPr lvl="2"/>
            <a:r>
              <a:rPr lang="en-US" dirty="0"/>
              <a:t>Depth slightly better</a:t>
            </a:r>
          </a:p>
          <a:p>
            <a:pPr lvl="2"/>
            <a:r>
              <a:rPr lang="en-US" dirty="0"/>
              <a:t>Profile for the application</a:t>
            </a:r>
          </a:p>
          <a:p>
            <a:pPr lvl="1"/>
            <a:endParaRPr lang="it-IT" altLang="en-US" sz="1100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014" y="3477621"/>
            <a:ext cx="4887599" cy="265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64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Optimizing the OpenGL pipeline</a:t>
            </a:r>
          </a:p>
          <a:p>
            <a:pPr lvl="1"/>
            <a:r>
              <a:rPr lang="en-US" dirty="0" smtClean="0"/>
              <a:t>Banding </a:t>
            </a:r>
            <a:r>
              <a:rPr lang="en-US" dirty="0"/>
              <a:t>&amp; Noise</a:t>
            </a:r>
          </a:p>
          <a:p>
            <a:pPr lvl="2"/>
            <a:r>
              <a:rPr lang="en-US" dirty="0"/>
              <a:t>A fixed sampling pattern produces banding (left)</a:t>
            </a:r>
          </a:p>
          <a:p>
            <a:pPr lvl="2"/>
            <a:r>
              <a:rPr lang="en-US" dirty="0"/>
              <a:t>Random sampling removes banding but introduces noise (middle)</a:t>
            </a:r>
          </a:p>
          <a:p>
            <a:pPr lvl="2"/>
            <a:r>
              <a:rPr lang="en-US" dirty="0"/>
              <a:t>SSAO output is typically blurred to remove noise (right)</a:t>
            </a:r>
          </a:p>
          <a:p>
            <a:endParaRPr lang="it-IT" altLang="en-US" sz="15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16" y="3933032"/>
            <a:ext cx="8801497" cy="185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9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Output-sensitive techniques</a:t>
            </a:r>
          </a:p>
        </p:txBody>
      </p:sp>
      <p:sp>
        <p:nvSpPr>
          <p:cNvPr id="5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000" dirty="0" smtClean="0"/>
              <a:t>At preprocessing time: build MR structure</a:t>
            </a:r>
          </a:p>
          <a:p>
            <a:pPr lvl="1"/>
            <a:r>
              <a:rPr lang="en-US" sz="1800" dirty="0" smtClean="0"/>
              <a:t>Data </a:t>
            </a:r>
            <a:r>
              <a:rPr lang="en-US" sz="1800" dirty="0" err="1" smtClean="0"/>
              <a:t>prefiltering</a:t>
            </a:r>
            <a:r>
              <a:rPr lang="en-US" sz="1800" dirty="0" smtClean="0"/>
              <a:t>! </a:t>
            </a:r>
          </a:p>
          <a:p>
            <a:pPr lvl="1"/>
            <a:r>
              <a:rPr lang="en-US" sz="1800" dirty="0" smtClean="0"/>
              <a:t>Visibility + simplification</a:t>
            </a:r>
          </a:p>
          <a:p>
            <a:pPr lvl="1"/>
            <a:r>
              <a:rPr lang="en-US" sz="1800" dirty="0" smtClean="0"/>
              <a:t>Compression</a:t>
            </a:r>
          </a:p>
          <a:p>
            <a:r>
              <a:rPr lang="en-US" sz="2000" dirty="0" smtClean="0"/>
              <a:t>At run-time: selective view-dependent refinement from out-of-core data</a:t>
            </a:r>
          </a:p>
          <a:p>
            <a:pPr lvl="1"/>
            <a:r>
              <a:rPr lang="en-US" sz="1800" dirty="0" smtClean="0"/>
              <a:t>Must be output sensitive</a:t>
            </a:r>
          </a:p>
          <a:p>
            <a:pPr lvl="1"/>
            <a:r>
              <a:rPr lang="en-US" sz="1800" dirty="0" smtClean="0"/>
              <a:t>Access to </a:t>
            </a:r>
            <a:r>
              <a:rPr lang="en-US" sz="1800" dirty="0" err="1" smtClean="0"/>
              <a:t>prefiltered</a:t>
            </a:r>
            <a:r>
              <a:rPr lang="en-US" sz="1800" dirty="0" smtClean="0"/>
              <a:t> data under real-time constraints</a:t>
            </a:r>
          </a:p>
          <a:p>
            <a:pPr lvl="1"/>
            <a:r>
              <a:rPr lang="en-US" sz="1800" dirty="0" smtClean="0"/>
              <a:t>Visibility + LOD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V="1">
            <a:off x="5176838" y="3230563"/>
            <a:ext cx="265112" cy="4857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 flipV="1">
            <a:off x="5518150" y="3203575"/>
            <a:ext cx="206375" cy="588963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V="1">
            <a:off x="5518150" y="2620963"/>
            <a:ext cx="309563" cy="4413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H="1" flipV="1">
            <a:off x="5953125" y="2584450"/>
            <a:ext cx="339725" cy="5159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flipV="1">
            <a:off x="5945188" y="2030413"/>
            <a:ext cx="773112" cy="4635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 flipV="1">
            <a:off x="6873875" y="2032000"/>
            <a:ext cx="495300" cy="4635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V="1">
            <a:off x="7067550" y="2614613"/>
            <a:ext cx="265113" cy="4857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flipH="1" flipV="1">
            <a:off x="7435850" y="2568575"/>
            <a:ext cx="257175" cy="4413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V="1">
            <a:off x="4854575" y="3889375"/>
            <a:ext cx="265113" cy="4857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 flipV="1">
            <a:off x="5195888" y="3862388"/>
            <a:ext cx="206375" cy="588962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V="1">
            <a:off x="5705475" y="3870325"/>
            <a:ext cx="28575" cy="5651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 flipV="1">
            <a:off x="5810250" y="3843338"/>
            <a:ext cx="317500" cy="611187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V="1">
            <a:off x="6118225" y="3219450"/>
            <a:ext cx="198438" cy="485775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H="1" flipV="1">
            <a:off x="6392863" y="3192463"/>
            <a:ext cx="147637" cy="595312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 flipV="1">
            <a:off x="6737350" y="3190875"/>
            <a:ext cx="265113" cy="4857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 flipH="1" flipV="1">
            <a:off x="7078663" y="3163888"/>
            <a:ext cx="206375" cy="588962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 flipV="1">
            <a:off x="7534275" y="3132138"/>
            <a:ext cx="206375" cy="538162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 flipH="1" flipV="1">
            <a:off x="7816850" y="3105150"/>
            <a:ext cx="206375" cy="588963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06" name="Oval 22"/>
          <p:cNvSpPr>
            <a:spLocks noChangeArrowheads="1"/>
          </p:cNvSpPr>
          <p:nvPr/>
        </p:nvSpPr>
        <p:spPr bwMode="auto">
          <a:xfrm>
            <a:off x="6673850" y="1895475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7" name="Oval 23"/>
          <p:cNvSpPr>
            <a:spLocks noChangeArrowheads="1"/>
          </p:cNvSpPr>
          <p:nvPr/>
        </p:nvSpPr>
        <p:spPr bwMode="auto">
          <a:xfrm>
            <a:off x="5768975" y="2422525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8" name="Oval 24"/>
          <p:cNvSpPr>
            <a:spLocks noChangeArrowheads="1"/>
          </p:cNvSpPr>
          <p:nvPr/>
        </p:nvSpPr>
        <p:spPr bwMode="auto">
          <a:xfrm>
            <a:off x="5348288" y="3021013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9" name="Oval 25"/>
          <p:cNvSpPr>
            <a:spLocks noChangeArrowheads="1"/>
          </p:cNvSpPr>
          <p:nvPr/>
        </p:nvSpPr>
        <p:spPr bwMode="auto">
          <a:xfrm>
            <a:off x="7635875" y="2947988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0" name="Oval 26"/>
          <p:cNvSpPr>
            <a:spLocks noChangeArrowheads="1"/>
          </p:cNvSpPr>
          <p:nvPr/>
        </p:nvSpPr>
        <p:spPr bwMode="auto">
          <a:xfrm>
            <a:off x="6202363" y="3003550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1" name="Oval 27"/>
          <p:cNvSpPr>
            <a:spLocks noChangeArrowheads="1"/>
          </p:cNvSpPr>
          <p:nvPr/>
        </p:nvSpPr>
        <p:spPr bwMode="auto">
          <a:xfrm>
            <a:off x="7250113" y="2427288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2" name="Oval 28"/>
          <p:cNvSpPr>
            <a:spLocks noChangeArrowheads="1"/>
          </p:cNvSpPr>
          <p:nvPr/>
        </p:nvSpPr>
        <p:spPr bwMode="auto">
          <a:xfrm>
            <a:off x="6931025" y="2987675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3" name="Oval 29"/>
          <p:cNvSpPr>
            <a:spLocks noChangeArrowheads="1"/>
          </p:cNvSpPr>
          <p:nvPr/>
        </p:nvSpPr>
        <p:spPr bwMode="auto">
          <a:xfrm>
            <a:off x="5037138" y="3681413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4" name="Oval 30"/>
          <p:cNvSpPr>
            <a:spLocks noChangeArrowheads="1"/>
          </p:cNvSpPr>
          <p:nvPr/>
        </p:nvSpPr>
        <p:spPr bwMode="auto">
          <a:xfrm>
            <a:off x="5626100" y="3695700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 flipV="1">
            <a:off x="4518025" y="4592638"/>
            <a:ext cx="265113" cy="485775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16" name="Line 32"/>
          <p:cNvSpPr>
            <a:spLocks noChangeShapeType="1"/>
          </p:cNvSpPr>
          <p:nvPr/>
        </p:nvSpPr>
        <p:spPr bwMode="auto">
          <a:xfrm flipH="1" flipV="1">
            <a:off x="4859338" y="4565650"/>
            <a:ext cx="206375" cy="588963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 flipV="1">
            <a:off x="5132388" y="4573588"/>
            <a:ext cx="265112" cy="485775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18" name="Line 34"/>
          <p:cNvSpPr>
            <a:spLocks noChangeShapeType="1"/>
          </p:cNvSpPr>
          <p:nvPr/>
        </p:nvSpPr>
        <p:spPr bwMode="auto">
          <a:xfrm flipH="1" flipV="1">
            <a:off x="5473700" y="4546600"/>
            <a:ext cx="206375" cy="588963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19" name="Oval 35"/>
          <p:cNvSpPr>
            <a:spLocks noChangeArrowheads="1"/>
          </p:cNvSpPr>
          <p:nvPr/>
        </p:nvSpPr>
        <p:spPr bwMode="auto">
          <a:xfrm>
            <a:off x="4700588" y="4384675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20" name="Oval 36"/>
          <p:cNvSpPr>
            <a:spLocks noChangeArrowheads="1"/>
          </p:cNvSpPr>
          <p:nvPr/>
        </p:nvSpPr>
        <p:spPr bwMode="auto">
          <a:xfrm>
            <a:off x="5289550" y="4398963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21" name="Line 37"/>
          <p:cNvSpPr>
            <a:spLocks noChangeShapeType="1"/>
          </p:cNvSpPr>
          <p:nvPr/>
        </p:nvSpPr>
        <p:spPr bwMode="auto">
          <a:xfrm flipV="1">
            <a:off x="7989888" y="3846513"/>
            <a:ext cx="73025" cy="552450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22" name="Line 38"/>
          <p:cNvSpPr>
            <a:spLocks noChangeShapeType="1"/>
          </p:cNvSpPr>
          <p:nvPr/>
        </p:nvSpPr>
        <p:spPr bwMode="auto">
          <a:xfrm flipH="1" flipV="1">
            <a:off x="8139113" y="3819525"/>
            <a:ext cx="206375" cy="588963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23" name="Oval 39"/>
          <p:cNvSpPr>
            <a:spLocks noChangeArrowheads="1"/>
          </p:cNvSpPr>
          <p:nvPr/>
        </p:nvSpPr>
        <p:spPr bwMode="auto">
          <a:xfrm>
            <a:off x="7954963" y="3671888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 flipV="1">
            <a:off x="7472363" y="3794125"/>
            <a:ext cx="58737" cy="560388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25" name="Line 41"/>
          <p:cNvSpPr>
            <a:spLocks noChangeShapeType="1"/>
          </p:cNvSpPr>
          <p:nvPr/>
        </p:nvSpPr>
        <p:spPr bwMode="auto">
          <a:xfrm flipH="1" flipV="1">
            <a:off x="7607300" y="3767138"/>
            <a:ext cx="206375" cy="588962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26" name="Oval 42"/>
          <p:cNvSpPr>
            <a:spLocks noChangeArrowheads="1"/>
          </p:cNvSpPr>
          <p:nvPr/>
        </p:nvSpPr>
        <p:spPr bwMode="auto">
          <a:xfrm>
            <a:off x="7423150" y="3619500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27" name="Line 43"/>
          <p:cNvSpPr>
            <a:spLocks noChangeShapeType="1"/>
          </p:cNvSpPr>
          <p:nvPr/>
        </p:nvSpPr>
        <p:spPr bwMode="auto">
          <a:xfrm flipV="1">
            <a:off x="7096125" y="3852863"/>
            <a:ext cx="109538" cy="530225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28" name="Line 44"/>
          <p:cNvSpPr>
            <a:spLocks noChangeShapeType="1"/>
          </p:cNvSpPr>
          <p:nvPr/>
        </p:nvSpPr>
        <p:spPr bwMode="auto">
          <a:xfrm flipH="1" flipV="1">
            <a:off x="7281863" y="3825875"/>
            <a:ext cx="133350" cy="538163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29" name="Oval 45"/>
          <p:cNvSpPr>
            <a:spLocks noChangeArrowheads="1"/>
          </p:cNvSpPr>
          <p:nvPr/>
        </p:nvSpPr>
        <p:spPr bwMode="auto">
          <a:xfrm>
            <a:off x="7097713" y="3678238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30" name="Line 46"/>
          <p:cNvSpPr>
            <a:spLocks noChangeShapeType="1"/>
          </p:cNvSpPr>
          <p:nvPr/>
        </p:nvSpPr>
        <p:spPr bwMode="auto">
          <a:xfrm flipV="1">
            <a:off x="6632575" y="3786188"/>
            <a:ext cx="153988" cy="493712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31" name="Line 47"/>
          <p:cNvSpPr>
            <a:spLocks noChangeShapeType="1"/>
          </p:cNvSpPr>
          <p:nvPr/>
        </p:nvSpPr>
        <p:spPr bwMode="auto">
          <a:xfrm flipH="1" flipV="1">
            <a:off x="6862763" y="3759200"/>
            <a:ext cx="161925" cy="588963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32" name="Oval 48"/>
          <p:cNvSpPr>
            <a:spLocks noChangeArrowheads="1"/>
          </p:cNvSpPr>
          <p:nvPr/>
        </p:nvSpPr>
        <p:spPr bwMode="auto">
          <a:xfrm>
            <a:off x="6678613" y="3611563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33" name="Oval 49"/>
          <p:cNvSpPr>
            <a:spLocks noChangeArrowheads="1"/>
          </p:cNvSpPr>
          <p:nvPr/>
        </p:nvSpPr>
        <p:spPr bwMode="auto">
          <a:xfrm>
            <a:off x="6059488" y="4418013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34" name="Oval 50"/>
          <p:cNvSpPr>
            <a:spLocks noChangeArrowheads="1"/>
          </p:cNvSpPr>
          <p:nvPr/>
        </p:nvSpPr>
        <p:spPr bwMode="auto">
          <a:xfrm>
            <a:off x="5603875" y="4391025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35" name="Text Box 51"/>
          <p:cNvSpPr txBox="1">
            <a:spLocks noChangeArrowheads="1"/>
          </p:cNvSpPr>
          <p:nvPr/>
        </p:nvSpPr>
        <p:spPr bwMode="auto">
          <a:xfrm>
            <a:off x="8312150" y="2047875"/>
            <a:ext cx="831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COARSE</a:t>
            </a:r>
          </a:p>
        </p:txBody>
      </p:sp>
      <p:sp>
        <p:nvSpPr>
          <p:cNvPr id="16436" name="Line 52"/>
          <p:cNvSpPr>
            <a:spLocks noChangeShapeType="1"/>
          </p:cNvSpPr>
          <p:nvPr/>
        </p:nvSpPr>
        <p:spPr bwMode="auto">
          <a:xfrm flipH="1" flipV="1">
            <a:off x="8334375" y="1768475"/>
            <a:ext cx="0" cy="12160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 flipH="1" flipV="1">
            <a:off x="8334375" y="2986088"/>
            <a:ext cx="12700" cy="2246312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6438" name="Text Box 54"/>
          <p:cNvSpPr txBox="1">
            <a:spLocks noChangeArrowheads="1"/>
          </p:cNvSpPr>
          <p:nvPr/>
        </p:nvSpPr>
        <p:spPr bwMode="auto">
          <a:xfrm>
            <a:off x="8412163" y="4935538"/>
            <a:ext cx="561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FINE</a:t>
            </a:r>
          </a:p>
        </p:txBody>
      </p:sp>
      <p:sp>
        <p:nvSpPr>
          <p:cNvPr id="16439" name="Rectangle 55"/>
          <p:cNvSpPr>
            <a:spLocks noChangeArrowheads="1"/>
          </p:cNvSpPr>
          <p:nvPr/>
        </p:nvSpPr>
        <p:spPr bwMode="auto">
          <a:xfrm>
            <a:off x="179511" y="3138488"/>
            <a:ext cx="4248473" cy="317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59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Optimizing the OpenGL pipeline</a:t>
            </a:r>
            <a:endParaRPr lang="en-US" dirty="0"/>
          </a:p>
          <a:p>
            <a:pPr lvl="1"/>
            <a:r>
              <a:rPr lang="en-US" dirty="0" smtClean="0"/>
              <a:t>Blurring</a:t>
            </a:r>
            <a:endParaRPr lang="en-US" dirty="0"/>
          </a:p>
          <a:p>
            <a:pPr lvl="2"/>
            <a:r>
              <a:rPr lang="en-US" dirty="0"/>
              <a:t>Typical Gaussian blur filters smooth out edges </a:t>
            </a:r>
          </a:p>
          <a:p>
            <a:pPr lvl="2"/>
            <a:r>
              <a:rPr lang="en-US" dirty="0"/>
              <a:t>User bilateral filter instead</a:t>
            </a:r>
          </a:p>
          <a:p>
            <a:pPr lvl="1"/>
            <a:r>
              <a:rPr lang="en-US" dirty="0"/>
              <a:t>Our results:</a:t>
            </a:r>
          </a:p>
          <a:p>
            <a:pPr lvl="2"/>
            <a:r>
              <a:rPr lang="en-US" dirty="0"/>
              <a:t>Bilateral filtering works better</a:t>
            </a:r>
          </a:p>
          <a:p>
            <a:pPr lvl="2"/>
            <a:r>
              <a:rPr lang="en-US" dirty="0"/>
              <a:t>Improve timings with separable filter</a:t>
            </a:r>
          </a:p>
          <a:p>
            <a:pPr lvl="1"/>
            <a:endParaRPr lang="it-IT" altLang="en-US" sz="11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lum contrast="29000"/>
          </a:blip>
          <a:stretch>
            <a:fillRect/>
          </a:stretch>
        </p:blipFill>
        <p:spPr>
          <a:xfrm>
            <a:off x="4572000" y="4563272"/>
            <a:ext cx="4235099" cy="1424738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/>
        </p:nvPicPr>
        <p:blipFill rotWithShape="1">
          <a:blip r:embed="rId3"/>
          <a:srcRect l="1530" t="2225" r="1376" b="3259"/>
          <a:stretch/>
        </p:blipFill>
        <p:spPr>
          <a:xfrm>
            <a:off x="127344" y="4226328"/>
            <a:ext cx="4287142" cy="209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3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Optimizing the OpenGL pipeline</a:t>
            </a:r>
            <a:endParaRPr lang="en-US" dirty="0"/>
          </a:p>
          <a:p>
            <a:pPr lvl="1"/>
            <a:r>
              <a:rPr lang="en-US" dirty="0" smtClean="0"/>
              <a:t>New </a:t>
            </a:r>
            <a:r>
              <a:rPr lang="en-US" dirty="0"/>
              <a:t>contribution: Progressive AO</a:t>
            </a:r>
          </a:p>
          <a:p>
            <a:pPr lvl="2"/>
            <a:r>
              <a:rPr lang="en-US" dirty="0"/>
              <a:t>Amortize AO throughout many frames</a:t>
            </a:r>
          </a:p>
          <a:p>
            <a:endParaRPr lang="it-IT" altLang="en-US" sz="1500" dirty="0"/>
          </a:p>
        </p:txBody>
      </p:sp>
      <p:graphicFrame>
        <p:nvGraphicFramePr>
          <p:cNvPr id="5" name="Diagram 7"/>
          <p:cNvGraphicFramePr/>
          <p:nvPr>
            <p:extLst>
              <p:ext uri="{D42A27DB-BD31-4B8C-83A1-F6EECF244321}">
                <p14:modId xmlns:p14="http://schemas.microsoft.com/office/powerpoint/2010/main" val="3908716479"/>
              </p:ext>
            </p:extLst>
          </p:nvPr>
        </p:nvGraphicFramePr>
        <p:xfrm>
          <a:off x="5032312" y="3234542"/>
          <a:ext cx="2248351" cy="2244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10"/>
          <p:cNvGraphicFramePr/>
          <p:nvPr>
            <p:extLst>
              <p:ext uri="{D42A27DB-BD31-4B8C-83A1-F6EECF244321}">
                <p14:modId xmlns:p14="http://schemas.microsoft.com/office/powerpoint/2010/main" val="1760719354"/>
              </p:ext>
            </p:extLst>
          </p:nvPr>
        </p:nvGraphicFramePr>
        <p:xfrm>
          <a:off x="2379370" y="3234542"/>
          <a:ext cx="2248351" cy="2244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7" name="Elbow Connector 12"/>
          <p:cNvCxnSpPr/>
          <p:nvPr/>
        </p:nvCxnSpPr>
        <p:spPr>
          <a:xfrm>
            <a:off x="4280287" y="3552950"/>
            <a:ext cx="930729" cy="803842"/>
          </a:xfrm>
          <a:prstGeom prst="bentConnector3">
            <a:avLst/>
          </a:prstGeom>
          <a:ln w="889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21"/>
          <p:cNvCxnSpPr/>
          <p:nvPr/>
        </p:nvCxnSpPr>
        <p:spPr>
          <a:xfrm>
            <a:off x="6935731" y="3524755"/>
            <a:ext cx="930729" cy="803842"/>
          </a:xfrm>
          <a:prstGeom prst="bentConnector3">
            <a:avLst/>
          </a:prstGeom>
          <a:ln w="88900">
            <a:solidFill>
              <a:schemeClr val="accent6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6"/>
          <p:cNvSpPr txBox="1"/>
          <p:nvPr/>
        </p:nvSpPr>
        <p:spPr>
          <a:xfrm>
            <a:off x="2555572" y="2798339"/>
            <a:ext cx="1985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Roboto Condensed" pitchFamily="2" charset="0"/>
                <a:ea typeface="Roboto Condensed" pitchFamily="2" charset="0"/>
              </a:rPr>
              <a:t>Frame </a:t>
            </a:r>
            <a:r>
              <a:rPr lang="en-US" dirty="0" err="1">
                <a:latin typeface="Roboto Condensed" pitchFamily="2" charset="0"/>
                <a:ea typeface="Roboto Condensed" pitchFamily="2" charset="0"/>
              </a:rPr>
              <a:t>i</a:t>
            </a:r>
            <a:r>
              <a:rPr lang="en-US" dirty="0">
                <a:latin typeface="Roboto Condensed" pitchFamily="2" charset="0"/>
                <a:ea typeface="Roboto Condensed" pitchFamily="2" charset="0"/>
              </a:rPr>
              <a:t> - 1</a:t>
            </a:r>
          </a:p>
        </p:txBody>
      </p:sp>
      <p:sp>
        <p:nvSpPr>
          <p:cNvPr id="10" name="CuadroTexto 6"/>
          <p:cNvSpPr txBox="1"/>
          <p:nvPr/>
        </p:nvSpPr>
        <p:spPr>
          <a:xfrm>
            <a:off x="5163511" y="2798339"/>
            <a:ext cx="1985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Roboto Condensed" pitchFamily="2" charset="0"/>
                <a:ea typeface="Roboto Condensed" pitchFamily="2" charset="0"/>
              </a:rPr>
              <a:t>Frame </a:t>
            </a:r>
            <a:r>
              <a:rPr lang="en-US" dirty="0" err="1">
                <a:latin typeface="Roboto Condensed" pitchFamily="2" charset="0"/>
                <a:ea typeface="Roboto Condensed" pitchFamily="2" charset="0"/>
              </a:rPr>
              <a:t>i</a:t>
            </a:r>
            <a:endParaRPr lang="en-US" dirty="0">
              <a:latin typeface="Roboto Condensed" pitchFamily="2" charset="0"/>
              <a:ea typeface="Roboto Condensed" pitchFamily="2" charset="0"/>
            </a:endParaRPr>
          </a:p>
        </p:txBody>
      </p:sp>
      <p:cxnSp>
        <p:nvCxnSpPr>
          <p:cNvPr id="11" name="Elbow Connector 25"/>
          <p:cNvCxnSpPr/>
          <p:nvPr/>
        </p:nvCxnSpPr>
        <p:spPr>
          <a:xfrm>
            <a:off x="1615788" y="3524754"/>
            <a:ext cx="930729" cy="803842"/>
          </a:xfrm>
          <a:prstGeom prst="bentConnector3">
            <a:avLst/>
          </a:prstGeom>
          <a:ln w="88900">
            <a:solidFill>
              <a:schemeClr val="accent6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95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Optimizing the OpenGL pipeline</a:t>
            </a:r>
            <a:endParaRPr lang="en-US" dirty="0" smtClean="0"/>
          </a:p>
          <a:p>
            <a:pPr lvl="1"/>
            <a:r>
              <a:rPr lang="en-US" dirty="0" smtClean="0"/>
              <a:t>Naïve improvement: Reduce the calculation to a portion of the screen</a:t>
            </a:r>
          </a:p>
          <a:p>
            <a:pPr lvl="2"/>
            <a:r>
              <a:rPr lang="en-US" dirty="0" smtClean="0"/>
              <a:t>Mobile devices have a high PPI resolution</a:t>
            </a:r>
          </a:p>
          <a:p>
            <a:pPr lvl="2"/>
            <a:r>
              <a:rPr lang="en-US" dirty="0" smtClean="0"/>
              <a:t>Reduction improves timings dramatically while keeping high quality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Typical reduction:</a:t>
            </a:r>
          </a:p>
          <a:p>
            <a:pPr lvl="2"/>
            <a:r>
              <a:rPr lang="en-US" dirty="0" err="1" smtClean="0"/>
              <a:t>Offscreen</a:t>
            </a:r>
            <a:r>
              <a:rPr lang="en-US" dirty="0" smtClean="0"/>
              <a:t> render to 1/4</a:t>
            </a:r>
            <a:r>
              <a:rPr lang="en-US" baseline="30000" dirty="0" smtClean="0"/>
              <a:t>th</a:t>
            </a:r>
            <a:r>
              <a:rPr lang="en-US" dirty="0" smtClean="0"/>
              <a:t> of the screen</a:t>
            </a:r>
          </a:p>
          <a:p>
            <a:pPr lvl="2"/>
            <a:r>
              <a:rPr lang="en-US" dirty="0" smtClean="0"/>
              <a:t>Scale-up to fill the screen</a:t>
            </a:r>
          </a:p>
          <a:p>
            <a:endParaRPr lang="it-IT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94104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Performance of optimizations</a:t>
            </a:r>
          </a:p>
          <a:p>
            <a:endParaRPr lang="it-IT" altLang="en-US" dirty="0"/>
          </a:p>
        </p:txBody>
      </p:sp>
      <p:pic>
        <p:nvPicPr>
          <p:cNvPr id="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063" y="2412482"/>
            <a:ext cx="6943874" cy="375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69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Improvements obtained</a:t>
            </a:r>
          </a:p>
          <a:p>
            <a:endParaRPr lang="it-IT" altLang="en-U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936443"/>
              </p:ext>
            </p:extLst>
          </p:nvPr>
        </p:nvGraphicFramePr>
        <p:xfrm>
          <a:off x="1524000" y="3141393"/>
          <a:ext cx="6096000" cy="21234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3240941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32091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7698357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Algorithm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Optimized (not</a:t>
                      </a:r>
                      <a:r>
                        <a:rPr lang="en-US" baseline="0" dirty="0" smtClean="0"/>
                        <a:t> progressive)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Optimized + progressive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667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Starcraft</a:t>
                      </a:r>
                      <a:r>
                        <a:rPr lang="en-US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38.5%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872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HBAO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39.2%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96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Crytek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35.0%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503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Alchemy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38.2%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275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857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Ambient Occlusion in mobile</a:t>
            </a:r>
            <a:endParaRPr lang="it-IT" altLang="en-US" dirty="0" smtClean="0"/>
          </a:p>
        </p:txBody>
      </p:sp>
      <p:sp>
        <p:nvSpPr>
          <p:cNvPr id="63491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</a:t>
            </a:r>
          </a:p>
          <a:p>
            <a:pPr lvl="1"/>
            <a:r>
              <a:rPr lang="en-GB" dirty="0" smtClean="0"/>
              <a:t>Developed </a:t>
            </a:r>
            <a:r>
              <a:rPr lang="en-GB" dirty="0"/>
              <a:t>an optimized pipeline for mobile AO</a:t>
            </a:r>
          </a:p>
          <a:p>
            <a:pPr lvl="2"/>
            <a:r>
              <a:rPr lang="en-GB" dirty="0" err="1"/>
              <a:t>Analyzed</a:t>
            </a:r>
            <a:r>
              <a:rPr lang="en-GB" dirty="0"/>
              <a:t> the most popular AO techniques</a:t>
            </a:r>
          </a:p>
          <a:p>
            <a:pPr lvl="3"/>
            <a:r>
              <a:rPr lang="en-GB" dirty="0"/>
              <a:t>Improved several important steps of the pipeline</a:t>
            </a:r>
          </a:p>
          <a:p>
            <a:pPr lvl="3"/>
            <a:r>
              <a:rPr lang="en-GB" dirty="0"/>
              <a:t>Proposed some extra contributions (e.g. progressive AO)</a:t>
            </a:r>
          </a:p>
          <a:p>
            <a:pPr lvl="2"/>
            <a:r>
              <a:rPr lang="en-GB" dirty="0"/>
              <a:t>Achieved </a:t>
            </a:r>
            <a:r>
              <a:rPr lang="en-GB" dirty="0" err="1"/>
              <a:t>realtime</a:t>
            </a:r>
            <a:r>
              <a:rPr lang="en-GB" dirty="0"/>
              <a:t> framerates with high quality</a:t>
            </a:r>
          </a:p>
          <a:p>
            <a:pPr lvl="2"/>
            <a:r>
              <a:rPr lang="en-GB" dirty="0"/>
              <a:t>Developed techniques can be used in </a:t>
            </a:r>
            <a:r>
              <a:rPr lang="en-GB" dirty="0" err="1"/>
              <a:t>WebGL</a:t>
            </a:r>
            <a:endParaRPr lang="en-GB" dirty="0"/>
          </a:p>
          <a:p>
            <a:pPr lvl="1"/>
            <a:r>
              <a:rPr lang="en-GB" dirty="0"/>
              <a:t>Future Work</a:t>
            </a:r>
          </a:p>
          <a:p>
            <a:pPr lvl="2"/>
            <a:r>
              <a:rPr lang="en-GB" dirty="0"/>
              <a:t>Further improvement of the pipeline</a:t>
            </a:r>
          </a:p>
          <a:p>
            <a:pPr lvl="2"/>
            <a:r>
              <a:rPr lang="en-GB" dirty="0"/>
              <a:t>Developing “Homebrew” method</a:t>
            </a:r>
          </a:p>
          <a:p>
            <a:pPr lvl="3"/>
            <a:r>
              <a:rPr lang="en-GB" dirty="0"/>
              <a:t>With all known improvements</a:t>
            </a:r>
          </a:p>
          <a:p>
            <a:pPr lvl="3"/>
            <a:r>
              <a:rPr lang="en-GB" dirty="0"/>
              <a:t>Some extra tricks</a:t>
            </a:r>
          </a:p>
          <a:p>
            <a:pPr lvl="3"/>
            <a:r>
              <a:rPr lang="en-GB" dirty="0"/>
              <a:t>Not ready for prime time yet</a:t>
            </a:r>
          </a:p>
          <a:p>
            <a:pPr lvl="1"/>
            <a:endParaRPr lang="it-IT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0180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Volumetric DATA</a:t>
            </a:r>
            <a:endParaRPr lang="it-IT" dirty="0"/>
          </a:p>
        </p:txBody>
      </p:sp>
      <p:sp>
        <p:nvSpPr>
          <p:cNvPr id="7171" name="Segnaposto contenuto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Scalable Mobile Visualization</a:t>
            </a:r>
            <a:endParaRPr lang="it-IT" altLang="en-US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BD76814-D8B1-4D36-A3CB-AC8922861EEA}" type="slidenum">
              <a:rPr lang="it-IT" smtClean="0"/>
              <a:pPr>
                <a:defRPr/>
              </a:pPr>
              <a:t>86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753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Rendering Volumetric Datasets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Challenges</a:t>
            </a:r>
          </a:p>
          <a:p>
            <a:r>
              <a:rPr lang="en-US" dirty="0" smtClean="0"/>
              <a:t>Architectures</a:t>
            </a:r>
          </a:p>
          <a:p>
            <a:r>
              <a:rPr lang="en-US" dirty="0" smtClean="0"/>
              <a:t>GPU-based ray casting on mobile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87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8592986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contenido 2"/>
          <p:cNvSpPr txBox="1">
            <a:spLocks/>
          </p:cNvSpPr>
          <p:nvPr/>
        </p:nvSpPr>
        <p:spPr bwMode="auto">
          <a:xfrm>
            <a:off x="179388" y="1484313"/>
            <a:ext cx="8785225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sz="2400" b="1" u="none" baseline="0">
                <a:solidFill>
                  <a:schemeClr val="tx1"/>
                </a:solidFill>
                <a:latin typeface="Geneva" charset="0"/>
                <a:ea typeface="Geneva" charset="0"/>
                <a:cs typeface="Geneva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sz="2000" u="none">
                <a:solidFill>
                  <a:srgbClr val="175676"/>
                </a:solidFill>
                <a:latin typeface="Geneva" charset="0"/>
                <a:ea typeface="Geneva" charset="0"/>
                <a:cs typeface="Geneva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Font typeface="Times" pitchFamily="18" charset="0"/>
              <a:buChar char="•"/>
              <a:defRPr u="none" baseline="0">
                <a:solidFill>
                  <a:srgbClr val="175676"/>
                </a:solidFill>
                <a:latin typeface="Geneva" charset="0"/>
                <a:ea typeface="Geneva" charset="0"/>
                <a:cs typeface="Geneva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–"/>
              <a:defRPr u="none">
                <a:solidFill>
                  <a:srgbClr val="175676"/>
                </a:solidFill>
                <a:latin typeface="Geneva" charset="0"/>
                <a:ea typeface="Geneva" charset="0"/>
                <a:cs typeface="Geneva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u="none">
                <a:solidFill>
                  <a:srgbClr val="175676"/>
                </a:solidFill>
                <a:latin typeface="Geneva" charset="0"/>
                <a:ea typeface="Geneva" charset="0"/>
                <a:cs typeface="Geneva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CA900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800" kern="0" dirty="0" smtClean="0"/>
              <a:t>	      Capturing					Rendering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Rendering Volumetric Datasets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88</a:t>
            </a:fld>
            <a:endParaRPr lang="it-IT" dirty="0"/>
          </a:p>
        </p:txBody>
      </p:sp>
      <p:pic>
        <p:nvPicPr>
          <p:cNvPr id="12" name="Picture 2" descr="C:\Users\Jose\Desktop\algoritmo2 copi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" t="36218" r="84257" b="20222"/>
          <a:stretch/>
        </p:blipFill>
        <p:spPr bwMode="auto">
          <a:xfrm>
            <a:off x="1107419" y="4035665"/>
            <a:ext cx="2174789" cy="224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Jose\Desktop\algoritmo2 copi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78" t="33421" r="64437" b="17881"/>
          <a:stretch/>
        </p:blipFill>
        <p:spPr bwMode="auto">
          <a:xfrm>
            <a:off x="6093185" y="2010229"/>
            <a:ext cx="1626975" cy="161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211" y="4176254"/>
            <a:ext cx="1578923" cy="2276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83" y="2010229"/>
            <a:ext cx="2437262" cy="1779202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15" idx="2"/>
            <a:endCxn id="12" idx="0"/>
          </p:cNvCxnSpPr>
          <p:nvPr/>
        </p:nvCxnSpPr>
        <p:spPr bwMode="auto">
          <a:xfrm>
            <a:off x="2194814" y="3789431"/>
            <a:ext cx="0" cy="24623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stCxn id="12" idx="3"/>
            <a:endCxn id="13" idx="1"/>
          </p:cNvCxnSpPr>
          <p:nvPr/>
        </p:nvCxnSpPr>
        <p:spPr bwMode="auto">
          <a:xfrm flipV="1">
            <a:off x="3282208" y="2817631"/>
            <a:ext cx="2810977" cy="234249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8001000" y="2438400"/>
            <a:ext cx="1143000" cy="3792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u="none" dirty="0" smtClean="0"/>
              <a:t>3D texture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99300" y="3743416"/>
            <a:ext cx="1168674" cy="50427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u="none" dirty="0" smtClean="0"/>
              <a:t>GPU- based ray casting</a:t>
            </a:r>
          </a:p>
        </p:txBody>
      </p:sp>
      <p:cxnSp>
        <p:nvCxnSpPr>
          <p:cNvPr id="31" name="Straight Arrow Connector 30"/>
          <p:cNvCxnSpPr>
            <a:stCxn id="13" idx="2"/>
            <a:endCxn id="14" idx="0"/>
          </p:cNvCxnSpPr>
          <p:nvPr/>
        </p:nvCxnSpPr>
        <p:spPr bwMode="auto">
          <a:xfrm>
            <a:off x="6906673" y="3625032"/>
            <a:ext cx="0" cy="55122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7862989" y="5125106"/>
            <a:ext cx="1005579" cy="37923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1400" u="none" smtClean="0"/>
              <a:t>Output</a:t>
            </a:r>
            <a:endParaRPr lang="en-US" sz="1400" u="none" dirty="0" smtClean="0"/>
          </a:p>
        </p:txBody>
      </p:sp>
    </p:spTree>
    <p:extLst>
      <p:ext uri="{BB962C8B-B14F-4D97-AF65-F5344CB8AC3E}">
        <p14:creationId xmlns:p14="http://schemas.microsoft.com/office/powerpoint/2010/main" val="353726691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Volume datasets</a:t>
            </a:r>
          </a:p>
          <a:p>
            <a:pPr lvl="2"/>
            <a:r>
              <a:rPr lang="en-US" dirty="0" smtClean="0"/>
              <a:t>Sizes continuously growing (e.g. &gt;1024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Complex data (e.g. 4D)</a:t>
            </a:r>
          </a:p>
          <a:p>
            <a:pPr lvl="1"/>
            <a:r>
              <a:rPr lang="en-US" dirty="0" smtClean="0"/>
              <a:t>Rendering algorithms </a:t>
            </a:r>
          </a:p>
          <a:p>
            <a:pPr lvl="2"/>
            <a:r>
              <a:rPr lang="en-US" dirty="0" smtClean="0"/>
              <a:t>GPU intensive</a:t>
            </a:r>
          </a:p>
          <a:p>
            <a:pPr lvl="2"/>
            <a:r>
              <a:rPr lang="en-US" dirty="0" smtClean="0"/>
              <a:t>State-of-the-art is ray casting on the fragment </a:t>
            </a:r>
            <a:r>
              <a:rPr lang="en-US" dirty="0" err="1" smtClean="0"/>
              <a:t>shader</a:t>
            </a:r>
            <a:endParaRPr lang="en-US" dirty="0" smtClean="0"/>
          </a:p>
          <a:p>
            <a:pPr lvl="1"/>
            <a:r>
              <a:rPr lang="en-US" dirty="0" smtClean="0"/>
              <a:t>Interaction</a:t>
            </a:r>
          </a:p>
          <a:p>
            <a:pPr lvl="2"/>
            <a:r>
              <a:rPr lang="en-US" dirty="0" smtClean="0"/>
              <a:t>Edition, inspection, analysis, require a set of complex manipulation techniques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7F1F4-5DD8-473C-BAEE-74D672781BB5}" type="slidenum">
              <a:rPr lang="it-IT" smtClean="0"/>
              <a:pPr/>
              <a:t>89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9746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Output-sensitive techniques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000" dirty="0" smtClean="0"/>
              <a:t>At preprocessing time: build MR structure</a:t>
            </a:r>
          </a:p>
          <a:p>
            <a:pPr lvl="1"/>
            <a:r>
              <a:rPr lang="en-US" sz="1800" dirty="0" smtClean="0"/>
              <a:t>Data </a:t>
            </a:r>
            <a:r>
              <a:rPr lang="en-US" sz="1800" dirty="0" err="1" smtClean="0"/>
              <a:t>prefiltering</a:t>
            </a:r>
            <a:r>
              <a:rPr lang="en-US" sz="1800" dirty="0" smtClean="0"/>
              <a:t>! </a:t>
            </a:r>
          </a:p>
          <a:p>
            <a:pPr lvl="1"/>
            <a:r>
              <a:rPr lang="en-US" sz="1800" dirty="0" smtClean="0"/>
              <a:t>Visibility + simplification</a:t>
            </a:r>
          </a:p>
          <a:p>
            <a:pPr lvl="1"/>
            <a:r>
              <a:rPr lang="en-US" sz="1800" dirty="0" smtClean="0"/>
              <a:t>Compression</a:t>
            </a:r>
          </a:p>
          <a:p>
            <a:r>
              <a:rPr lang="en-US" sz="2000" dirty="0" smtClean="0"/>
              <a:t>At run-time: selective view-dependent refinement from out-of-core/remote data</a:t>
            </a:r>
          </a:p>
          <a:p>
            <a:pPr lvl="1"/>
            <a:r>
              <a:rPr lang="en-US" sz="1800" dirty="0" smtClean="0"/>
              <a:t>Must be output sensitive</a:t>
            </a:r>
          </a:p>
          <a:p>
            <a:pPr lvl="1"/>
            <a:r>
              <a:rPr lang="en-US" sz="1800" dirty="0" smtClean="0"/>
              <a:t>Access to </a:t>
            </a:r>
            <a:r>
              <a:rPr lang="en-US" sz="1800" dirty="0" err="1" smtClean="0"/>
              <a:t>prefiltered</a:t>
            </a:r>
            <a:r>
              <a:rPr lang="en-US" sz="1800" dirty="0" smtClean="0"/>
              <a:t> data under real-time constraints</a:t>
            </a:r>
          </a:p>
          <a:p>
            <a:pPr lvl="1"/>
            <a:r>
              <a:rPr lang="en-US" sz="1800" dirty="0" smtClean="0"/>
              <a:t>Decoding, Visibility + LOD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5176838" y="3230563"/>
            <a:ext cx="265112" cy="4857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H="1" flipV="1">
            <a:off x="5518150" y="3203575"/>
            <a:ext cx="206375" cy="588963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V="1">
            <a:off x="5518150" y="2620963"/>
            <a:ext cx="309563" cy="4413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H="1" flipV="1">
            <a:off x="5953125" y="2584450"/>
            <a:ext cx="339725" cy="5159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5945188" y="2030413"/>
            <a:ext cx="773112" cy="4635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 flipV="1">
            <a:off x="6873875" y="2032000"/>
            <a:ext cx="495300" cy="4635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V="1">
            <a:off x="7067550" y="2614613"/>
            <a:ext cx="265113" cy="4857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H="1" flipV="1">
            <a:off x="7435850" y="2568575"/>
            <a:ext cx="257175" cy="4413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flipV="1">
            <a:off x="4854575" y="3889375"/>
            <a:ext cx="265113" cy="485775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 flipH="1" flipV="1">
            <a:off x="5195888" y="3862388"/>
            <a:ext cx="206375" cy="588962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V="1">
            <a:off x="5468938" y="3870325"/>
            <a:ext cx="265112" cy="485775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flipH="1" flipV="1">
            <a:off x="5810250" y="3843338"/>
            <a:ext cx="206375" cy="588962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 flipV="1">
            <a:off x="6051550" y="3219450"/>
            <a:ext cx="265113" cy="485775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 flipH="1" flipV="1">
            <a:off x="6392863" y="3192463"/>
            <a:ext cx="206375" cy="588962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 flipV="1">
            <a:off x="6737350" y="3190875"/>
            <a:ext cx="265113" cy="485775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H="1" flipV="1">
            <a:off x="7078663" y="3163888"/>
            <a:ext cx="206375" cy="588962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V="1">
            <a:off x="7475538" y="3132138"/>
            <a:ext cx="265112" cy="485775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flipH="1" flipV="1">
            <a:off x="7816850" y="3105150"/>
            <a:ext cx="206375" cy="588963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30" name="Oval 22"/>
          <p:cNvSpPr>
            <a:spLocks noChangeArrowheads="1"/>
          </p:cNvSpPr>
          <p:nvPr/>
        </p:nvSpPr>
        <p:spPr bwMode="auto">
          <a:xfrm>
            <a:off x="6673850" y="1895475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Oval 23"/>
          <p:cNvSpPr>
            <a:spLocks noChangeArrowheads="1"/>
          </p:cNvSpPr>
          <p:nvPr/>
        </p:nvSpPr>
        <p:spPr bwMode="auto">
          <a:xfrm>
            <a:off x="5768975" y="2422525"/>
            <a:ext cx="258763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Oval 24"/>
          <p:cNvSpPr>
            <a:spLocks noChangeArrowheads="1"/>
          </p:cNvSpPr>
          <p:nvPr/>
        </p:nvSpPr>
        <p:spPr bwMode="auto">
          <a:xfrm>
            <a:off x="5348288" y="3021013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3" name="Oval 25"/>
          <p:cNvSpPr>
            <a:spLocks noChangeArrowheads="1"/>
          </p:cNvSpPr>
          <p:nvPr/>
        </p:nvSpPr>
        <p:spPr bwMode="auto">
          <a:xfrm>
            <a:off x="7635875" y="2947988"/>
            <a:ext cx="258763" cy="234950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4" name="Oval 26"/>
          <p:cNvSpPr>
            <a:spLocks noChangeArrowheads="1"/>
          </p:cNvSpPr>
          <p:nvPr/>
        </p:nvSpPr>
        <p:spPr bwMode="auto">
          <a:xfrm>
            <a:off x="6202363" y="3003550"/>
            <a:ext cx="258762" cy="234950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5" name="Oval 27"/>
          <p:cNvSpPr>
            <a:spLocks noChangeArrowheads="1"/>
          </p:cNvSpPr>
          <p:nvPr/>
        </p:nvSpPr>
        <p:spPr bwMode="auto">
          <a:xfrm>
            <a:off x="7250113" y="2427288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6" name="Oval 28"/>
          <p:cNvSpPr>
            <a:spLocks noChangeArrowheads="1"/>
          </p:cNvSpPr>
          <p:nvPr/>
        </p:nvSpPr>
        <p:spPr bwMode="auto">
          <a:xfrm>
            <a:off x="6931025" y="2987675"/>
            <a:ext cx="258763" cy="234950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7" name="Oval 29"/>
          <p:cNvSpPr>
            <a:spLocks noChangeArrowheads="1"/>
          </p:cNvSpPr>
          <p:nvPr/>
        </p:nvSpPr>
        <p:spPr bwMode="auto">
          <a:xfrm>
            <a:off x="5037138" y="3681413"/>
            <a:ext cx="258762" cy="23495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8" name="Oval 30"/>
          <p:cNvSpPr>
            <a:spLocks noChangeArrowheads="1"/>
          </p:cNvSpPr>
          <p:nvPr/>
        </p:nvSpPr>
        <p:spPr bwMode="auto">
          <a:xfrm>
            <a:off x="5626100" y="3695700"/>
            <a:ext cx="258763" cy="234950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auto">
          <a:xfrm>
            <a:off x="6761163" y="5085184"/>
            <a:ext cx="2265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dirty="0"/>
              <a:t>Occluded / Out-of-view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6761163" y="5442372"/>
            <a:ext cx="2265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/>
              <a:t>Inaccurate</a:t>
            </a:r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6761163" y="5804322"/>
            <a:ext cx="2265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/>
              <a:t>Accurate</a:t>
            </a:r>
          </a:p>
        </p:txBody>
      </p:sp>
      <p:sp>
        <p:nvSpPr>
          <p:cNvPr id="17442" name="Oval 34"/>
          <p:cNvSpPr>
            <a:spLocks noChangeArrowheads="1"/>
          </p:cNvSpPr>
          <p:nvPr/>
        </p:nvSpPr>
        <p:spPr bwMode="auto">
          <a:xfrm>
            <a:off x="6523038" y="5469359"/>
            <a:ext cx="258762" cy="234950"/>
          </a:xfrm>
          <a:prstGeom prst="ellipse">
            <a:avLst/>
          </a:prstGeom>
          <a:solidFill>
            <a:schemeClr val="bg2"/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3" name="Oval 35"/>
          <p:cNvSpPr>
            <a:spLocks noChangeArrowheads="1"/>
          </p:cNvSpPr>
          <p:nvPr/>
        </p:nvSpPr>
        <p:spPr bwMode="auto">
          <a:xfrm>
            <a:off x="6523038" y="5128047"/>
            <a:ext cx="258762" cy="23495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4" name="Oval 36"/>
          <p:cNvSpPr>
            <a:spLocks noChangeArrowheads="1"/>
          </p:cNvSpPr>
          <p:nvPr/>
        </p:nvSpPr>
        <p:spPr bwMode="auto">
          <a:xfrm>
            <a:off x="6523038" y="5813847"/>
            <a:ext cx="258762" cy="234950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Freeform 37"/>
          <p:cNvSpPr>
            <a:spLocks/>
          </p:cNvSpPr>
          <p:nvPr/>
        </p:nvSpPr>
        <p:spPr bwMode="auto">
          <a:xfrm>
            <a:off x="4895850" y="3059113"/>
            <a:ext cx="3119438" cy="782637"/>
          </a:xfrm>
          <a:custGeom>
            <a:avLst/>
            <a:gdLst>
              <a:gd name="T0" fmla="*/ 0 w 1821"/>
              <a:gd name="T1" fmla="*/ 479 h 488"/>
              <a:gd name="T2" fmla="*/ 172 w 1821"/>
              <a:gd name="T3" fmla="*/ 474 h 488"/>
              <a:gd name="T4" fmla="*/ 488 w 1821"/>
              <a:gd name="T5" fmla="*/ 479 h 488"/>
              <a:gd name="T6" fmla="*/ 562 w 1821"/>
              <a:gd name="T7" fmla="*/ 479 h 488"/>
              <a:gd name="T8" fmla="*/ 641 w 1821"/>
              <a:gd name="T9" fmla="*/ 423 h 488"/>
              <a:gd name="T10" fmla="*/ 753 w 1821"/>
              <a:gd name="T11" fmla="*/ 117 h 488"/>
              <a:gd name="T12" fmla="*/ 846 w 1821"/>
              <a:gd name="T13" fmla="*/ 38 h 488"/>
              <a:gd name="T14" fmla="*/ 925 w 1821"/>
              <a:gd name="T15" fmla="*/ 24 h 488"/>
              <a:gd name="T16" fmla="*/ 1152 w 1821"/>
              <a:gd name="T17" fmla="*/ 24 h 488"/>
              <a:gd name="T18" fmla="*/ 1371 w 1821"/>
              <a:gd name="T19" fmla="*/ 24 h 488"/>
              <a:gd name="T20" fmla="*/ 1821 w 1821"/>
              <a:gd name="T21" fmla="*/ 0 h 4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21"/>
              <a:gd name="T34" fmla="*/ 0 h 488"/>
              <a:gd name="T35" fmla="*/ 1821 w 1821"/>
              <a:gd name="T36" fmla="*/ 488 h 48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21" h="488">
                <a:moveTo>
                  <a:pt x="0" y="479"/>
                </a:moveTo>
                <a:cubicBezTo>
                  <a:pt x="45" y="476"/>
                  <a:pt x="91" y="474"/>
                  <a:pt x="172" y="474"/>
                </a:cubicBezTo>
                <a:cubicBezTo>
                  <a:pt x="253" y="474"/>
                  <a:pt x="423" y="478"/>
                  <a:pt x="488" y="479"/>
                </a:cubicBezTo>
                <a:cubicBezTo>
                  <a:pt x="553" y="480"/>
                  <a:pt x="537" y="488"/>
                  <a:pt x="562" y="479"/>
                </a:cubicBezTo>
                <a:cubicBezTo>
                  <a:pt x="587" y="470"/>
                  <a:pt x="609" y="483"/>
                  <a:pt x="641" y="423"/>
                </a:cubicBezTo>
                <a:cubicBezTo>
                  <a:pt x="673" y="363"/>
                  <a:pt x="719" y="181"/>
                  <a:pt x="753" y="117"/>
                </a:cubicBezTo>
                <a:cubicBezTo>
                  <a:pt x="787" y="53"/>
                  <a:pt x="817" y="53"/>
                  <a:pt x="846" y="38"/>
                </a:cubicBezTo>
                <a:cubicBezTo>
                  <a:pt x="875" y="23"/>
                  <a:pt x="874" y="26"/>
                  <a:pt x="925" y="24"/>
                </a:cubicBezTo>
                <a:cubicBezTo>
                  <a:pt x="976" y="22"/>
                  <a:pt x="1078" y="24"/>
                  <a:pt x="1152" y="24"/>
                </a:cubicBezTo>
                <a:cubicBezTo>
                  <a:pt x="1226" y="24"/>
                  <a:pt x="1260" y="28"/>
                  <a:pt x="1371" y="24"/>
                </a:cubicBezTo>
                <a:cubicBezTo>
                  <a:pt x="1482" y="20"/>
                  <a:pt x="1651" y="10"/>
                  <a:pt x="1821" y="0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8026400" y="2882900"/>
            <a:ext cx="735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FRONT</a:t>
            </a:r>
          </a:p>
        </p:txBody>
      </p:sp>
    </p:spTree>
    <p:extLst>
      <p:ext uri="{BB962C8B-B14F-4D97-AF65-F5344CB8AC3E}">
        <p14:creationId xmlns:p14="http://schemas.microsoft.com/office/powerpoint/2010/main" val="605852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Desktop vs mobile</a:t>
            </a:r>
          </a:p>
          <a:p>
            <a:pPr lvl="1"/>
            <a:r>
              <a:rPr lang="en-US" dirty="0" smtClean="0"/>
              <a:t>Desktop rendering</a:t>
            </a:r>
          </a:p>
          <a:p>
            <a:pPr lvl="2"/>
            <a:r>
              <a:rPr lang="en-US" dirty="0" smtClean="0"/>
              <a:t>Large models on the fly</a:t>
            </a:r>
          </a:p>
          <a:p>
            <a:pPr lvl="2"/>
            <a:r>
              <a:rPr lang="en-US" dirty="0" smtClean="0"/>
              <a:t>Huge models with the aid of compression/multiresolution schemes</a:t>
            </a:r>
          </a:p>
          <a:p>
            <a:pPr lvl="1"/>
            <a:r>
              <a:rPr lang="en-US" dirty="0" smtClean="0"/>
              <a:t>Mobile rendering</a:t>
            </a:r>
          </a:p>
          <a:p>
            <a:pPr lvl="2"/>
            <a:r>
              <a:rPr lang="en-US" dirty="0" smtClean="0"/>
              <a:t>Standard sizes (e.g. 512</a:t>
            </a:r>
            <a:r>
              <a:rPr lang="en-US" baseline="30000" dirty="0" smtClean="0"/>
              <a:t>3</a:t>
            </a:r>
            <a:r>
              <a:rPr lang="en-US" dirty="0" smtClean="0"/>
              <a:t>) still too much for the mobile GPUs</a:t>
            </a:r>
          </a:p>
          <a:p>
            <a:pPr lvl="2"/>
            <a:r>
              <a:rPr lang="en-US" dirty="0" smtClean="0"/>
              <a:t>Rendering algorithms GPU intensive</a:t>
            </a:r>
          </a:p>
          <a:p>
            <a:pPr lvl="3"/>
            <a:r>
              <a:rPr lang="en-US" dirty="0" smtClean="0"/>
              <a:t>State-of-the-art is GPU-based ray casting</a:t>
            </a:r>
          </a:p>
          <a:p>
            <a:pPr lvl="2"/>
            <a:r>
              <a:rPr lang="en-US" dirty="0" smtClean="0"/>
              <a:t>Interaction is difficult on a small screen</a:t>
            </a:r>
          </a:p>
          <a:p>
            <a:pPr lvl="3"/>
            <a:r>
              <a:rPr lang="en-US" dirty="0" smtClean="0"/>
              <a:t>Changing TF, inspecting the model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7F1F4-5DD8-473C-BAEE-74D672781BB5}" type="slidenum">
              <a:rPr lang="it-IT" smtClean="0"/>
              <a:pPr/>
              <a:t>90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02561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Challenges on mobile:</a:t>
            </a:r>
          </a:p>
          <a:p>
            <a:pPr lvl="1"/>
            <a:r>
              <a:rPr lang="en-US" dirty="0" smtClean="0"/>
              <a:t>Memory:</a:t>
            </a:r>
          </a:p>
          <a:p>
            <a:pPr lvl="2"/>
            <a:r>
              <a:rPr lang="en-US" dirty="0" smtClean="0">
                <a:solidFill>
                  <a:srgbClr val="840032"/>
                </a:solidFill>
              </a:rPr>
              <a:t>Model does not fit into memory </a:t>
            </a:r>
          </a:p>
          <a:p>
            <a:pPr lvl="3"/>
            <a:r>
              <a:rPr lang="en-US" dirty="0" smtClean="0"/>
              <a:t>Use client server approach / compress data </a:t>
            </a:r>
            <a:endParaRPr lang="en-US" dirty="0"/>
          </a:p>
          <a:p>
            <a:pPr lvl="1"/>
            <a:r>
              <a:rPr lang="en-US" dirty="0"/>
              <a:t>GPU capabilities: 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840032"/>
                </a:solidFill>
              </a:rPr>
              <a:t>Cannot use state of the art algorithm (e.g. no </a:t>
            </a:r>
            <a:r>
              <a:rPr lang="en-US" dirty="0">
                <a:solidFill>
                  <a:srgbClr val="840032"/>
                </a:solidFill>
              </a:rPr>
              <a:t>3D </a:t>
            </a:r>
            <a:r>
              <a:rPr lang="en-US" dirty="0" smtClean="0">
                <a:solidFill>
                  <a:srgbClr val="840032"/>
                </a:solidFill>
              </a:rPr>
              <a:t>textures)</a:t>
            </a:r>
          </a:p>
          <a:p>
            <a:pPr lvl="3"/>
            <a:r>
              <a:rPr lang="en-US" dirty="0" smtClean="0"/>
              <a:t>Texture arrays</a:t>
            </a:r>
            <a:endParaRPr lang="en-US" dirty="0"/>
          </a:p>
          <a:p>
            <a:pPr lvl="1"/>
            <a:r>
              <a:rPr lang="en-US" dirty="0" smtClean="0"/>
              <a:t>GPU horsepower: </a:t>
            </a:r>
          </a:p>
          <a:p>
            <a:pPr lvl="2"/>
            <a:r>
              <a:rPr lang="en-US" dirty="0" smtClean="0">
                <a:solidFill>
                  <a:srgbClr val="840032"/>
                </a:solidFill>
              </a:rPr>
              <a:t>GPU unable to perform interactively</a:t>
            </a:r>
          </a:p>
          <a:p>
            <a:pPr lvl="3"/>
            <a:r>
              <a:rPr lang="en-US" dirty="0" smtClean="0"/>
              <a:t>Progressive rendering methods</a:t>
            </a:r>
          </a:p>
          <a:p>
            <a:pPr lvl="1"/>
            <a:r>
              <a:rPr lang="en-US" dirty="0" smtClean="0"/>
              <a:t>Small screen</a:t>
            </a:r>
          </a:p>
          <a:p>
            <a:pPr lvl="2"/>
            <a:r>
              <a:rPr lang="en-US" dirty="0" smtClean="0">
                <a:solidFill>
                  <a:srgbClr val="840032"/>
                </a:solidFill>
              </a:rPr>
              <a:t>Not enough details, difficult interaction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91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084414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Mobile architectures</a:t>
            </a:r>
          </a:p>
          <a:p>
            <a:pPr lvl="1"/>
            <a:r>
              <a:rPr lang="en-US" dirty="0" smtClean="0"/>
              <a:t>Server-based rendering</a:t>
            </a:r>
          </a:p>
          <a:p>
            <a:pPr lvl="1"/>
            <a:r>
              <a:rPr lang="en-US" dirty="0" smtClean="0"/>
              <a:t>Hybrid approaches</a:t>
            </a:r>
          </a:p>
          <a:p>
            <a:pPr lvl="1"/>
            <a:r>
              <a:rPr lang="en-US" dirty="0" smtClean="0"/>
              <a:t>Pure mobile rendering</a:t>
            </a:r>
          </a:p>
          <a:p>
            <a:pPr lvl="1"/>
            <a:endParaRPr lang="en-US" dirty="0"/>
          </a:p>
          <a:p>
            <a:pPr lvl="1"/>
            <a:r>
              <a:rPr lang="en-US" dirty="0" smtClean="0">
                <a:solidFill>
                  <a:srgbClr val="840032"/>
                </a:solidFill>
              </a:rPr>
              <a:t>Server-based and hybrid rely on high bandwidth communication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92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872938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Server-based rendering</a:t>
            </a:r>
          </a:p>
          <a:p>
            <a:pPr lvl="1"/>
            <a:r>
              <a:rPr lang="en-US" dirty="0"/>
              <a:t>Park et al. Mobile Collaborative Medical Display System.</a:t>
            </a:r>
          </a:p>
          <a:p>
            <a:pPr lvl="1"/>
            <a:r>
              <a:rPr lang="en-US" dirty="0"/>
              <a:t>Moser and </a:t>
            </a:r>
            <a:r>
              <a:rPr lang="en-US" dirty="0" err="1"/>
              <a:t>Wieskopf</a:t>
            </a:r>
            <a:r>
              <a:rPr lang="en-US" dirty="0"/>
              <a:t>. Interactive Volume Rendering on Mobile Devices.</a:t>
            </a:r>
          </a:p>
          <a:p>
            <a:pPr lvl="1"/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93</a:t>
            </a:fld>
            <a:endParaRPr lang="it-IT" dirty="0"/>
          </a:p>
        </p:txBody>
      </p:sp>
      <p:pic>
        <p:nvPicPr>
          <p:cNvPr id="5" name="Picture 3" descr="C:\Users\rl\Documents\My Dropbox\Fede\Master tesis\p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065" y="2724033"/>
            <a:ext cx="421163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47398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Hybrid approaches</a:t>
            </a:r>
          </a:p>
          <a:p>
            <a:pPr lvl="1"/>
            <a:r>
              <a:rPr lang="en-US" dirty="0" smtClean="0"/>
              <a:t>Hard tasks performed by the server</a:t>
            </a:r>
          </a:p>
          <a:p>
            <a:pPr lvl="2"/>
            <a:r>
              <a:rPr lang="en-US" dirty="0" smtClean="0"/>
              <a:t>Data processing, compression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Rendering (partially) on mobile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94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5419623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Pure mobile rendering</a:t>
            </a:r>
          </a:p>
          <a:p>
            <a:pPr lvl="1"/>
            <a:r>
              <a:rPr lang="en-US" dirty="0" smtClean="0"/>
              <a:t>Move all the work to the mobile</a:t>
            </a:r>
          </a:p>
          <a:p>
            <a:pPr lvl="1"/>
            <a:r>
              <a:rPr lang="en-US" dirty="0"/>
              <a:t>Nowadays feasible</a:t>
            </a:r>
          </a:p>
          <a:p>
            <a:pPr lvl="1"/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95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271834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Volume Rendering on mobile. Algorithms</a:t>
            </a:r>
          </a:p>
          <a:p>
            <a:pPr lvl="1"/>
            <a:r>
              <a:rPr lang="en-US" dirty="0" smtClean="0"/>
              <a:t>Slices</a:t>
            </a:r>
          </a:p>
          <a:p>
            <a:pPr lvl="1"/>
            <a:r>
              <a:rPr lang="en-US" dirty="0" smtClean="0"/>
              <a:t>2D texture arrays</a:t>
            </a:r>
          </a:p>
          <a:p>
            <a:pPr lvl="1"/>
            <a:r>
              <a:rPr lang="en-US" dirty="0" smtClean="0"/>
              <a:t>3D textures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96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975955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388" y="493713"/>
            <a:ext cx="8785225" cy="990600"/>
          </a:xfrm>
        </p:spPr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Slices</a:t>
            </a: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Typical old days volume rendering</a:t>
            </a:r>
          </a:p>
          <a:p>
            <a:pPr lvl="2"/>
            <a:r>
              <a:rPr lang="en-US" altLang="en-US" dirty="0" smtClean="0">
                <a:ea typeface="ＭＳ Ｐゴシック" pitchFamily="34" charset="-128"/>
              </a:rPr>
              <a:t>Several quality limitations</a:t>
            </a:r>
          </a:p>
          <a:p>
            <a:pPr lvl="2"/>
            <a:r>
              <a:rPr lang="en-US" altLang="en-US" dirty="0" smtClean="0">
                <a:ea typeface="ＭＳ Ｐゴシック" pitchFamily="34" charset="-128"/>
              </a:rPr>
              <a:t>Subsampling &amp; view change</a:t>
            </a:r>
          </a:p>
          <a:p>
            <a:pPr lvl="1"/>
            <a:endParaRPr lang="en-US" altLang="en-US" dirty="0">
              <a:ea typeface="ＭＳ Ｐゴシック" pitchFamily="34" charset="-128"/>
            </a:endParaRPr>
          </a:p>
          <a:p>
            <a:pPr lvl="1"/>
            <a:endParaRPr lang="en-US" altLang="en-US" dirty="0" smtClean="0">
              <a:ea typeface="ＭＳ Ｐゴシック" pitchFamily="34" charset="-128"/>
            </a:endParaRP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Improvement: Oblique </a:t>
            </a:r>
            <a:r>
              <a:rPr lang="en-US" altLang="en-US" dirty="0">
                <a:ea typeface="ＭＳ Ｐゴシック" pitchFamily="34" charset="-128"/>
              </a:rPr>
              <a:t>slices [Kruger 2010]</a:t>
            </a:r>
          </a:p>
          <a:p>
            <a:pPr lvl="1"/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97</a:t>
            </a:fld>
            <a:endParaRPr lang="it-IT" dirty="0"/>
          </a:p>
        </p:txBody>
      </p:sp>
      <p:grpSp>
        <p:nvGrpSpPr>
          <p:cNvPr id="5" name="Gruppo 21"/>
          <p:cNvGrpSpPr>
            <a:grpSpLocks/>
          </p:cNvGrpSpPr>
          <p:nvPr/>
        </p:nvGrpSpPr>
        <p:grpSpPr bwMode="auto">
          <a:xfrm>
            <a:off x="5699388" y="1396684"/>
            <a:ext cx="2649537" cy="2076450"/>
            <a:chOff x="2232188" y="3941447"/>
            <a:chExt cx="2649225" cy="2260578"/>
          </a:xfrm>
        </p:grpSpPr>
        <p:grpSp>
          <p:nvGrpSpPr>
            <p:cNvPr id="6" name="Gruppo 20"/>
            <p:cNvGrpSpPr>
              <a:grpSpLocks/>
            </p:cNvGrpSpPr>
            <p:nvPr/>
          </p:nvGrpSpPr>
          <p:grpSpPr bwMode="auto">
            <a:xfrm>
              <a:off x="2232188" y="4261187"/>
              <a:ext cx="2649225" cy="1940838"/>
              <a:chOff x="4914366" y="4412456"/>
              <a:chExt cx="2649225" cy="1940838"/>
            </a:xfrm>
          </p:grpSpPr>
          <p:grpSp>
            <p:nvGrpSpPr>
              <p:cNvPr id="8" name="Gruppo 11"/>
              <p:cNvGrpSpPr>
                <a:grpSpLocks/>
              </p:cNvGrpSpPr>
              <p:nvPr/>
            </p:nvGrpSpPr>
            <p:grpSpPr bwMode="auto">
              <a:xfrm>
                <a:off x="6220566" y="4412456"/>
                <a:ext cx="1343025" cy="1940838"/>
                <a:chOff x="1827848" y="4288631"/>
                <a:chExt cx="1343025" cy="1940838"/>
              </a:xfrm>
            </p:grpSpPr>
            <p:pic>
              <p:nvPicPr>
                <p:cNvPr id="12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27848" y="4288631"/>
                  <a:ext cx="1343025" cy="1762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13" name="Connettore 2 5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2824660" y="5872043"/>
                  <a:ext cx="168962" cy="357426"/>
                </a:xfrm>
                <a:prstGeom prst="straightConnector1">
                  <a:avLst/>
                </a:prstGeom>
                <a:noFill/>
                <a:ln w="5715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9" name="Gruppo 17"/>
              <p:cNvGrpSpPr>
                <a:grpSpLocks/>
              </p:cNvGrpSpPr>
              <p:nvPr/>
            </p:nvGrpSpPr>
            <p:grpSpPr bwMode="auto">
              <a:xfrm>
                <a:off x="4914366" y="4412456"/>
                <a:ext cx="1276350" cy="1819572"/>
                <a:chOff x="3640156" y="4412456"/>
                <a:chExt cx="1276350" cy="1819572"/>
              </a:xfrm>
            </p:grpSpPr>
            <p:pic>
              <p:nvPicPr>
                <p:cNvPr id="10" name="Picture 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0156" y="4412456"/>
                  <a:ext cx="1276350" cy="1638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11" name="Connettore 2 27"/>
                <p:cNvCxnSpPr>
                  <a:cxnSpLocks noChangeShapeType="1"/>
                </p:cNvCxnSpPr>
                <p:nvPr/>
              </p:nvCxnSpPr>
              <p:spPr bwMode="auto">
                <a:xfrm flipV="1">
                  <a:off x="3853644" y="5900915"/>
                  <a:ext cx="263629" cy="331113"/>
                </a:xfrm>
                <a:prstGeom prst="straightConnector1">
                  <a:avLst/>
                </a:prstGeom>
                <a:noFill/>
                <a:ln w="5715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7" name="8 CuadroTexto"/>
            <p:cNvSpPr txBox="1">
              <a:spLocks noChangeArrowheads="1"/>
            </p:cNvSpPr>
            <p:nvPr/>
          </p:nvSpPr>
          <p:spPr bwMode="auto">
            <a:xfrm>
              <a:off x="2870363" y="3941447"/>
              <a:ext cx="155683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>
                <a:defRPr sz="2000"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r>
                <a:rPr lang="es-ES" altLang="en-US" sz="1800" u="none">
                  <a:latin typeface="Arial" pitchFamily="34" charset="0"/>
                </a:rPr>
                <a:t>Axis-aligned</a:t>
              </a:r>
            </a:p>
          </p:txBody>
        </p:sp>
      </p:grpSp>
      <p:grpSp>
        <p:nvGrpSpPr>
          <p:cNvPr id="26" name="Gruppo 25"/>
          <p:cNvGrpSpPr>
            <a:grpSpLocks/>
          </p:cNvGrpSpPr>
          <p:nvPr/>
        </p:nvGrpSpPr>
        <p:grpSpPr bwMode="auto">
          <a:xfrm>
            <a:off x="1793203" y="4411649"/>
            <a:ext cx="2427287" cy="1619250"/>
            <a:chOff x="4811559" y="868087"/>
            <a:chExt cx="3454861" cy="2423753"/>
          </a:xfrm>
        </p:grpSpPr>
        <p:grpSp>
          <p:nvGrpSpPr>
            <p:cNvPr id="27" name="Gruppo 24"/>
            <p:cNvGrpSpPr>
              <a:grpSpLocks/>
            </p:cNvGrpSpPr>
            <p:nvPr/>
          </p:nvGrpSpPr>
          <p:grpSpPr bwMode="auto">
            <a:xfrm>
              <a:off x="6532870" y="868087"/>
              <a:ext cx="1733550" cy="2423753"/>
              <a:chOff x="6532870" y="868087"/>
              <a:chExt cx="1733550" cy="2423753"/>
            </a:xfrm>
          </p:grpSpPr>
          <p:pic>
            <p:nvPicPr>
              <p:cNvPr id="29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32870" y="868087"/>
                <a:ext cx="1733550" cy="1733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0" name="Connettore 2 34"/>
              <p:cNvCxnSpPr>
                <a:cxnSpLocks noChangeShapeType="1"/>
              </p:cNvCxnSpPr>
              <p:nvPr/>
            </p:nvCxnSpPr>
            <p:spPr bwMode="auto">
              <a:xfrm flipV="1">
                <a:off x="7259700" y="2738970"/>
                <a:ext cx="0" cy="552870"/>
              </a:xfrm>
              <a:prstGeom prst="straightConnector1">
                <a:avLst/>
              </a:prstGeom>
              <a:noFill/>
              <a:ln w="571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8" name="7 CuadroTexto"/>
            <p:cNvSpPr txBox="1">
              <a:spLocks noChangeArrowheads="1"/>
            </p:cNvSpPr>
            <p:nvPr/>
          </p:nvSpPr>
          <p:spPr bwMode="auto">
            <a:xfrm>
              <a:off x="4811559" y="2086098"/>
              <a:ext cx="15911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>
                <a:defRPr sz="2000"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r>
                <a:rPr lang="es-ES" altLang="en-US" sz="1800" u="none">
                  <a:latin typeface="Arial" pitchFamily="34" charset="0"/>
                </a:rPr>
                <a:t>View-aligned</a:t>
              </a:r>
            </a:p>
          </p:txBody>
        </p:sp>
      </p:grpSp>
      <p:grpSp>
        <p:nvGrpSpPr>
          <p:cNvPr id="31" name="Gruppo 28"/>
          <p:cNvGrpSpPr>
            <a:grpSpLocks/>
          </p:cNvGrpSpPr>
          <p:nvPr/>
        </p:nvGrpSpPr>
        <p:grpSpPr bwMode="auto">
          <a:xfrm>
            <a:off x="4990889" y="4215131"/>
            <a:ext cx="1870075" cy="1773238"/>
            <a:chOff x="1704023" y="4536933"/>
            <a:chExt cx="1869447" cy="1771994"/>
          </a:xfrm>
        </p:grpSpPr>
        <p:grpSp>
          <p:nvGrpSpPr>
            <p:cNvPr id="32" name="Gruppo 26"/>
            <p:cNvGrpSpPr>
              <a:grpSpLocks/>
            </p:cNvGrpSpPr>
            <p:nvPr/>
          </p:nvGrpSpPr>
          <p:grpSpPr bwMode="auto">
            <a:xfrm>
              <a:off x="1704023" y="4536933"/>
              <a:ext cx="1450657" cy="1771994"/>
              <a:chOff x="1353503" y="4298638"/>
              <a:chExt cx="1743075" cy="2129186"/>
            </a:xfrm>
          </p:grpSpPr>
          <p:pic>
            <p:nvPicPr>
              <p:cNvPr id="34" name="Picture 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3503" y="4298638"/>
                <a:ext cx="1743075" cy="1752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5" name="Connettore 2 40"/>
              <p:cNvCxnSpPr>
                <a:cxnSpLocks noChangeShapeType="1"/>
              </p:cNvCxnSpPr>
              <p:nvPr/>
            </p:nvCxnSpPr>
            <p:spPr bwMode="auto">
              <a:xfrm flipV="1">
                <a:off x="2003082" y="6058484"/>
                <a:ext cx="0" cy="369340"/>
              </a:xfrm>
              <a:prstGeom prst="straightConnector1">
                <a:avLst/>
              </a:prstGeom>
              <a:noFill/>
              <a:ln w="5715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3" name="7 CuadroTexto"/>
            <p:cNvSpPr txBox="1">
              <a:spLocks noChangeArrowheads="1"/>
            </p:cNvSpPr>
            <p:nvPr/>
          </p:nvSpPr>
          <p:spPr bwMode="auto">
            <a:xfrm>
              <a:off x="2529594" y="5831165"/>
              <a:ext cx="10438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>
                <a:defRPr sz="2000"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eaLnBrk="0" hangingPunct="0">
                <a:defRPr>
                  <a:solidFill>
                    <a:schemeClr val="accent2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r>
                <a:rPr lang="es-ES" altLang="en-US" sz="1800" u="none">
                  <a:latin typeface="Arial" pitchFamily="34" charset="0"/>
                </a:rPr>
                <a:t>Oblique</a:t>
              </a:r>
            </a:p>
          </p:txBody>
        </p:sp>
      </p:grpSp>
      <p:pic>
        <p:nvPicPr>
          <p:cNvPr id="36" name="Picture 2" descr="http://pixabay.com/static/uploads/photo/2014/04/03/10/01/eye-309608_64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659" y="6031931"/>
            <a:ext cx="529075" cy="30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pixabay.com/static/uploads/photo/2014/04/03/10/01/eye-309608_64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034" y="5971168"/>
            <a:ext cx="529075" cy="30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98116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2D texture arrays + texture </a:t>
            </a:r>
            <a:r>
              <a:rPr lang="en-US" dirty="0"/>
              <a:t>atlas [</a:t>
            </a:r>
            <a:r>
              <a:rPr lang="en-US" dirty="0" err="1"/>
              <a:t>Noguera</a:t>
            </a:r>
            <a:r>
              <a:rPr lang="en-US" dirty="0"/>
              <a:t> et al. 2012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Simulate a 3D texture using an array of 2D textures</a:t>
            </a:r>
          </a:p>
          <a:p>
            <a:pPr lvl="1"/>
            <a:r>
              <a:rPr lang="en-US" dirty="0" smtClean="0"/>
              <a:t>Implement GPU-based ray casting </a:t>
            </a:r>
          </a:p>
          <a:p>
            <a:pPr lvl="2"/>
            <a:r>
              <a:rPr lang="en-US" dirty="0" smtClean="0"/>
              <a:t>High quality</a:t>
            </a:r>
          </a:p>
          <a:p>
            <a:pPr lvl="2"/>
            <a:r>
              <a:rPr lang="en-US" dirty="0" smtClean="0"/>
              <a:t>Relatively large models</a:t>
            </a:r>
          </a:p>
          <a:p>
            <a:pPr lvl="2"/>
            <a:r>
              <a:rPr lang="en-US" dirty="0" smtClean="0">
                <a:solidFill>
                  <a:srgbClr val="840032"/>
                </a:solidFill>
              </a:rPr>
              <a:t>Costly</a:t>
            </a:r>
          </a:p>
          <a:p>
            <a:pPr lvl="2"/>
            <a:r>
              <a:rPr lang="en-US" dirty="0" smtClean="0">
                <a:solidFill>
                  <a:srgbClr val="840032"/>
                </a:solidFill>
              </a:rPr>
              <a:t>Cannot use hardware trilinear interpolation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98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1743595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Volumetric Datasets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C7F1F4-5DD8-473C-BAEE-74D672781BB5}" type="slidenum">
              <a:rPr lang="it-IT" smtClean="0"/>
              <a:pPr>
                <a:defRPr/>
              </a:pPr>
              <a:t>99</a:t>
            </a:fld>
            <a:endParaRPr lang="it-IT" dirty="0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924" y="1206328"/>
            <a:ext cx="4436076" cy="5175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056" y="2347269"/>
            <a:ext cx="4034481" cy="4034481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2D texture arrays + texture atlas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441844"/>
      </p:ext>
    </p:extLst>
  </p:cSld>
  <p:clrMapOvr>
    <a:masterClrMapping/>
  </p:clrMapOvr>
</p:sld>
</file>

<file path=ppt/theme/theme1.xml><?xml version="1.0" encoding="utf-8"?>
<a:theme xmlns:a="http://schemas.openxmlformats.org/drawingml/2006/main" name="crs4-vic-template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Myriad Pro Bold Cond"/>
        <a:ea typeface="ＭＳ Ｐゴシック"/>
        <a:cs typeface=""/>
      </a:majorFont>
      <a:minorFont>
        <a:latin typeface="Myriad Pro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  <a:txDef>
      <a:spPr>
        <a:noFill/>
      </a:spPr>
      <a:bodyPr wrap="none" rtlCol="0">
        <a:normAutofit/>
      </a:bodyPr>
      <a:lstStyle>
        <a:defPPr>
          <a:buFont typeface="Arial" pitchFamily="34" charset="0"/>
          <a:buChar char="•"/>
          <a:defRPr sz="2000" dirty="0" smtClean="0"/>
        </a:defPPr>
      </a:lstStyle>
    </a:tx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template_vic</Template>
  <TotalTime>33485</TotalTime>
  <Words>5406</Words>
  <Application>Microsoft Office PowerPoint</Application>
  <PresentationFormat>Presentación en pantalla (4:3)</PresentationFormat>
  <Paragraphs>1241</Paragraphs>
  <Slides>127</Slides>
  <Notes>43</Notes>
  <HiddenSlides>0</HiddenSlides>
  <MMClips>7</MMClips>
  <ScaleCrop>false</ScaleCrop>
  <HeadingPairs>
    <vt:vector size="6" baseType="variant">
      <vt:variant>
        <vt:lpstr>Fuentes usadas</vt:lpstr>
      </vt:variant>
      <vt:variant>
        <vt:i4>16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127</vt:i4>
      </vt:variant>
    </vt:vector>
  </HeadingPairs>
  <TitlesOfParts>
    <vt:vector size="144" baseType="lpstr">
      <vt:lpstr>ＭＳ Ｐゴシック</vt:lpstr>
      <vt:lpstr>Arial</vt:lpstr>
      <vt:lpstr>Arial Unicode MS</vt:lpstr>
      <vt:lpstr>Cambria Math</vt:lpstr>
      <vt:lpstr>Geneva</vt:lpstr>
      <vt:lpstr>Helvetica</vt:lpstr>
      <vt:lpstr>MS Reference Sans Serif</vt:lpstr>
      <vt:lpstr>Myriad Pro</vt:lpstr>
      <vt:lpstr>Myriad Pro Bold Cond</vt:lpstr>
      <vt:lpstr>Roboto Condensed</vt:lpstr>
      <vt:lpstr>Symbol</vt:lpstr>
      <vt:lpstr>Tahoma</vt:lpstr>
      <vt:lpstr>Times</vt:lpstr>
      <vt:lpstr>Times New Roman</vt:lpstr>
      <vt:lpstr>Verdana</vt:lpstr>
      <vt:lpstr>Wingdings</vt:lpstr>
      <vt:lpstr>crs4-vic-template</vt:lpstr>
      <vt:lpstr>Part 5</vt:lpstr>
      <vt:lpstr>Scalable Mobile Visualization</vt:lpstr>
      <vt:lpstr>Scalable Mobile Visualization</vt:lpstr>
      <vt:lpstr>Scalable Mobile Visualization. Outline</vt:lpstr>
      <vt:lpstr>LaRGE MESHES</vt:lpstr>
      <vt:lpstr>A real-time data filtering problem!</vt:lpstr>
      <vt:lpstr>A real-time data filtering problem!</vt:lpstr>
      <vt:lpstr>Output-sensitive techniques</vt:lpstr>
      <vt:lpstr>Output-sensitive techniques</vt:lpstr>
      <vt:lpstr>Our contributions: GPU-friendly output-sensitive techniques</vt:lpstr>
      <vt:lpstr>Our Contributions: chunked multiresolution structures</vt:lpstr>
      <vt:lpstr>Adaptive Quad Patches Simplified Streaming and Rendering for the Web</vt:lpstr>
      <vt:lpstr>Pre-processing (Reparameterization)</vt:lpstr>
      <vt:lpstr>Pre-processing (Multiresolution)</vt:lpstr>
      <vt:lpstr>Adaptive rendering</vt:lpstr>
      <vt:lpstr>Rendering example</vt:lpstr>
      <vt:lpstr>Results</vt:lpstr>
      <vt:lpstr>Conclusions: Adaptive Quad Patches</vt:lpstr>
      <vt:lpstr>Compact Adaptive Tetra Puzzles Efficient distribution and rendering for mobile</vt:lpstr>
      <vt:lpstr>Our approach</vt:lpstr>
      <vt:lpstr>Overview</vt:lpstr>
      <vt:lpstr>Pre-processing (Barycentric parametrization)</vt:lpstr>
      <vt:lpstr>Pre-processing (Barycentric parametrization)</vt:lpstr>
      <vt:lpstr>Pre-processing (Barycentric parametrization)</vt:lpstr>
      <vt:lpstr>Pre-processing (Barycentric parametrization)</vt:lpstr>
      <vt:lpstr>Pre-processing (Barycentric parametrization)</vt:lpstr>
      <vt:lpstr>Pre-processing (Barycentric parametrization)</vt:lpstr>
      <vt:lpstr>Rendering process</vt:lpstr>
      <vt:lpstr>Results</vt:lpstr>
      <vt:lpstr>Conclusions: Compact ATP</vt:lpstr>
      <vt:lpstr>Complex LiGHTING: Full precomputation…</vt:lpstr>
      <vt:lpstr>Explore Maps Ubiquitous exploration of scenes with complex illumination</vt:lpstr>
      <vt:lpstr>Scene Discovery</vt:lpstr>
      <vt:lpstr>Scene Discovery</vt:lpstr>
      <vt:lpstr>Scene Discovery</vt:lpstr>
      <vt:lpstr>Scene Discovery</vt:lpstr>
      <vt:lpstr>Probe optimization</vt:lpstr>
      <vt:lpstr>Connecting Probes</vt:lpstr>
      <vt:lpstr>Dataset Creation (rendering)</vt:lpstr>
      <vt:lpstr>Explore Maps - Results</vt:lpstr>
      <vt:lpstr>Interactive Exploration</vt:lpstr>
      <vt:lpstr>Conclusion: Interactive Exploration</vt:lpstr>
      <vt:lpstr>Complex LiGHTING: Smart computation</vt:lpstr>
      <vt:lpstr>High quality illumination</vt:lpstr>
      <vt:lpstr>Consistent illumination for AR</vt:lpstr>
      <vt:lpstr>Consistent illumination for AR</vt:lpstr>
      <vt:lpstr>Consistent illumination for AR</vt:lpstr>
      <vt:lpstr>Consistent illumination for AR</vt:lpstr>
      <vt:lpstr>Consistent illumination for AR</vt:lpstr>
      <vt:lpstr>Consistent illumination for AR</vt:lpstr>
      <vt:lpstr>Consistent illumination for AR</vt:lpstr>
      <vt:lpstr>Consistent illumination for AR</vt:lpstr>
      <vt:lpstr>Consistent illumination for AR</vt:lpstr>
      <vt:lpstr>Soft shadows using cubemaps</vt:lpstr>
      <vt:lpstr>Soft shadows using cubemaps</vt:lpstr>
      <vt:lpstr>Soft shadows using cubemaps</vt:lpstr>
      <vt:lpstr>Soft shadows using cubemaps</vt:lpstr>
      <vt:lpstr>Soft shadows using cubemaps</vt:lpstr>
      <vt:lpstr>Soft shadows using cubemaps</vt:lpstr>
      <vt:lpstr>Physically-based Deferred Rendering</vt:lpstr>
      <vt:lpstr>Physically-based Deferred Rendering</vt:lpstr>
      <vt:lpstr>Physically-based Deferred Rendering</vt:lpstr>
      <vt:lpstr>Physically-based Deferred Rendering</vt:lpstr>
      <vt:lpstr>Physically-based Deferred Rendering</vt:lpstr>
      <vt:lpstr>Physically-based Deferred Rendering</vt:lpstr>
      <vt:lpstr>Physically-based Deferred Rendering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Ambient Occlusion in mobile</vt:lpstr>
      <vt:lpstr>Volumetric DATA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Rendering Volumetric Datasets</vt:lpstr>
      <vt:lpstr>Volume data. GPU ray casting on mobile</vt:lpstr>
      <vt:lpstr>Rendering Volumetric Datasets</vt:lpstr>
      <vt:lpstr>Interaction</vt:lpstr>
      <vt:lpstr>HuMoRS: Huge models Mobile Rendering System  [Balsa et al. 2014] </vt:lpstr>
      <vt:lpstr>Context</vt:lpstr>
      <vt:lpstr>HuMoRS</vt:lpstr>
      <vt:lpstr>Related work</vt:lpstr>
      <vt:lpstr>System Overview</vt:lpstr>
      <vt:lpstr>Interaction Method</vt:lpstr>
      <vt:lpstr>Image-assisted exploration</vt:lpstr>
      <vt:lpstr>HuMoRS</vt:lpstr>
      <vt:lpstr>Conclusions</vt:lpstr>
      <vt:lpstr>Summary</vt:lpstr>
    </vt:vector>
  </TitlesOfParts>
  <Company>none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Agus, Gobetti, Pintore, Vazquez - EuroGraphics 2017 - Tutorial Proposal</dc:title>
  <dc:creator>none;Gobetti;Pintore;Agus;Vázquez</dc:creator>
  <cp:lastModifiedBy>USUARIO</cp:lastModifiedBy>
  <cp:revision>531</cp:revision>
  <cp:lastPrinted>2012-07-18T11:03:20Z</cp:lastPrinted>
  <dcterms:created xsi:type="dcterms:W3CDTF">2012-07-24T10:33:53Z</dcterms:created>
  <dcterms:modified xsi:type="dcterms:W3CDTF">2017-03-10T16:48:43Z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