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72" r:id="rId1"/>
  </p:sldMasterIdLst>
  <p:notesMasterIdLst>
    <p:notesMasterId r:id="rId27"/>
  </p:notesMasterIdLst>
  <p:sldIdLst>
    <p:sldId id="256" r:id="rId2"/>
    <p:sldId id="257" r:id="rId3"/>
    <p:sldId id="280" r:id="rId4"/>
    <p:sldId id="281" r:id="rId5"/>
    <p:sldId id="258" r:id="rId6"/>
    <p:sldId id="265" r:id="rId7"/>
    <p:sldId id="304" r:id="rId8"/>
    <p:sldId id="306" r:id="rId9"/>
    <p:sldId id="298" r:id="rId10"/>
    <p:sldId id="308" r:id="rId11"/>
    <p:sldId id="307" r:id="rId12"/>
    <p:sldId id="301" r:id="rId13"/>
    <p:sldId id="309" r:id="rId14"/>
    <p:sldId id="303" r:id="rId15"/>
    <p:sldId id="311" r:id="rId16"/>
    <p:sldId id="260" r:id="rId17"/>
    <p:sldId id="261" r:id="rId18"/>
    <p:sldId id="262" r:id="rId19"/>
    <p:sldId id="263" r:id="rId20"/>
    <p:sldId id="264" r:id="rId21"/>
    <p:sldId id="310" r:id="rId22"/>
    <p:sldId id="300" r:id="rId23"/>
    <p:sldId id="278" r:id="rId24"/>
    <p:sldId id="275" r:id="rId25"/>
    <p:sldId id="279" r:id="rId26"/>
  </p:sldIdLst>
  <p:sldSz cx="9144000" cy="6858000" type="screen4x3"/>
  <p:notesSz cx="6858000" cy="9144000"/>
  <p:embeddedFontLst>
    <p:embeddedFont>
      <p:font typeface="Wingdings 2" panose="05020102010507070707" pitchFamily="18" charset="2"/>
      <p:regular r:id="rId28"/>
    </p:embeddedFont>
    <p:embeddedFont>
      <p:font typeface="Agency FB" panose="020B0503020202020204" pitchFamily="34" charset="0"/>
      <p:regular r:id="rId29"/>
      <p:bold r:id="rId30"/>
    </p:embeddedFont>
    <p:embeddedFont>
      <p:font typeface="Calibri" panose="020F0502020204030204" pitchFamily="34" charset="0"/>
      <p:regular r:id="rId31"/>
      <p:bold r:id="rId32"/>
      <p:italic r:id="rId33"/>
      <p:boldItalic r:id="rId34"/>
    </p:embeddedFont>
    <p:embeddedFont>
      <p:font typeface="cmsy8" panose="020B0500000000000000" pitchFamily="34" charset="0"/>
      <p:regular r:id="rId35"/>
    </p:embeddedFont>
    <p:embeddedFont>
      <p:font typeface="Tw Cen MT" panose="020B0602020104020603" pitchFamily="34" charset="0"/>
      <p:regular r:id="rId36"/>
      <p:bold r:id="rId37"/>
      <p:italic r:id="rId38"/>
      <p:boldItalic r:id="rId3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62" autoAdjust="0"/>
    <p:restoredTop sz="71678" autoAdjust="0"/>
  </p:normalViewPr>
  <p:slideViewPr>
    <p:cSldViewPr>
      <p:cViewPr>
        <p:scale>
          <a:sx n="66" d="100"/>
          <a:sy n="66" d="100"/>
        </p:scale>
        <p:origin x="-1434" y="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12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7.fntdata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6.fntdata"/><Relationship Id="rId38" Type="http://schemas.openxmlformats.org/officeDocument/2006/relationships/font" Target="fonts/font11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2.fntdata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5.fntdata"/><Relationship Id="rId37" Type="http://schemas.openxmlformats.org/officeDocument/2006/relationships/font" Target="fonts/font10.fntdata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1.fntdata"/><Relationship Id="rId36" Type="http://schemas.openxmlformats.org/officeDocument/2006/relationships/font" Target="fonts/font9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font" Target="fonts/font3.fntdata"/><Relationship Id="rId35" Type="http://schemas.openxmlformats.org/officeDocument/2006/relationships/font" Target="fonts/font8.fntdata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FA097D-F86C-4465-8883-886392E1452B}" type="datetimeFigureOut">
              <a:rPr lang="en-US" smtClean="0"/>
              <a:t>7/19/2014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4CF89B-0D15-4FB7-B61F-9DB1E67274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2453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4CF89B-0D15-4FB7-B61F-9DB1E67274F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22199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o-RO" i="0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4CF89B-0D15-4FB7-B61F-9DB1E67274F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988486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4CF89B-0D15-4FB7-B61F-9DB1E67274F8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988486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4CF89B-0D15-4FB7-B61F-9DB1E67274F8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62309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o-RO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4CF89B-0D15-4FB7-B61F-9DB1E67274F8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10175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o-RO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4CF89B-0D15-4FB7-B61F-9DB1E67274F8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10175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o-RO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4CF89B-0D15-4FB7-B61F-9DB1E67274F8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10175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4CF89B-0D15-4FB7-B61F-9DB1E67274F8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93839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4CF89B-0D15-4FB7-B61F-9DB1E67274F8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69366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4CF89B-0D15-4FB7-B61F-9DB1E67274F8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79122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o-RO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4CF89B-0D15-4FB7-B61F-9DB1E67274F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2660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4CF89B-0D15-4FB7-B61F-9DB1E67274F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3085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4CF89B-0D15-4FB7-B61F-9DB1E67274F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2463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o-RO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4CF89B-0D15-4FB7-B61F-9DB1E67274F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59188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o-RO" i="0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4CF89B-0D15-4FB7-B61F-9DB1E67274F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8523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o-RO" i="0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4CF89B-0D15-4FB7-B61F-9DB1E67274F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8523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4CF89B-0D15-4FB7-B61F-9DB1E67274F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4255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o-RO" i="0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4CF89B-0D15-4FB7-B61F-9DB1E67274F8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98848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7/19/2014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7/19/2014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7/19/2014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7/19/2014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7/19/2014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1D8BD707-D9CF-40AE-B4C6-C98DA3205C09}" type="datetimeFigureOut">
              <a:rPr lang="en-US" smtClean="0"/>
              <a:pPr/>
              <a:t>7/19/2014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7/19/2014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524000"/>
            <a:ext cx="7175351" cy="1905000"/>
          </a:xfrm>
        </p:spPr>
        <p:txBody>
          <a:bodyPr>
            <a:normAutofit/>
          </a:bodyPr>
          <a:lstStyle/>
          <a:p>
            <a:r>
              <a:rPr lang="ro-RO" dirty="0" smtClean="0">
                <a:latin typeface="Agency FB" panose="020B0503020202020204" pitchFamily="34" charset="0"/>
              </a:rPr>
              <a:t>FAST AND SIMPLE AGGLOMERATIVE LBVH 		CONSTRUCTION</a:t>
            </a:r>
            <a:endParaRPr lang="en-US" dirty="0">
              <a:latin typeface="Agency FB" panose="020B0503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o-RO" dirty="0" smtClean="0"/>
              <a:t>Ciprian Apetrei</a:t>
            </a:r>
          </a:p>
          <a:p>
            <a:r>
              <a:rPr lang="en-US" b="1" dirty="0"/>
              <a:t>Computer Graphics &amp; Visual Computing (CGVC) 2014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19200" y="35814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4710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Algorithm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876800"/>
          </a:xfrm>
        </p:spPr>
        <p:txBody>
          <a:bodyPr>
            <a:normAutofit/>
          </a:bodyPr>
          <a:lstStyle/>
          <a:p>
            <a:r>
              <a:rPr lang="fi-FI" dirty="0" smtClean="0"/>
              <a:t>Define </a:t>
            </a:r>
            <a:r>
              <a:rPr lang="fi-FI" dirty="0"/>
              <a:t>a numbering scheme for the nodes</a:t>
            </a:r>
            <a:r>
              <a:rPr lang="ro-RO" dirty="0"/>
              <a:t> </a:t>
            </a:r>
          </a:p>
          <a:p>
            <a:pPr lvl="1"/>
            <a:r>
              <a:rPr lang="fi-FI" dirty="0"/>
              <a:t>Establish a connection with the keys</a:t>
            </a:r>
            <a:endParaRPr lang="ro-RO" dirty="0"/>
          </a:p>
          <a:p>
            <a:pPr lvl="1"/>
            <a:r>
              <a:rPr lang="fi-FI" dirty="0"/>
              <a:t>Gain some knowledge </a:t>
            </a:r>
            <a:r>
              <a:rPr lang="ro-RO" dirty="0"/>
              <a:t>about the </a:t>
            </a:r>
            <a:r>
              <a:rPr lang="ro-RO" dirty="0" smtClean="0"/>
              <a:t>parent</a:t>
            </a:r>
          </a:p>
          <a:p>
            <a:pPr lvl="1"/>
            <a:endParaRPr lang="ro-RO" dirty="0"/>
          </a:p>
          <a:p>
            <a:r>
              <a:rPr lang="ro-RO" dirty="0" smtClean="0"/>
              <a:t>Each </a:t>
            </a:r>
            <a:r>
              <a:rPr lang="ro-RO" dirty="0"/>
              <a:t>internal node </a:t>
            </a:r>
            <a:r>
              <a:rPr lang="ro-RO" i="1" dirty="0"/>
              <a:t>i</a:t>
            </a:r>
            <a:r>
              <a:rPr lang="ro-RO" dirty="0"/>
              <a:t> splits the hierarchy between keys </a:t>
            </a:r>
            <a:r>
              <a:rPr lang="ro-RO" i="1" dirty="0"/>
              <a:t>i </a:t>
            </a:r>
            <a:r>
              <a:rPr lang="ro-RO" dirty="0"/>
              <a:t>and </a:t>
            </a:r>
            <a:r>
              <a:rPr lang="ro-RO" i="1" dirty="0"/>
              <a:t>i + 1</a:t>
            </a:r>
            <a:endParaRPr lang="ro-RO" dirty="0"/>
          </a:p>
          <a:p>
            <a:endParaRPr lang="ro-RO" dirty="0" smtClean="0"/>
          </a:p>
          <a:p>
            <a:endParaRPr lang="ro-RO" dirty="0"/>
          </a:p>
          <a:p>
            <a:endParaRPr lang="ro-RO" dirty="0" smtClean="0"/>
          </a:p>
          <a:p>
            <a:pPr marL="0" indent="0">
              <a:buNone/>
            </a:pPr>
            <a:endParaRPr lang="ro-RO" dirty="0" smtClean="0"/>
          </a:p>
        </p:txBody>
      </p:sp>
      <p:sp>
        <p:nvSpPr>
          <p:cNvPr id="33" name="Oval 32"/>
          <p:cNvSpPr/>
          <p:nvPr/>
        </p:nvSpPr>
        <p:spPr>
          <a:xfrm>
            <a:off x="4114800" y="4724400"/>
            <a:ext cx="304800" cy="304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4" name="Straight Arrow Connector 33"/>
          <p:cNvCxnSpPr>
            <a:endCxn id="45" idx="1"/>
          </p:cNvCxnSpPr>
          <p:nvPr/>
        </p:nvCxnSpPr>
        <p:spPr>
          <a:xfrm>
            <a:off x="3871070" y="5334000"/>
            <a:ext cx="742803" cy="583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3667870" y="5486400"/>
            <a:ext cx="2359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 smtClean="0"/>
              <a:t>i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4191000" y="4971925"/>
            <a:ext cx="1179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 smtClean="0"/>
              <a:t>i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4512712" y="5493657"/>
            <a:ext cx="5164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 smtClean="0"/>
              <a:t>i+1</a:t>
            </a:r>
            <a:endParaRPr lang="en-US" dirty="0"/>
          </a:p>
        </p:txBody>
      </p:sp>
      <p:sp>
        <p:nvSpPr>
          <p:cNvPr id="44" name="Rectangle 43"/>
          <p:cNvSpPr/>
          <p:nvPr/>
        </p:nvSpPr>
        <p:spPr>
          <a:xfrm>
            <a:off x="3657600" y="5105400"/>
            <a:ext cx="228600" cy="44553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4613873" y="5117068"/>
            <a:ext cx="228600" cy="44553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310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Algorithm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876800"/>
          </a:xfrm>
        </p:spPr>
        <p:txBody>
          <a:bodyPr>
            <a:normAutofit/>
          </a:bodyPr>
          <a:lstStyle/>
          <a:p>
            <a:endParaRPr lang="ro-RO" dirty="0" smtClean="0"/>
          </a:p>
          <a:p>
            <a:endParaRPr lang="ro-RO" dirty="0" smtClean="0"/>
          </a:p>
          <a:p>
            <a:endParaRPr lang="ro-RO" dirty="0"/>
          </a:p>
          <a:p>
            <a:pPr marL="0" indent="0">
              <a:buNone/>
            </a:pPr>
            <a:endParaRPr lang="ro-RO" dirty="0" smtClean="0"/>
          </a:p>
          <a:p>
            <a:r>
              <a:rPr lang="ro-RO" dirty="0" smtClean="0"/>
              <a:t>We can find the parent of a node by knowing the range of keys covered by it. </a:t>
            </a:r>
          </a:p>
          <a:p>
            <a:r>
              <a:rPr lang="ro-RO" dirty="0" smtClean="0"/>
              <a:t>The parent splits the hierarchy either immediately before the first key or after the last key.</a:t>
            </a:r>
          </a:p>
        </p:txBody>
      </p:sp>
      <p:sp>
        <p:nvSpPr>
          <p:cNvPr id="38" name="Oval 37"/>
          <p:cNvSpPr/>
          <p:nvPr/>
        </p:nvSpPr>
        <p:spPr>
          <a:xfrm>
            <a:off x="3481051" y="2133600"/>
            <a:ext cx="762000" cy="7503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4419600" y="2139434"/>
            <a:ext cx="762000" cy="7503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0" name="Straight Arrow Connector 39"/>
          <p:cNvCxnSpPr>
            <a:endCxn id="38" idx="3"/>
          </p:cNvCxnSpPr>
          <p:nvPr/>
        </p:nvCxnSpPr>
        <p:spPr>
          <a:xfrm flipV="1">
            <a:off x="2871451" y="2774048"/>
            <a:ext cx="721192" cy="3501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endCxn id="39" idx="5"/>
          </p:cNvCxnSpPr>
          <p:nvPr/>
        </p:nvCxnSpPr>
        <p:spPr>
          <a:xfrm flipH="1" flipV="1">
            <a:off x="5070008" y="2779882"/>
            <a:ext cx="760857" cy="3443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1725363" y="3200400"/>
            <a:ext cx="23894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 smtClean="0"/>
              <a:t>Last key of the left child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4724400" y="3200400"/>
            <a:ext cx="25160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 smtClean="0"/>
              <a:t>First key of the right child</a:t>
            </a:r>
            <a:endParaRPr lang="en-US" dirty="0"/>
          </a:p>
        </p:txBody>
      </p:sp>
      <p:sp>
        <p:nvSpPr>
          <p:cNvPr id="17" name="Oval 16"/>
          <p:cNvSpPr/>
          <p:nvPr/>
        </p:nvSpPr>
        <p:spPr>
          <a:xfrm>
            <a:off x="4191000" y="1828800"/>
            <a:ext cx="304800" cy="304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8" name="Straight Arrow Connector 17"/>
          <p:cNvCxnSpPr>
            <a:endCxn id="23" idx="1"/>
          </p:cNvCxnSpPr>
          <p:nvPr/>
        </p:nvCxnSpPr>
        <p:spPr>
          <a:xfrm>
            <a:off x="3947270" y="2438400"/>
            <a:ext cx="742803" cy="583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744070" y="2590800"/>
            <a:ext cx="2359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 smtClean="0"/>
              <a:t>i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4267200" y="2076325"/>
            <a:ext cx="1179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 smtClean="0"/>
              <a:t>i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4588912" y="2598057"/>
            <a:ext cx="5164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 smtClean="0"/>
              <a:t>i+1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3733800" y="2209800"/>
            <a:ext cx="228600" cy="44553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4690073" y="2221468"/>
            <a:ext cx="228600" cy="44553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008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Algorithm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o-RO" dirty="0" smtClean="0"/>
          </a:p>
          <a:p>
            <a:endParaRPr lang="ro-RO" dirty="0"/>
          </a:p>
          <a:p>
            <a:endParaRPr lang="ro-RO" dirty="0" smtClean="0"/>
          </a:p>
          <a:p>
            <a:endParaRPr lang="ro-RO" dirty="0"/>
          </a:p>
          <a:p>
            <a:r>
              <a:rPr lang="ro-RO" dirty="0"/>
              <a:t>To determine the parent we have to analyze the split point of the </a:t>
            </a:r>
            <a:r>
              <a:rPr lang="ro-RO" dirty="0" smtClean="0"/>
              <a:t>two nodes. </a:t>
            </a:r>
            <a:r>
              <a:rPr lang="ro-RO" dirty="0"/>
              <a:t>The </a:t>
            </a:r>
            <a:r>
              <a:rPr lang="ro-RO" dirty="0" smtClean="0"/>
              <a:t>one </a:t>
            </a:r>
            <a:r>
              <a:rPr lang="ro-RO" dirty="0"/>
              <a:t>that splits the hierarchy between two more similar subtrees is the </a:t>
            </a:r>
            <a:r>
              <a:rPr lang="ro-RO" dirty="0" smtClean="0"/>
              <a:t>direct parent</a:t>
            </a:r>
            <a:r>
              <a:rPr lang="ro-RO" dirty="0"/>
              <a:t>. </a:t>
            </a:r>
          </a:p>
          <a:p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4191000" y="1676400"/>
            <a:ext cx="304800" cy="304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7" name="Straight Arrow Connector 6"/>
          <p:cNvCxnSpPr>
            <a:stCxn id="17" idx="3"/>
            <a:endCxn id="18" idx="1"/>
          </p:cNvCxnSpPr>
          <p:nvPr/>
        </p:nvCxnSpPr>
        <p:spPr>
          <a:xfrm>
            <a:off x="3962400" y="2280166"/>
            <a:ext cx="727673" cy="1166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267200" y="1905000"/>
            <a:ext cx="1179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 smtClean="0"/>
              <a:t>i</a:t>
            </a:r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3945236" y="2161401"/>
            <a:ext cx="762000" cy="26086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3862051" y="2438400"/>
            <a:ext cx="328949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411717" y="2924628"/>
            <a:ext cx="66014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sz="2000" dirty="0"/>
              <a:t>T</a:t>
            </a:r>
            <a:r>
              <a:rPr lang="ro-RO" sz="2000" dirty="0" smtClean="0"/>
              <a:t>he metric distance between two keys indicates the dissimilarity</a:t>
            </a:r>
          </a:p>
          <a:p>
            <a:r>
              <a:rPr lang="ro-RO" sz="2000" dirty="0" smtClean="0"/>
              <a:t> between the left child and the right child of node </a:t>
            </a:r>
            <a:r>
              <a:rPr lang="ro-RO" sz="2000" i="1" dirty="0" smtClean="0"/>
              <a:t>i</a:t>
            </a:r>
            <a:r>
              <a:rPr lang="ro-RO" sz="2000" dirty="0" smtClean="0"/>
              <a:t>.</a:t>
            </a:r>
            <a:endParaRPr lang="en-US" sz="2000" dirty="0"/>
          </a:p>
        </p:txBody>
      </p:sp>
      <p:sp>
        <p:nvSpPr>
          <p:cNvPr id="15" name="TextBox 14"/>
          <p:cNvSpPr txBox="1"/>
          <p:nvPr/>
        </p:nvSpPr>
        <p:spPr>
          <a:xfrm>
            <a:off x="3744070" y="2438400"/>
            <a:ext cx="2359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 smtClean="0"/>
              <a:t>i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588912" y="2445657"/>
            <a:ext cx="5164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 smtClean="0"/>
              <a:t>i+1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3733800" y="2057400"/>
            <a:ext cx="228600" cy="44553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4690073" y="2069068"/>
            <a:ext cx="228600" cy="44553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4839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Algorithm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o-RO" dirty="0" smtClean="0"/>
              <a:t>Algorithm steps:</a:t>
            </a:r>
          </a:p>
          <a:p>
            <a:pPr lvl="1"/>
            <a:r>
              <a:rPr lang="ro-RO" dirty="0" smtClean="0"/>
              <a:t>Start from each leaf node.</a:t>
            </a:r>
          </a:p>
          <a:p>
            <a:pPr marL="365760" lvl="1" indent="0">
              <a:buNone/>
            </a:pPr>
            <a:endParaRPr lang="ro-RO" dirty="0" smtClean="0"/>
          </a:p>
        </p:txBody>
      </p:sp>
    </p:spTree>
    <p:extLst>
      <p:ext uri="{BB962C8B-B14F-4D97-AF65-F5344CB8AC3E}">
        <p14:creationId xmlns:p14="http://schemas.microsoft.com/office/powerpoint/2010/main" val="1475255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Algorithm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o-RO" dirty="0" smtClean="0"/>
              <a:t>Algorithm steps:</a:t>
            </a:r>
          </a:p>
          <a:p>
            <a:pPr lvl="1"/>
            <a:r>
              <a:rPr lang="ro-RO" dirty="0" smtClean="0"/>
              <a:t>Start from each leaf node.</a:t>
            </a:r>
          </a:p>
          <a:p>
            <a:pPr lvl="1"/>
            <a:r>
              <a:rPr lang="ro-RO" dirty="0" smtClean="0"/>
              <a:t>Choose the parent between the two internal nodes that split the hierarchy at the ends of the range of keys covered by the current node.</a:t>
            </a:r>
          </a:p>
          <a:p>
            <a:pPr lvl="1"/>
            <a:r>
              <a:rPr lang="ro-RO" dirty="0" smtClean="0"/>
              <a:t>Pass the range of keys to the parent.</a:t>
            </a:r>
          </a:p>
          <a:p>
            <a:pPr lvl="1"/>
            <a:endParaRPr lang="ro-RO" dirty="0" smtClean="0"/>
          </a:p>
        </p:txBody>
      </p:sp>
    </p:spTree>
    <p:extLst>
      <p:ext uri="{BB962C8B-B14F-4D97-AF65-F5344CB8AC3E}">
        <p14:creationId xmlns:p14="http://schemas.microsoft.com/office/powerpoint/2010/main" val="3248425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Algorithm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o-RO" dirty="0" smtClean="0"/>
              <a:t>Algorithm steps:</a:t>
            </a:r>
          </a:p>
          <a:p>
            <a:pPr lvl="1"/>
            <a:r>
              <a:rPr lang="ro-RO" dirty="0" smtClean="0"/>
              <a:t>Start from each leaf node.</a:t>
            </a:r>
          </a:p>
          <a:p>
            <a:pPr lvl="1"/>
            <a:r>
              <a:rPr lang="ro-RO" dirty="0" smtClean="0"/>
              <a:t>Choose the parent between the two internal nodes that split the hierarchy at the ends of the range of keys covered by the current node.</a:t>
            </a:r>
          </a:p>
          <a:p>
            <a:pPr lvl="1"/>
            <a:r>
              <a:rPr lang="ro-RO" dirty="0" smtClean="0"/>
              <a:t>Pass the range of keys to the parent.</a:t>
            </a:r>
          </a:p>
          <a:p>
            <a:pPr lvl="1"/>
            <a:r>
              <a:rPr lang="ro-RO" dirty="0" smtClean="0"/>
              <a:t>Calculate the bounding box of the node.</a:t>
            </a:r>
          </a:p>
          <a:p>
            <a:pPr lvl="1"/>
            <a:r>
              <a:rPr lang="ro-RO" dirty="0" smtClean="0"/>
              <a:t>Advance towards the root.</a:t>
            </a:r>
          </a:p>
          <a:p>
            <a:pPr lvl="1"/>
            <a:r>
              <a:rPr lang="ro-RO" dirty="0"/>
              <a:t>Only process a node </a:t>
            </a:r>
            <a:r>
              <a:rPr lang="ro-RO" dirty="0" smtClean="0"/>
              <a:t>if it </a:t>
            </a:r>
            <a:r>
              <a:rPr lang="ro-RO" dirty="0"/>
              <a:t>has both its children set.</a:t>
            </a:r>
          </a:p>
          <a:p>
            <a:pPr lvl="1"/>
            <a:endParaRPr lang="ro-RO" dirty="0" smtClean="0"/>
          </a:p>
        </p:txBody>
      </p:sp>
    </p:spTree>
    <p:extLst>
      <p:ext uri="{BB962C8B-B14F-4D97-AF65-F5344CB8AC3E}">
        <p14:creationId xmlns:p14="http://schemas.microsoft.com/office/powerpoint/2010/main" val="1769473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302752" cy="990600"/>
          </a:xfrm>
        </p:spPr>
        <p:txBody>
          <a:bodyPr>
            <a:normAutofit/>
          </a:bodyPr>
          <a:lstStyle/>
          <a:p>
            <a:r>
              <a:rPr lang="ro-RO" dirty="0" smtClean="0"/>
              <a:t>Binary Radix Tree Construction</a:t>
            </a:r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3200400" y="4495800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2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1371600" y="4495800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/>
              <a:t>0</a:t>
            </a:r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2286000" y="4495800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/>
              <a:t>1</a:t>
            </a:r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5029200" y="4495800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/>
              <a:t>4</a:t>
            </a:r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4114800" y="4495800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/>
              <a:t>3</a:t>
            </a:r>
            <a:endParaRPr lang="en-US" dirty="0"/>
          </a:p>
        </p:txBody>
      </p:sp>
      <p:sp>
        <p:nvSpPr>
          <p:cNvPr id="22" name="Oval 21"/>
          <p:cNvSpPr/>
          <p:nvPr/>
        </p:nvSpPr>
        <p:spPr>
          <a:xfrm>
            <a:off x="5943600" y="4523096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5</a:t>
            </a:r>
            <a:endParaRPr lang="en-US" dirty="0"/>
          </a:p>
        </p:txBody>
      </p:sp>
      <p:sp>
        <p:nvSpPr>
          <p:cNvPr id="23" name="Oval 22"/>
          <p:cNvSpPr/>
          <p:nvPr/>
        </p:nvSpPr>
        <p:spPr>
          <a:xfrm>
            <a:off x="6858000" y="4502624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6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990600" y="5954053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0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1905000" y="5965721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1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2819400" y="5965721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2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3781568" y="5954053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3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4648200" y="5965721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4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5562600" y="5954053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5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6524768" y="5954053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6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7461096" y="5965721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 smtClean="0"/>
              <a:t>7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685800" y="5115853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>
                <a:solidFill>
                  <a:srgbClr val="FF0000"/>
                </a:solidFill>
              </a:rPr>
              <a:t>0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288896" y="5115853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>
                <a:solidFill>
                  <a:srgbClr val="FF0000"/>
                </a:solidFill>
              </a:rPr>
              <a:t>0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669896" y="5115853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>
                <a:solidFill>
                  <a:srgbClr val="FF0000"/>
                </a:solidFill>
              </a:rPr>
              <a:t>1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203296" y="5115853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>
                <a:solidFill>
                  <a:srgbClr val="FF0000"/>
                </a:solidFill>
              </a:rPr>
              <a:t>1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514600" y="5115853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>
                <a:solidFill>
                  <a:srgbClr val="FF0000"/>
                </a:solidFill>
              </a:rPr>
              <a:t>2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117696" y="5115853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>
                <a:solidFill>
                  <a:srgbClr val="FF0000"/>
                </a:solidFill>
              </a:rPr>
              <a:t>2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498696" y="5115853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>
                <a:solidFill>
                  <a:srgbClr val="FF0000"/>
                </a:solidFill>
              </a:rPr>
              <a:t>3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032096" y="5115853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>
                <a:solidFill>
                  <a:srgbClr val="FF0000"/>
                </a:solidFill>
              </a:rPr>
              <a:t>3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419600" y="5127521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>
                <a:solidFill>
                  <a:srgbClr val="FF0000"/>
                </a:solidFill>
              </a:rPr>
              <a:t>4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946496" y="5127521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>
                <a:solidFill>
                  <a:srgbClr val="FF0000"/>
                </a:solidFill>
              </a:rPr>
              <a:t>4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327496" y="5115853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>
                <a:solidFill>
                  <a:srgbClr val="FF0000"/>
                </a:solidFill>
              </a:rPr>
              <a:t>5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860896" y="5115853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>
                <a:solidFill>
                  <a:srgbClr val="FF0000"/>
                </a:solidFill>
              </a:rPr>
              <a:t>5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6172200" y="5115853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>
                <a:solidFill>
                  <a:srgbClr val="FF0000"/>
                </a:solidFill>
              </a:rPr>
              <a:t>6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775296" y="5115853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>
                <a:solidFill>
                  <a:srgbClr val="FF0000"/>
                </a:solidFill>
              </a:rPr>
              <a:t>6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7162800" y="5117068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>
                <a:solidFill>
                  <a:srgbClr val="FF0000"/>
                </a:solidFill>
              </a:rPr>
              <a:t>7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7689696" y="5105400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 smtClean="0">
                <a:solidFill>
                  <a:srgbClr val="FF0000"/>
                </a:solidFill>
              </a:rPr>
              <a:t>7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990600" y="5337629"/>
            <a:ext cx="333232" cy="11430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0</a:t>
            </a:r>
          </a:p>
          <a:p>
            <a:pPr algn="ctr"/>
            <a:r>
              <a:rPr lang="ro-RO" dirty="0" smtClean="0"/>
              <a:t>0</a:t>
            </a:r>
          </a:p>
          <a:p>
            <a:pPr algn="ctr"/>
            <a:r>
              <a:rPr lang="ro-RO" dirty="0" smtClean="0"/>
              <a:t>1</a:t>
            </a:r>
          </a:p>
          <a:p>
            <a:pPr algn="ctr"/>
            <a:r>
              <a:rPr lang="ro-RO" dirty="0"/>
              <a:t>0</a:t>
            </a:r>
            <a:endParaRPr lang="ro-RO" dirty="0" smtClean="0"/>
          </a:p>
        </p:txBody>
      </p:sp>
      <p:sp>
        <p:nvSpPr>
          <p:cNvPr id="60" name="Rectangle 59"/>
          <p:cNvSpPr/>
          <p:nvPr/>
        </p:nvSpPr>
        <p:spPr>
          <a:xfrm>
            <a:off x="3733800" y="5337629"/>
            <a:ext cx="333232" cy="11430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0</a:t>
            </a:r>
          </a:p>
          <a:p>
            <a:pPr algn="ctr"/>
            <a:r>
              <a:rPr lang="ro-RO" dirty="0" smtClean="0"/>
              <a:t>1</a:t>
            </a:r>
          </a:p>
          <a:p>
            <a:pPr algn="ctr"/>
            <a:r>
              <a:rPr lang="ro-RO" dirty="0" smtClean="0"/>
              <a:t>0</a:t>
            </a:r>
          </a:p>
          <a:p>
            <a:pPr algn="ctr"/>
            <a:r>
              <a:rPr lang="ro-RO" dirty="0"/>
              <a:t>1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48200" y="5337629"/>
            <a:ext cx="333232" cy="11430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1</a:t>
            </a:r>
          </a:p>
          <a:p>
            <a:pPr algn="ctr"/>
            <a:r>
              <a:rPr lang="ro-RO" dirty="0" smtClean="0"/>
              <a:t>0</a:t>
            </a:r>
          </a:p>
          <a:p>
            <a:pPr algn="ctr"/>
            <a:r>
              <a:rPr lang="ro-RO" dirty="0" smtClean="0"/>
              <a:t>0</a:t>
            </a:r>
          </a:p>
          <a:p>
            <a:pPr algn="ctr"/>
            <a:r>
              <a:rPr lang="ro-RO" dirty="0"/>
              <a:t>0</a:t>
            </a:r>
            <a:endParaRPr lang="en-US" dirty="0"/>
          </a:p>
        </p:txBody>
      </p:sp>
      <p:sp>
        <p:nvSpPr>
          <p:cNvPr id="62" name="Rectangle 61"/>
          <p:cNvSpPr/>
          <p:nvPr/>
        </p:nvSpPr>
        <p:spPr>
          <a:xfrm>
            <a:off x="5562600" y="5337629"/>
            <a:ext cx="333232" cy="11430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1</a:t>
            </a:r>
          </a:p>
          <a:p>
            <a:pPr algn="ctr"/>
            <a:r>
              <a:rPr lang="ro-RO" dirty="0" smtClean="0"/>
              <a:t>1</a:t>
            </a:r>
          </a:p>
          <a:p>
            <a:pPr algn="ctr"/>
            <a:r>
              <a:rPr lang="ro-RO" dirty="0" smtClean="0"/>
              <a:t>0</a:t>
            </a:r>
          </a:p>
          <a:p>
            <a:pPr algn="ctr"/>
            <a:r>
              <a:rPr lang="ro-RO" dirty="0"/>
              <a:t>0</a:t>
            </a:r>
            <a:endParaRPr lang="en-US" dirty="0"/>
          </a:p>
        </p:txBody>
      </p:sp>
      <p:sp>
        <p:nvSpPr>
          <p:cNvPr id="63" name="Rectangle 62"/>
          <p:cNvSpPr/>
          <p:nvPr/>
        </p:nvSpPr>
        <p:spPr>
          <a:xfrm>
            <a:off x="2819400" y="5337629"/>
            <a:ext cx="333232" cy="11430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01</a:t>
            </a:r>
          </a:p>
          <a:p>
            <a:pPr algn="ctr"/>
            <a:r>
              <a:rPr lang="ro-RO" dirty="0" smtClean="0"/>
              <a:t>0</a:t>
            </a:r>
          </a:p>
          <a:p>
            <a:pPr algn="ctr"/>
            <a:r>
              <a:rPr lang="ro-RO" dirty="0"/>
              <a:t>0</a:t>
            </a:r>
            <a:endParaRPr lang="en-US" dirty="0"/>
          </a:p>
        </p:txBody>
      </p:sp>
      <p:sp>
        <p:nvSpPr>
          <p:cNvPr id="64" name="Rectangle 63"/>
          <p:cNvSpPr/>
          <p:nvPr/>
        </p:nvSpPr>
        <p:spPr>
          <a:xfrm>
            <a:off x="1905000" y="5337629"/>
            <a:ext cx="333232" cy="11430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0</a:t>
            </a:r>
          </a:p>
          <a:p>
            <a:pPr algn="ctr"/>
            <a:r>
              <a:rPr lang="ro-RO" dirty="0" smtClean="0"/>
              <a:t>0</a:t>
            </a:r>
          </a:p>
          <a:p>
            <a:pPr algn="ctr"/>
            <a:r>
              <a:rPr lang="ro-RO" dirty="0" smtClean="0"/>
              <a:t>1</a:t>
            </a:r>
          </a:p>
          <a:p>
            <a:pPr algn="ctr"/>
            <a:r>
              <a:rPr lang="ro-RO" dirty="0"/>
              <a:t>1</a:t>
            </a:r>
            <a:endParaRPr lang="en-US" dirty="0"/>
          </a:p>
        </p:txBody>
      </p:sp>
      <p:sp>
        <p:nvSpPr>
          <p:cNvPr id="65" name="Rectangle 64"/>
          <p:cNvSpPr/>
          <p:nvPr/>
        </p:nvSpPr>
        <p:spPr>
          <a:xfrm>
            <a:off x="6477000" y="5337629"/>
            <a:ext cx="333232" cy="11430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1101</a:t>
            </a:r>
            <a:endParaRPr lang="en-US" dirty="0"/>
          </a:p>
        </p:txBody>
      </p:sp>
      <p:sp>
        <p:nvSpPr>
          <p:cNvPr id="66" name="Rectangle 65"/>
          <p:cNvSpPr/>
          <p:nvPr/>
        </p:nvSpPr>
        <p:spPr>
          <a:xfrm>
            <a:off x="7391400" y="5344453"/>
            <a:ext cx="333232" cy="11430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1111</a:t>
            </a:r>
            <a:endParaRPr lang="en-US" dirty="0"/>
          </a:p>
        </p:txBody>
      </p:sp>
      <p:cxnSp>
        <p:nvCxnSpPr>
          <p:cNvPr id="67" name="Straight Connector 66"/>
          <p:cNvCxnSpPr/>
          <p:nvPr/>
        </p:nvCxnSpPr>
        <p:spPr>
          <a:xfrm>
            <a:off x="2241484" y="5794829"/>
            <a:ext cx="5779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4070284" y="5490029"/>
            <a:ext cx="5779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>
            <a:off x="4984684" y="5794829"/>
            <a:ext cx="5779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>
            <a:off x="1323832" y="6328229"/>
            <a:ext cx="5779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>
            <a:off x="3155884" y="6328229"/>
            <a:ext cx="5779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5899084" y="6328229"/>
            <a:ext cx="5779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6813484" y="6081486"/>
            <a:ext cx="5779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Oval 73"/>
          <p:cNvSpPr/>
          <p:nvPr/>
        </p:nvSpPr>
        <p:spPr>
          <a:xfrm>
            <a:off x="928616" y="4880429"/>
            <a:ext cx="457200" cy="4572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0</a:t>
            </a:r>
            <a:endParaRPr lang="en-US" dirty="0"/>
          </a:p>
        </p:txBody>
      </p:sp>
      <p:sp>
        <p:nvSpPr>
          <p:cNvPr id="75" name="Oval 74"/>
          <p:cNvSpPr/>
          <p:nvPr/>
        </p:nvSpPr>
        <p:spPr>
          <a:xfrm>
            <a:off x="1828800" y="4880429"/>
            <a:ext cx="457200" cy="4572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1</a:t>
            </a:r>
            <a:endParaRPr lang="en-US" dirty="0"/>
          </a:p>
        </p:txBody>
      </p:sp>
      <p:sp>
        <p:nvSpPr>
          <p:cNvPr id="76" name="Oval 75"/>
          <p:cNvSpPr/>
          <p:nvPr/>
        </p:nvSpPr>
        <p:spPr>
          <a:xfrm>
            <a:off x="2764971" y="4887253"/>
            <a:ext cx="457200" cy="4572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2</a:t>
            </a:r>
            <a:endParaRPr lang="en-US" dirty="0"/>
          </a:p>
        </p:txBody>
      </p:sp>
      <p:sp>
        <p:nvSpPr>
          <p:cNvPr id="77" name="Oval 76"/>
          <p:cNvSpPr/>
          <p:nvPr/>
        </p:nvSpPr>
        <p:spPr>
          <a:xfrm>
            <a:off x="3671816" y="4876800"/>
            <a:ext cx="457200" cy="4572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3</a:t>
            </a:r>
            <a:endParaRPr lang="en-US" dirty="0"/>
          </a:p>
        </p:txBody>
      </p:sp>
      <p:sp>
        <p:nvSpPr>
          <p:cNvPr id="78" name="Oval 77"/>
          <p:cNvSpPr/>
          <p:nvPr/>
        </p:nvSpPr>
        <p:spPr>
          <a:xfrm>
            <a:off x="4586216" y="4876800"/>
            <a:ext cx="457200" cy="4572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4</a:t>
            </a:r>
            <a:endParaRPr lang="en-US" dirty="0"/>
          </a:p>
        </p:txBody>
      </p:sp>
      <p:sp>
        <p:nvSpPr>
          <p:cNvPr id="79" name="Oval 78"/>
          <p:cNvSpPr/>
          <p:nvPr/>
        </p:nvSpPr>
        <p:spPr>
          <a:xfrm>
            <a:off x="5486400" y="4887253"/>
            <a:ext cx="457200" cy="4572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5</a:t>
            </a:r>
            <a:endParaRPr lang="en-US" dirty="0"/>
          </a:p>
        </p:txBody>
      </p:sp>
      <p:sp>
        <p:nvSpPr>
          <p:cNvPr id="80" name="Oval 79"/>
          <p:cNvSpPr/>
          <p:nvPr/>
        </p:nvSpPr>
        <p:spPr>
          <a:xfrm>
            <a:off x="6400800" y="4887253"/>
            <a:ext cx="457200" cy="4572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6</a:t>
            </a:r>
            <a:endParaRPr lang="en-US" dirty="0"/>
          </a:p>
        </p:txBody>
      </p:sp>
      <p:sp>
        <p:nvSpPr>
          <p:cNvPr id="81" name="Oval 80"/>
          <p:cNvSpPr/>
          <p:nvPr/>
        </p:nvSpPr>
        <p:spPr>
          <a:xfrm>
            <a:off x="7329416" y="4876800"/>
            <a:ext cx="457200" cy="4572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2182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Binary Radix Tree Construction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3200400" y="3886200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2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1371600" y="3886200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/>
              <a:t>0</a:t>
            </a: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2286000" y="4495800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/>
              <a:t>1</a:t>
            </a:r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5181600" y="2514600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/>
              <a:t>4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4114800" y="4495800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/>
              <a:t>3</a:t>
            </a:r>
            <a:endParaRPr lang="en-US" dirty="0"/>
          </a:p>
        </p:txBody>
      </p:sp>
      <p:sp>
        <p:nvSpPr>
          <p:cNvPr id="17" name="Oval 16"/>
          <p:cNvSpPr/>
          <p:nvPr/>
        </p:nvSpPr>
        <p:spPr>
          <a:xfrm>
            <a:off x="5943600" y="3886200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5</a:t>
            </a:r>
            <a:endParaRPr lang="en-US" dirty="0"/>
          </a:p>
        </p:txBody>
      </p:sp>
      <p:sp>
        <p:nvSpPr>
          <p:cNvPr id="18" name="Oval 17"/>
          <p:cNvSpPr/>
          <p:nvPr/>
        </p:nvSpPr>
        <p:spPr>
          <a:xfrm>
            <a:off x="6858000" y="3212068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6</a:t>
            </a:r>
            <a:endParaRPr lang="en-US" dirty="0"/>
          </a:p>
        </p:txBody>
      </p:sp>
      <p:cxnSp>
        <p:nvCxnSpPr>
          <p:cNvPr id="51" name="Straight Arrow Connector 50"/>
          <p:cNvCxnSpPr>
            <a:endCxn id="5" idx="4"/>
          </p:cNvCxnSpPr>
          <p:nvPr/>
        </p:nvCxnSpPr>
        <p:spPr>
          <a:xfrm flipV="1">
            <a:off x="1157216" y="4343400"/>
            <a:ext cx="442984" cy="609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>
            <a:endCxn id="5" idx="4"/>
          </p:cNvCxnSpPr>
          <p:nvPr/>
        </p:nvCxnSpPr>
        <p:spPr>
          <a:xfrm flipH="1" flipV="1">
            <a:off x="1600200" y="4343400"/>
            <a:ext cx="471416" cy="609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>
            <a:endCxn id="4" idx="4"/>
          </p:cNvCxnSpPr>
          <p:nvPr/>
        </p:nvCxnSpPr>
        <p:spPr>
          <a:xfrm flipV="1">
            <a:off x="2986016" y="4343400"/>
            <a:ext cx="442984" cy="609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>
            <a:endCxn id="4" idx="4"/>
          </p:cNvCxnSpPr>
          <p:nvPr/>
        </p:nvCxnSpPr>
        <p:spPr>
          <a:xfrm flipH="1" flipV="1">
            <a:off x="3429000" y="4343400"/>
            <a:ext cx="471416" cy="609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>
            <a:endCxn id="7" idx="4"/>
          </p:cNvCxnSpPr>
          <p:nvPr/>
        </p:nvCxnSpPr>
        <p:spPr>
          <a:xfrm flipV="1">
            <a:off x="4814816" y="2971800"/>
            <a:ext cx="595384" cy="1981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>
            <a:endCxn id="17" idx="4"/>
          </p:cNvCxnSpPr>
          <p:nvPr/>
        </p:nvCxnSpPr>
        <p:spPr>
          <a:xfrm flipV="1">
            <a:off x="5729216" y="4343400"/>
            <a:ext cx="442984" cy="609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>
            <a:endCxn id="17" idx="4"/>
          </p:cNvCxnSpPr>
          <p:nvPr/>
        </p:nvCxnSpPr>
        <p:spPr>
          <a:xfrm flipH="1" flipV="1">
            <a:off x="6172200" y="4343400"/>
            <a:ext cx="471416" cy="609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>
            <a:endCxn id="18" idx="4"/>
          </p:cNvCxnSpPr>
          <p:nvPr/>
        </p:nvCxnSpPr>
        <p:spPr>
          <a:xfrm flipH="1" flipV="1">
            <a:off x="7086600" y="3669268"/>
            <a:ext cx="471416" cy="12905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1212696" y="4191000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>
                <a:solidFill>
                  <a:srgbClr val="FF0000"/>
                </a:solidFill>
              </a:rPr>
              <a:t>0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752600" y="4191000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>
                <a:solidFill>
                  <a:srgbClr val="FF0000"/>
                </a:solidFill>
              </a:rPr>
              <a:t>1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3041496" y="4202668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>
                <a:solidFill>
                  <a:srgbClr val="FF0000"/>
                </a:solidFill>
              </a:rPr>
              <a:t>2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3498696" y="4191000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>
                <a:solidFill>
                  <a:srgbClr val="FF0000"/>
                </a:solidFill>
              </a:rPr>
              <a:t>3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4953000" y="2754868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>
                <a:solidFill>
                  <a:srgbClr val="FF0000"/>
                </a:solidFill>
              </a:rPr>
              <a:t>4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5784696" y="4191000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>
                <a:solidFill>
                  <a:srgbClr val="FF0000"/>
                </a:solidFill>
              </a:rPr>
              <a:t>5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6248400" y="4191000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>
                <a:solidFill>
                  <a:srgbClr val="FF0000"/>
                </a:solidFill>
              </a:rPr>
              <a:t>6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7156296" y="3516868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>
                <a:solidFill>
                  <a:srgbClr val="FF0000"/>
                </a:solidFill>
              </a:rPr>
              <a:t>7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990600" y="5954053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0</a:t>
            </a:r>
            <a:endParaRPr lang="en-US" dirty="0"/>
          </a:p>
        </p:txBody>
      </p:sp>
      <p:sp>
        <p:nvSpPr>
          <p:cNvPr id="124" name="TextBox 123"/>
          <p:cNvSpPr txBox="1"/>
          <p:nvPr/>
        </p:nvSpPr>
        <p:spPr>
          <a:xfrm>
            <a:off x="1905000" y="5965721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1</a:t>
            </a:r>
            <a:endParaRPr lang="en-US" dirty="0"/>
          </a:p>
        </p:txBody>
      </p:sp>
      <p:sp>
        <p:nvSpPr>
          <p:cNvPr id="125" name="TextBox 124"/>
          <p:cNvSpPr txBox="1"/>
          <p:nvPr/>
        </p:nvSpPr>
        <p:spPr>
          <a:xfrm>
            <a:off x="2819400" y="5965721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2</a:t>
            </a:r>
            <a:endParaRPr lang="en-US" dirty="0"/>
          </a:p>
        </p:txBody>
      </p:sp>
      <p:sp>
        <p:nvSpPr>
          <p:cNvPr id="126" name="TextBox 125"/>
          <p:cNvSpPr txBox="1"/>
          <p:nvPr/>
        </p:nvSpPr>
        <p:spPr>
          <a:xfrm>
            <a:off x="3781568" y="5954053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3</a:t>
            </a:r>
            <a:endParaRPr lang="en-US" dirty="0"/>
          </a:p>
        </p:txBody>
      </p:sp>
      <p:sp>
        <p:nvSpPr>
          <p:cNvPr id="127" name="TextBox 126"/>
          <p:cNvSpPr txBox="1"/>
          <p:nvPr/>
        </p:nvSpPr>
        <p:spPr>
          <a:xfrm>
            <a:off x="4648200" y="5965721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4</a:t>
            </a:r>
            <a:endParaRPr lang="en-US" dirty="0"/>
          </a:p>
        </p:txBody>
      </p:sp>
      <p:sp>
        <p:nvSpPr>
          <p:cNvPr id="128" name="TextBox 127"/>
          <p:cNvSpPr txBox="1"/>
          <p:nvPr/>
        </p:nvSpPr>
        <p:spPr>
          <a:xfrm>
            <a:off x="5562600" y="5954053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5</a:t>
            </a:r>
            <a:endParaRPr lang="en-US" dirty="0"/>
          </a:p>
        </p:txBody>
      </p:sp>
      <p:sp>
        <p:nvSpPr>
          <p:cNvPr id="129" name="TextBox 128"/>
          <p:cNvSpPr txBox="1"/>
          <p:nvPr/>
        </p:nvSpPr>
        <p:spPr>
          <a:xfrm>
            <a:off x="6524768" y="5954053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6</a:t>
            </a:r>
            <a:endParaRPr lang="en-US" dirty="0"/>
          </a:p>
        </p:txBody>
      </p:sp>
      <p:sp>
        <p:nvSpPr>
          <p:cNvPr id="130" name="TextBox 129"/>
          <p:cNvSpPr txBox="1"/>
          <p:nvPr/>
        </p:nvSpPr>
        <p:spPr>
          <a:xfrm>
            <a:off x="7461096" y="5965721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 smtClean="0"/>
              <a:t>7</a:t>
            </a:r>
            <a:endParaRPr lang="en-US" dirty="0"/>
          </a:p>
        </p:txBody>
      </p:sp>
      <p:sp>
        <p:nvSpPr>
          <p:cNvPr id="131" name="TextBox 130"/>
          <p:cNvSpPr txBox="1"/>
          <p:nvPr/>
        </p:nvSpPr>
        <p:spPr>
          <a:xfrm>
            <a:off x="685800" y="5115853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0</a:t>
            </a:r>
            <a:endParaRPr lang="en-US" dirty="0"/>
          </a:p>
        </p:txBody>
      </p:sp>
      <p:sp>
        <p:nvSpPr>
          <p:cNvPr id="132" name="TextBox 131"/>
          <p:cNvSpPr txBox="1"/>
          <p:nvPr/>
        </p:nvSpPr>
        <p:spPr>
          <a:xfrm>
            <a:off x="1288896" y="5115853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0</a:t>
            </a:r>
            <a:endParaRPr lang="en-US" dirty="0"/>
          </a:p>
        </p:txBody>
      </p:sp>
      <p:sp>
        <p:nvSpPr>
          <p:cNvPr id="133" name="TextBox 132"/>
          <p:cNvSpPr txBox="1"/>
          <p:nvPr/>
        </p:nvSpPr>
        <p:spPr>
          <a:xfrm>
            <a:off x="1669896" y="5115853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1</a:t>
            </a:r>
            <a:endParaRPr lang="en-US" dirty="0"/>
          </a:p>
        </p:txBody>
      </p:sp>
      <p:sp>
        <p:nvSpPr>
          <p:cNvPr id="134" name="TextBox 133"/>
          <p:cNvSpPr txBox="1"/>
          <p:nvPr/>
        </p:nvSpPr>
        <p:spPr>
          <a:xfrm>
            <a:off x="2203296" y="5115853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1</a:t>
            </a:r>
            <a:endParaRPr lang="en-US" dirty="0"/>
          </a:p>
        </p:txBody>
      </p:sp>
      <p:sp>
        <p:nvSpPr>
          <p:cNvPr id="135" name="TextBox 134"/>
          <p:cNvSpPr txBox="1"/>
          <p:nvPr/>
        </p:nvSpPr>
        <p:spPr>
          <a:xfrm>
            <a:off x="2514600" y="5115853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2</a:t>
            </a:r>
            <a:endParaRPr lang="en-US" dirty="0"/>
          </a:p>
        </p:txBody>
      </p:sp>
      <p:sp>
        <p:nvSpPr>
          <p:cNvPr id="136" name="TextBox 135"/>
          <p:cNvSpPr txBox="1"/>
          <p:nvPr/>
        </p:nvSpPr>
        <p:spPr>
          <a:xfrm>
            <a:off x="3117696" y="5115853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2</a:t>
            </a:r>
            <a:endParaRPr lang="en-US" dirty="0"/>
          </a:p>
        </p:txBody>
      </p:sp>
      <p:sp>
        <p:nvSpPr>
          <p:cNvPr id="137" name="TextBox 136"/>
          <p:cNvSpPr txBox="1"/>
          <p:nvPr/>
        </p:nvSpPr>
        <p:spPr>
          <a:xfrm>
            <a:off x="3498696" y="5115853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3</a:t>
            </a:r>
            <a:endParaRPr lang="en-US" dirty="0"/>
          </a:p>
        </p:txBody>
      </p:sp>
      <p:sp>
        <p:nvSpPr>
          <p:cNvPr id="138" name="TextBox 137"/>
          <p:cNvSpPr txBox="1"/>
          <p:nvPr/>
        </p:nvSpPr>
        <p:spPr>
          <a:xfrm>
            <a:off x="4032096" y="5115853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3</a:t>
            </a:r>
            <a:endParaRPr lang="en-US" dirty="0"/>
          </a:p>
        </p:txBody>
      </p:sp>
      <p:sp>
        <p:nvSpPr>
          <p:cNvPr id="139" name="TextBox 138"/>
          <p:cNvSpPr txBox="1"/>
          <p:nvPr/>
        </p:nvSpPr>
        <p:spPr>
          <a:xfrm>
            <a:off x="4419600" y="5127521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4</a:t>
            </a:r>
            <a:endParaRPr lang="en-US" dirty="0"/>
          </a:p>
        </p:txBody>
      </p:sp>
      <p:sp>
        <p:nvSpPr>
          <p:cNvPr id="140" name="TextBox 139"/>
          <p:cNvSpPr txBox="1"/>
          <p:nvPr/>
        </p:nvSpPr>
        <p:spPr>
          <a:xfrm>
            <a:off x="4946496" y="5127521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4</a:t>
            </a:r>
            <a:endParaRPr lang="en-US" dirty="0"/>
          </a:p>
        </p:txBody>
      </p:sp>
      <p:sp>
        <p:nvSpPr>
          <p:cNvPr id="141" name="TextBox 140"/>
          <p:cNvSpPr txBox="1"/>
          <p:nvPr/>
        </p:nvSpPr>
        <p:spPr>
          <a:xfrm>
            <a:off x="5327496" y="5115853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5</a:t>
            </a:r>
            <a:endParaRPr lang="en-US" dirty="0"/>
          </a:p>
        </p:txBody>
      </p:sp>
      <p:sp>
        <p:nvSpPr>
          <p:cNvPr id="142" name="TextBox 141"/>
          <p:cNvSpPr txBox="1"/>
          <p:nvPr/>
        </p:nvSpPr>
        <p:spPr>
          <a:xfrm>
            <a:off x="5860896" y="5115853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5</a:t>
            </a:r>
            <a:endParaRPr lang="en-US" dirty="0"/>
          </a:p>
        </p:txBody>
      </p:sp>
      <p:sp>
        <p:nvSpPr>
          <p:cNvPr id="143" name="TextBox 142"/>
          <p:cNvSpPr txBox="1"/>
          <p:nvPr/>
        </p:nvSpPr>
        <p:spPr>
          <a:xfrm>
            <a:off x="6172200" y="5115853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6</a:t>
            </a:r>
            <a:endParaRPr lang="en-US" dirty="0"/>
          </a:p>
        </p:txBody>
      </p:sp>
      <p:sp>
        <p:nvSpPr>
          <p:cNvPr id="144" name="TextBox 143"/>
          <p:cNvSpPr txBox="1"/>
          <p:nvPr/>
        </p:nvSpPr>
        <p:spPr>
          <a:xfrm>
            <a:off x="6775296" y="5115853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6</a:t>
            </a:r>
            <a:endParaRPr lang="en-US" dirty="0"/>
          </a:p>
        </p:txBody>
      </p:sp>
      <p:sp>
        <p:nvSpPr>
          <p:cNvPr id="145" name="TextBox 144"/>
          <p:cNvSpPr txBox="1"/>
          <p:nvPr/>
        </p:nvSpPr>
        <p:spPr>
          <a:xfrm>
            <a:off x="7162800" y="5105400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7</a:t>
            </a:r>
            <a:endParaRPr lang="en-US" dirty="0"/>
          </a:p>
        </p:txBody>
      </p:sp>
      <p:sp>
        <p:nvSpPr>
          <p:cNvPr id="146" name="TextBox 145"/>
          <p:cNvSpPr txBox="1"/>
          <p:nvPr/>
        </p:nvSpPr>
        <p:spPr>
          <a:xfrm>
            <a:off x="7689696" y="5105400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 smtClean="0"/>
              <a:t>7</a:t>
            </a:r>
            <a:endParaRPr lang="en-US" dirty="0"/>
          </a:p>
        </p:txBody>
      </p:sp>
      <p:sp>
        <p:nvSpPr>
          <p:cNvPr id="147" name="Rectangle 146"/>
          <p:cNvSpPr/>
          <p:nvPr/>
        </p:nvSpPr>
        <p:spPr>
          <a:xfrm>
            <a:off x="990600" y="5337629"/>
            <a:ext cx="333232" cy="11430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0</a:t>
            </a:r>
          </a:p>
          <a:p>
            <a:pPr algn="ctr"/>
            <a:r>
              <a:rPr lang="ro-RO" dirty="0" smtClean="0"/>
              <a:t>0</a:t>
            </a:r>
          </a:p>
          <a:p>
            <a:pPr algn="ctr"/>
            <a:r>
              <a:rPr lang="ro-RO" dirty="0" smtClean="0"/>
              <a:t>1</a:t>
            </a:r>
          </a:p>
          <a:p>
            <a:pPr algn="ctr"/>
            <a:r>
              <a:rPr lang="ro-RO" dirty="0"/>
              <a:t>0</a:t>
            </a:r>
            <a:endParaRPr lang="ro-RO" dirty="0" smtClean="0"/>
          </a:p>
        </p:txBody>
      </p:sp>
      <p:sp>
        <p:nvSpPr>
          <p:cNvPr id="148" name="Rectangle 147"/>
          <p:cNvSpPr/>
          <p:nvPr/>
        </p:nvSpPr>
        <p:spPr>
          <a:xfrm>
            <a:off x="3733800" y="5337629"/>
            <a:ext cx="333232" cy="11430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0</a:t>
            </a:r>
          </a:p>
          <a:p>
            <a:pPr algn="ctr"/>
            <a:r>
              <a:rPr lang="ro-RO" dirty="0" smtClean="0"/>
              <a:t>1</a:t>
            </a:r>
          </a:p>
          <a:p>
            <a:pPr algn="ctr"/>
            <a:r>
              <a:rPr lang="ro-RO" dirty="0" smtClean="0"/>
              <a:t>0</a:t>
            </a:r>
          </a:p>
          <a:p>
            <a:pPr algn="ctr"/>
            <a:r>
              <a:rPr lang="ro-RO" dirty="0"/>
              <a:t>1</a:t>
            </a:r>
            <a:endParaRPr lang="en-US" dirty="0"/>
          </a:p>
        </p:txBody>
      </p:sp>
      <p:sp>
        <p:nvSpPr>
          <p:cNvPr id="149" name="Rectangle 148"/>
          <p:cNvSpPr/>
          <p:nvPr/>
        </p:nvSpPr>
        <p:spPr>
          <a:xfrm>
            <a:off x="4648200" y="5337629"/>
            <a:ext cx="333232" cy="11430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1</a:t>
            </a:r>
          </a:p>
          <a:p>
            <a:pPr algn="ctr"/>
            <a:r>
              <a:rPr lang="ro-RO" dirty="0" smtClean="0"/>
              <a:t>0</a:t>
            </a:r>
          </a:p>
          <a:p>
            <a:pPr algn="ctr"/>
            <a:r>
              <a:rPr lang="ro-RO" dirty="0" smtClean="0"/>
              <a:t>0</a:t>
            </a:r>
          </a:p>
          <a:p>
            <a:pPr algn="ctr"/>
            <a:r>
              <a:rPr lang="ro-RO" dirty="0"/>
              <a:t>0</a:t>
            </a:r>
            <a:endParaRPr lang="en-US" dirty="0"/>
          </a:p>
        </p:txBody>
      </p:sp>
      <p:sp>
        <p:nvSpPr>
          <p:cNvPr id="150" name="Rectangle 149"/>
          <p:cNvSpPr/>
          <p:nvPr/>
        </p:nvSpPr>
        <p:spPr>
          <a:xfrm>
            <a:off x="5562600" y="5337629"/>
            <a:ext cx="333232" cy="11430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1</a:t>
            </a:r>
          </a:p>
          <a:p>
            <a:pPr algn="ctr"/>
            <a:r>
              <a:rPr lang="ro-RO" dirty="0" smtClean="0"/>
              <a:t>1</a:t>
            </a:r>
          </a:p>
          <a:p>
            <a:pPr algn="ctr"/>
            <a:r>
              <a:rPr lang="ro-RO" dirty="0" smtClean="0"/>
              <a:t>0</a:t>
            </a:r>
          </a:p>
          <a:p>
            <a:pPr algn="ctr"/>
            <a:r>
              <a:rPr lang="ro-RO" dirty="0"/>
              <a:t>0</a:t>
            </a:r>
            <a:endParaRPr lang="en-US" dirty="0"/>
          </a:p>
        </p:txBody>
      </p:sp>
      <p:sp>
        <p:nvSpPr>
          <p:cNvPr id="151" name="Rectangle 150"/>
          <p:cNvSpPr/>
          <p:nvPr/>
        </p:nvSpPr>
        <p:spPr>
          <a:xfrm>
            <a:off x="2819400" y="5337629"/>
            <a:ext cx="333232" cy="11430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01</a:t>
            </a:r>
          </a:p>
          <a:p>
            <a:pPr algn="ctr"/>
            <a:r>
              <a:rPr lang="ro-RO" dirty="0" smtClean="0"/>
              <a:t>0</a:t>
            </a:r>
          </a:p>
          <a:p>
            <a:pPr algn="ctr"/>
            <a:r>
              <a:rPr lang="ro-RO" dirty="0"/>
              <a:t>0</a:t>
            </a:r>
            <a:endParaRPr lang="en-US" dirty="0"/>
          </a:p>
        </p:txBody>
      </p:sp>
      <p:sp>
        <p:nvSpPr>
          <p:cNvPr id="152" name="Rectangle 151"/>
          <p:cNvSpPr/>
          <p:nvPr/>
        </p:nvSpPr>
        <p:spPr>
          <a:xfrm>
            <a:off x="1905000" y="5337629"/>
            <a:ext cx="333232" cy="11430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0</a:t>
            </a:r>
          </a:p>
          <a:p>
            <a:pPr algn="ctr"/>
            <a:r>
              <a:rPr lang="ro-RO" dirty="0" smtClean="0"/>
              <a:t>0</a:t>
            </a:r>
          </a:p>
          <a:p>
            <a:pPr algn="ctr"/>
            <a:r>
              <a:rPr lang="ro-RO" dirty="0" smtClean="0"/>
              <a:t>1</a:t>
            </a:r>
          </a:p>
          <a:p>
            <a:pPr algn="ctr"/>
            <a:r>
              <a:rPr lang="ro-RO" dirty="0"/>
              <a:t>1</a:t>
            </a:r>
            <a:endParaRPr lang="en-US" dirty="0"/>
          </a:p>
        </p:txBody>
      </p:sp>
      <p:sp>
        <p:nvSpPr>
          <p:cNvPr id="153" name="Rectangle 152"/>
          <p:cNvSpPr/>
          <p:nvPr/>
        </p:nvSpPr>
        <p:spPr>
          <a:xfrm>
            <a:off x="6477000" y="5337629"/>
            <a:ext cx="333232" cy="11430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1101</a:t>
            </a:r>
            <a:endParaRPr lang="en-US" dirty="0"/>
          </a:p>
        </p:txBody>
      </p:sp>
      <p:sp>
        <p:nvSpPr>
          <p:cNvPr id="154" name="Rectangle 153"/>
          <p:cNvSpPr/>
          <p:nvPr/>
        </p:nvSpPr>
        <p:spPr>
          <a:xfrm>
            <a:off x="7391400" y="5344453"/>
            <a:ext cx="333232" cy="11430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1111</a:t>
            </a:r>
            <a:endParaRPr lang="en-US" dirty="0"/>
          </a:p>
        </p:txBody>
      </p:sp>
      <p:cxnSp>
        <p:nvCxnSpPr>
          <p:cNvPr id="155" name="Straight Connector 154"/>
          <p:cNvCxnSpPr/>
          <p:nvPr/>
        </p:nvCxnSpPr>
        <p:spPr>
          <a:xfrm>
            <a:off x="2241484" y="5794829"/>
            <a:ext cx="5779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Connector 155"/>
          <p:cNvCxnSpPr/>
          <p:nvPr/>
        </p:nvCxnSpPr>
        <p:spPr>
          <a:xfrm>
            <a:off x="4070284" y="5490029"/>
            <a:ext cx="5779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Straight Connector 156"/>
          <p:cNvCxnSpPr/>
          <p:nvPr/>
        </p:nvCxnSpPr>
        <p:spPr>
          <a:xfrm>
            <a:off x="4984684" y="5794829"/>
            <a:ext cx="5779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Connector 157"/>
          <p:cNvCxnSpPr/>
          <p:nvPr/>
        </p:nvCxnSpPr>
        <p:spPr>
          <a:xfrm>
            <a:off x="1323832" y="6328229"/>
            <a:ext cx="5779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Straight Connector 158"/>
          <p:cNvCxnSpPr/>
          <p:nvPr/>
        </p:nvCxnSpPr>
        <p:spPr>
          <a:xfrm>
            <a:off x="3155884" y="6328229"/>
            <a:ext cx="5779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Connector 159"/>
          <p:cNvCxnSpPr/>
          <p:nvPr/>
        </p:nvCxnSpPr>
        <p:spPr>
          <a:xfrm>
            <a:off x="5899084" y="6328229"/>
            <a:ext cx="5779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Connector 160"/>
          <p:cNvCxnSpPr/>
          <p:nvPr/>
        </p:nvCxnSpPr>
        <p:spPr>
          <a:xfrm>
            <a:off x="6813484" y="6081486"/>
            <a:ext cx="5779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2" name="Oval 161"/>
          <p:cNvSpPr/>
          <p:nvPr/>
        </p:nvSpPr>
        <p:spPr>
          <a:xfrm>
            <a:off x="928616" y="4880429"/>
            <a:ext cx="457200" cy="4572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0</a:t>
            </a:r>
            <a:endParaRPr lang="en-US" dirty="0"/>
          </a:p>
        </p:txBody>
      </p:sp>
      <p:sp>
        <p:nvSpPr>
          <p:cNvPr id="163" name="Oval 162"/>
          <p:cNvSpPr/>
          <p:nvPr/>
        </p:nvSpPr>
        <p:spPr>
          <a:xfrm>
            <a:off x="1828800" y="4880429"/>
            <a:ext cx="457200" cy="4572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1</a:t>
            </a:r>
            <a:endParaRPr lang="en-US" dirty="0"/>
          </a:p>
        </p:txBody>
      </p:sp>
      <p:sp>
        <p:nvSpPr>
          <p:cNvPr id="164" name="Oval 163"/>
          <p:cNvSpPr/>
          <p:nvPr/>
        </p:nvSpPr>
        <p:spPr>
          <a:xfrm>
            <a:off x="2764971" y="4887253"/>
            <a:ext cx="457200" cy="4572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2</a:t>
            </a:r>
            <a:endParaRPr lang="en-US" dirty="0"/>
          </a:p>
        </p:txBody>
      </p:sp>
      <p:sp>
        <p:nvSpPr>
          <p:cNvPr id="165" name="Oval 164"/>
          <p:cNvSpPr/>
          <p:nvPr/>
        </p:nvSpPr>
        <p:spPr>
          <a:xfrm>
            <a:off x="3671816" y="4876800"/>
            <a:ext cx="457200" cy="4572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3</a:t>
            </a:r>
            <a:endParaRPr lang="en-US" dirty="0"/>
          </a:p>
        </p:txBody>
      </p:sp>
      <p:sp>
        <p:nvSpPr>
          <p:cNvPr id="166" name="Oval 165"/>
          <p:cNvSpPr/>
          <p:nvPr/>
        </p:nvSpPr>
        <p:spPr>
          <a:xfrm>
            <a:off x="4586216" y="4876800"/>
            <a:ext cx="457200" cy="4572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4</a:t>
            </a:r>
            <a:endParaRPr lang="en-US" dirty="0"/>
          </a:p>
        </p:txBody>
      </p:sp>
      <p:sp>
        <p:nvSpPr>
          <p:cNvPr id="167" name="Oval 166"/>
          <p:cNvSpPr/>
          <p:nvPr/>
        </p:nvSpPr>
        <p:spPr>
          <a:xfrm>
            <a:off x="5486400" y="4887253"/>
            <a:ext cx="457200" cy="4572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5</a:t>
            </a:r>
            <a:endParaRPr lang="en-US" dirty="0"/>
          </a:p>
        </p:txBody>
      </p:sp>
      <p:sp>
        <p:nvSpPr>
          <p:cNvPr id="168" name="Oval 167"/>
          <p:cNvSpPr/>
          <p:nvPr/>
        </p:nvSpPr>
        <p:spPr>
          <a:xfrm>
            <a:off x="6400800" y="4887253"/>
            <a:ext cx="457200" cy="4572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6</a:t>
            </a:r>
            <a:endParaRPr lang="en-US" dirty="0"/>
          </a:p>
        </p:txBody>
      </p:sp>
      <p:sp>
        <p:nvSpPr>
          <p:cNvPr id="169" name="Oval 168"/>
          <p:cNvSpPr/>
          <p:nvPr/>
        </p:nvSpPr>
        <p:spPr>
          <a:xfrm>
            <a:off x="7329416" y="4876800"/>
            <a:ext cx="457200" cy="4572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773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Binary Radix Tree Construction</a:t>
            </a:r>
            <a:endParaRPr lang="en-US" dirty="0"/>
          </a:p>
        </p:txBody>
      </p:sp>
      <p:sp>
        <p:nvSpPr>
          <p:cNvPr id="128" name="Oval 127"/>
          <p:cNvSpPr/>
          <p:nvPr/>
        </p:nvSpPr>
        <p:spPr>
          <a:xfrm>
            <a:off x="3200400" y="3886200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2</a:t>
            </a:r>
            <a:endParaRPr lang="en-US" dirty="0"/>
          </a:p>
        </p:txBody>
      </p:sp>
      <p:sp>
        <p:nvSpPr>
          <p:cNvPr id="129" name="Oval 128"/>
          <p:cNvSpPr/>
          <p:nvPr/>
        </p:nvSpPr>
        <p:spPr>
          <a:xfrm>
            <a:off x="1371600" y="3886200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/>
              <a:t>0</a:t>
            </a:r>
            <a:endParaRPr lang="en-US" dirty="0"/>
          </a:p>
        </p:txBody>
      </p:sp>
      <p:sp>
        <p:nvSpPr>
          <p:cNvPr id="130" name="Oval 129"/>
          <p:cNvSpPr/>
          <p:nvPr/>
        </p:nvSpPr>
        <p:spPr>
          <a:xfrm>
            <a:off x="2362200" y="2514600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/>
              <a:t>1</a:t>
            </a:r>
            <a:endParaRPr lang="en-US" dirty="0"/>
          </a:p>
        </p:txBody>
      </p:sp>
      <p:sp>
        <p:nvSpPr>
          <p:cNvPr id="131" name="Oval 130"/>
          <p:cNvSpPr/>
          <p:nvPr/>
        </p:nvSpPr>
        <p:spPr>
          <a:xfrm>
            <a:off x="5181600" y="2514600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/>
              <a:t>4</a:t>
            </a:r>
            <a:endParaRPr lang="en-US" dirty="0"/>
          </a:p>
        </p:txBody>
      </p:sp>
      <p:sp>
        <p:nvSpPr>
          <p:cNvPr id="132" name="Oval 131"/>
          <p:cNvSpPr/>
          <p:nvPr/>
        </p:nvSpPr>
        <p:spPr>
          <a:xfrm>
            <a:off x="4114800" y="4495800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/>
              <a:t>3</a:t>
            </a:r>
            <a:endParaRPr lang="en-US" dirty="0"/>
          </a:p>
        </p:txBody>
      </p:sp>
      <p:sp>
        <p:nvSpPr>
          <p:cNvPr id="141" name="Oval 140"/>
          <p:cNvSpPr/>
          <p:nvPr/>
        </p:nvSpPr>
        <p:spPr>
          <a:xfrm>
            <a:off x="5943600" y="3886200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5</a:t>
            </a:r>
            <a:endParaRPr lang="en-US" dirty="0"/>
          </a:p>
        </p:txBody>
      </p:sp>
      <p:sp>
        <p:nvSpPr>
          <p:cNvPr id="142" name="Oval 141"/>
          <p:cNvSpPr/>
          <p:nvPr/>
        </p:nvSpPr>
        <p:spPr>
          <a:xfrm>
            <a:off x="6858000" y="3200400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6</a:t>
            </a:r>
            <a:endParaRPr lang="en-US" dirty="0"/>
          </a:p>
        </p:txBody>
      </p:sp>
      <p:cxnSp>
        <p:nvCxnSpPr>
          <p:cNvPr id="174" name="Straight Arrow Connector 173"/>
          <p:cNvCxnSpPr>
            <a:endCxn id="129" idx="4"/>
          </p:cNvCxnSpPr>
          <p:nvPr/>
        </p:nvCxnSpPr>
        <p:spPr>
          <a:xfrm flipV="1">
            <a:off x="1157216" y="4343400"/>
            <a:ext cx="442984" cy="609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Straight Arrow Connector 174"/>
          <p:cNvCxnSpPr>
            <a:endCxn id="129" idx="4"/>
          </p:cNvCxnSpPr>
          <p:nvPr/>
        </p:nvCxnSpPr>
        <p:spPr>
          <a:xfrm flipH="1" flipV="1">
            <a:off x="1600200" y="4343400"/>
            <a:ext cx="471416" cy="609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Straight Arrow Connector 175"/>
          <p:cNvCxnSpPr>
            <a:endCxn id="128" idx="4"/>
          </p:cNvCxnSpPr>
          <p:nvPr/>
        </p:nvCxnSpPr>
        <p:spPr>
          <a:xfrm flipV="1">
            <a:off x="2986016" y="4343400"/>
            <a:ext cx="442984" cy="609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Straight Arrow Connector 176"/>
          <p:cNvCxnSpPr>
            <a:endCxn id="128" idx="4"/>
          </p:cNvCxnSpPr>
          <p:nvPr/>
        </p:nvCxnSpPr>
        <p:spPr>
          <a:xfrm flipH="1" flipV="1">
            <a:off x="3429000" y="4343400"/>
            <a:ext cx="471416" cy="609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Straight Arrow Connector 177"/>
          <p:cNvCxnSpPr>
            <a:endCxn id="131" idx="4"/>
          </p:cNvCxnSpPr>
          <p:nvPr/>
        </p:nvCxnSpPr>
        <p:spPr>
          <a:xfrm flipV="1">
            <a:off x="4814816" y="2971800"/>
            <a:ext cx="595384" cy="1981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Straight Arrow Connector 178"/>
          <p:cNvCxnSpPr>
            <a:endCxn id="141" idx="4"/>
          </p:cNvCxnSpPr>
          <p:nvPr/>
        </p:nvCxnSpPr>
        <p:spPr>
          <a:xfrm flipV="1">
            <a:off x="5729216" y="4343400"/>
            <a:ext cx="442984" cy="609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0" name="Straight Arrow Connector 179"/>
          <p:cNvCxnSpPr>
            <a:endCxn id="141" idx="4"/>
          </p:cNvCxnSpPr>
          <p:nvPr/>
        </p:nvCxnSpPr>
        <p:spPr>
          <a:xfrm flipH="1" flipV="1">
            <a:off x="6172200" y="4343400"/>
            <a:ext cx="471416" cy="609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Straight Arrow Connector 180"/>
          <p:cNvCxnSpPr>
            <a:endCxn id="142" idx="4"/>
          </p:cNvCxnSpPr>
          <p:nvPr/>
        </p:nvCxnSpPr>
        <p:spPr>
          <a:xfrm flipH="1" flipV="1">
            <a:off x="7086600" y="3657600"/>
            <a:ext cx="471416" cy="13022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2" name="TextBox 181"/>
          <p:cNvSpPr txBox="1"/>
          <p:nvPr/>
        </p:nvSpPr>
        <p:spPr>
          <a:xfrm>
            <a:off x="1212696" y="4191000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0</a:t>
            </a:r>
            <a:endParaRPr lang="en-US" dirty="0"/>
          </a:p>
        </p:txBody>
      </p:sp>
      <p:sp>
        <p:nvSpPr>
          <p:cNvPr id="183" name="TextBox 182"/>
          <p:cNvSpPr txBox="1"/>
          <p:nvPr/>
        </p:nvSpPr>
        <p:spPr>
          <a:xfrm>
            <a:off x="1752600" y="4191000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1</a:t>
            </a:r>
            <a:endParaRPr lang="en-US" dirty="0"/>
          </a:p>
        </p:txBody>
      </p:sp>
      <p:sp>
        <p:nvSpPr>
          <p:cNvPr id="184" name="TextBox 183"/>
          <p:cNvSpPr txBox="1"/>
          <p:nvPr/>
        </p:nvSpPr>
        <p:spPr>
          <a:xfrm>
            <a:off x="3041496" y="4202668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2</a:t>
            </a:r>
            <a:endParaRPr lang="en-US" dirty="0"/>
          </a:p>
        </p:txBody>
      </p:sp>
      <p:sp>
        <p:nvSpPr>
          <p:cNvPr id="185" name="TextBox 184"/>
          <p:cNvSpPr txBox="1"/>
          <p:nvPr/>
        </p:nvSpPr>
        <p:spPr>
          <a:xfrm>
            <a:off x="3498696" y="4191000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3</a:t>
            </a:r>
            <a:endParaRPr lang="en-US" dirty="0"/>
          </a:p>
        </p:txBody>
      </p:sp>
      <p:sp>
        <p:nvSpPr>
          <p:cNvPr id="186" name="TextBox 185"/>
          <p:cNvSpPr txBox="1"/>
          <p:nvPr/>
        </p:nvSpPr>
        <p:spPr>
          <a:xfrm>
            <a:off x="4953000" y="2743200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4</a:t>
            </a:r>
            <a:endParaRPr lang="en-US" dirty="0"/>
          </a:p>
        </p:txBody>
      </p:sp>
      <p:sp>
        <p:nvSpPr>
          <p:cNvPr id="187" name="TextBox 186"/>
          <p:cNvSpPr txBox="1"/>
          <p:nvPr/>
        </p:nvSpPr>
        <p:spPr>
          <a:xfrm>
            <a:off x="5784696" y="4191000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5</a:t>
            </a:r>
            <a:endParaRPr lang="en-US" dirty="0"/>
          </a:p>
        </p:txBody>
      </p:sp>
      <p:sp>
        <p:nvSpPr>
          <p:cNvPr id="188" name="TextBox 187"/>
          <p:cNvSpPr txBox="1"/>
          <p:nvPr/>
        </p:nvSpPr>
        <p:spPr>
          <a:xfrm>
            <a:off x="6248400" y="4191000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6</a:t>
            </a:r>
            <a:endParaRPr lang="en-US" dirty="0"/>
          </a:p>
        </p:txBody>
      </p:sp>
      <p:sp>
        <p:nvSpPr>
          <p:cNvPr id="189" name="TextBox 188"/>
          <p:cNvSpPr txBox="1"/>
          <p:nvPr/>
        </p:nvSpPr>
        <p:spPr>
          <a:xfrm>
            <a:off x="7232496" y="3516868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7</a:t>
            </a:r>
            <a:endParaRPr lang="en-US" dirty="0"/>
          </a:p>
        </p:txBody>
      </p:sp>
      <p:cxnSp>
        <p:nvCxnSpPr>
          <p:cNvPr id="199" name="Straight Arrow Connector 198"/>
          <p:cNvCxnSpPr>
            <a:stCxn id="129" idx="7"/>
            <a:endCxn id="130" idx="4"/>
          </p:cNvCxnSpPr>
          <p:nvPr/>
        </p:nvCxnSpPr>
        <p:spPr>
          <a:xfrm flipV="1">
            <a:off x="1761845" y="2971800"/>
            <a:ext cx="828955" cy="98135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Straight Arrow Connector 200"/>
          <p:cNvCxnSpPr>
            <a:stCxn id="128" idx="1"/>
            <a:endCxn id="130" idx="4"/>
          </p:cNvCxnSpPr>
          <p:nvPr/>
        </p:nvCxnSpPr>
        <p:spPr>
          <a:xfrm flipH="1" flipV="1">
            <a:off x="2590800" y="2971800"/>
            <a:ext cx="676555" cy="98135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Arrow Connector 202"/>
          <p:cNvCxnSpPr>
            <a:stCxn id="141" idx="7"/>
            <a:endCxn id="142" idx="4"/>
          </p:cNvCxnSpPr>
          <p:nvPr/>
        </p:nvCxnSpPr>
        <p:spPr>
          <a:xfrm flipV="1">
            <a:off x="6333845" y="3657600"/>
            <a:ext cx="752755" cy="29555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" name="TextBox 203"/>
          <p:cNvSpPr txBox="1"/>
          <p:nvPr/>
        </p:nvSpPr>
        <p:spPr>
          <a:xfrm>
            <a:off x="2203296" y="2819400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>
                <a:solidFill>
                  <a:srgbClr val="FF0000"/>
                </a:solidFill>
              </a:rPr>
              <a:t>0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05" name="TextBox 204"/>
          <p:cNvSpPr txBox="1"/>
          <p:nvPr/>
        </p:nvSpPr>
        <p:spPr>
          <a:xfrm>
            <a:off x="2667000" y="2819400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>
                <a:solidFill>
                  <a:srgbClr val="FF0000"/>
                </a:solidFill>
              </a:rPr>
              <a:t>3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06" name="TextBox 205"/>
          <p:cNvSpPr txBox="1"/>
          <p:nvPr/>
        </p:nvSpPr>
        <p:spPr>
          <a:xfrm>
            <a:off x="6622896" y="3492250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>
                <a:solidFill>
                  <a:srgbClr val="FF0000"/>
                </a:solidFill>
              </a:rPr>
              <a:t>5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990600" y="5954053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0</a:t>
            </a:r>
            <a:endParaRPr lang="en-US" dirty="0"/>
          </a:p>
        </p:txBody>
      </p:sp>
      <p:sp>
        <p:nvSpPr>
          <p:cNvPr id="108" name="TextBox 107"/>
          <p:cNvSpPr txBox="1"/>
          <p:nvPr/>
        </p:nvSpPr>
        <p:spPr>
          <a:xfrm>
            <a:off x="1905000" y="5965721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1</a:t>
            </a:r>
            <a:endParaRPr lang="en-US" dirty="0"/>
          </a:p>
        </p:txBody>
      </p:sp>
      <p:sp>
        <p:nvSpPr>
          <p:cNvPr id="109" name="TextBox 108"/>
          <p:cNvSpPr txBox="1"/>
          <p:nvPr/>
        </p:nvSpPr>
        <p:spPr>
          <a:xfrm>
            <a:off x="2819400" y="5965721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2</a:t>
            </a:r>
            <a:endParaRPr lang="en-US" dirty="0"/>
          </a:p>
        </p:txBody>
      </p:sp>
      <p:sp>
        <p:nvSpPr>
          <p:cNvPr id="110" name="TextBox 109"/>
          <p:cNvSpPr txBox="1"/>
          <p:nvPr/>
        </p:nvSpPr>
        <p:spPr>
          <a:xfrm>
            <a:off x="3781568" y="5954053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3</a:t>
            </a:r>
            <a:endParaRPr lang="en-US" dirty="0"/>
          </a:p>
        </p:txBody>
      </p:sp>
      <p:sp>
        <p:nvSpPr>
          <p:cNvPr id="111" name="TextBox 110"/>
          <p:cNvSpPr txBox="1"/>
          <p:nvPr/>
        </p:nvSpPr>
        <p:spPr>
          <a:xfrm>
            <a:off x="4648200" y="5965721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4</a:t>
            </a:r>
            <a:endParaRPr lang="en-US" dirty="0"/>
          </a:p>
        </p:txBody>
      </p:sp>
      <p:sp>
        <p:nvSpPr>
          <p:cNvPr id="112" name="TextBox 111"/>
          <p:cNvSpPr txBox="1"/>
          <p:nvPr/>
        </p:nvSpPr>
        <p:spPr>
          <a:xfrm>
            <a:off x="5562600" y="5954053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5</a:t>
            </a:r>
            <a:endParaRPr lang="en-US" dirty="0"/>
          </a:p>
        </p:txBody>
      </p:sp>
      <p:sp>
        <p:nvSpPr>
          <p:cNvPr id="113" name="TextBox 112"/>
          <p:cNvSpPr txBox="1"/>
          <p:nvPr/>
        </p:nvSpPr>
        <p:spPr>
          <a:xfrm>
            <a:off x="6524768" y="5954053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6</a:t>
            </a:r>
            <a:endParaRPr lang="en-US" dirty="0"/>
          </a:p>
        </p:txBody>
      </p:sp>
      <p:sp>
        <p:nvSpPr>
          <p:cNvPr id="114" name="TextBox 113"/>
          <p:cNvSpPr txBox="1"/>
          <p:nvPr/>
        </p:nvSpPr>
        <p:spPr>
          <a:xfrm>
            <a:off x="7461096" y="5965721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 smtClean="0"/>
              <a:t>7</a:t>
            </a:r>
            <a:endParaRPr lang="en-US" dirty="0"/>
          </a:p>
        </p:txBody>
      </p:sp>
      <p:sp>
        <p:nvSpPr>
          <p:cNvPr id="115" name="TextBox 114"/>
          <p:cNvSpPr txBox="1"/>
          <p:nvPr/>
        </p:nvSpPr>
        <p:spPr>
          <a:xfrm>
            <a:off x="685800" y="5115853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0</a:t>
            </a:r>
            <a:endParaRPr lang="en-US" dirty="0"/>
          </a:p>
        </p:txBody>
      </p:sp>
      <p:sp>
        <p:nvSpPr>
          <p:cNvPr id="116" name="TextBox 115"/>
          <p:cNvSpPr txBox="1"/>
          <p:nvPr/>
        </p:nvSpPr>
        <p:spPr>
          <a:xfrm>
            <a:off x="1288896" y="5115853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0</a:t>
            </a:r>
            <a:endParaRPr lang="en-US" dirty="0"/>
          </a:p>
        </p:txBody>
      </p:sp>
      <p:sp>
        <p:nvSpPr>
          <p:cNvPr id="117" name="TextBox 116"/>
          <p:cNvSpPr txBox="1"/>
          <p:nvPr/>
        </p:nvSpPr>
        <p:spPr>
          <a:xfrm>
            <a:off x="1669896" y="5115853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1</a:t>
            </a:r>
            <a:endParaRPr lang="en-US" dirty="0"/>
          </a:p>
        </p:txBody>
      </p:sp>
      <p:sp>
        <p:nvSpPr>
          <p:cNvPr id="118" name="TextBox 117"/>
          <p:cNvSpPr txBox="1"/>
          <p:nvPr/>
        </p:nvSpPr>
        <p:spPr>
          <a:xfrm>
            <a:off x="2203296" y="5115853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1</a:t>
            </a:r>
            <a:endParaRPr lang="en-US" dirty="0"/>
          </a:p>
        </p:txBody>
      </p:sp>
      <p:sp>
        <p:nvSpPr>
          <p:cNvPr id="119" name="TextBox 118"/>
          <p:cNvSpPr txBox="1"/>
          <p:nvPr/>
        </p:nvSpPr>
        <p:spPr>
          <a:xfrm>
            <a:off x="2514600" y="5115853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2</a:t>
            </a:r>
            <a:endParaRPr lang="en-US" dirty="0"/>
          </a:p>
        </p:txBody>
      </p:sp>
      <p:sp>
        <p:nvSpPr>
          <p:cNvPr id="120" name="TextBox 119"/>
          <p:cNvSpPr txBox="1"/>
          <p:nvPr/>
        </p:nvSpPr>
        <p:spPr>
          <a:xfrm>
            <a:off x="3117696" y="5115853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2</a:t>
            </a:r>
            <a:endParaRPr lang="en-US" dirty="0"/>
          </a:p>
        </p:txBody>
      </p:sp>
      <p:sp>
        <p:nvSpPr>
          <p:cNvPr id="121" name="TextBox 120"/>
          <p:cNvSpPr txBox="1"/>
          <p:nvPr/>
        </p:nvSpPr>
        <p:spPr>
          <a:xfrm>
            <a:off x="3498696" y="5115853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3</a:t>
            </a:r>
            <a:endParaRPr lang="en-US" dirty="0"/>
          </a:p>
        </p:txBody>
      </p:sp>
      <p:sp>
        <p:nvSpPr>
          <p:cNvPr id="122" name="TextBox 121"/>
          <p:cNvSpPr txBox="1"/>
          <p:nvPr/>
        </p:nvSpPr>
        <p:spPr>
          <a:xfrm>
            <a:off x="4032096" y="5115853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3</a:t>
            </a:r>
            <a:endParaRPr lang="en-US" dirty="0"/>
          </a:p>
        </p:txBody>
      </p:sp>
      <p:sp>
        <p:nvSpPr>
          <p:cNvPr id="123" name="TextBox 122"/>
          <p:cNvSpPr txBox="1"/>
          <p:nvPr/>
        </p:nvSpPr>
        <p:spPr>
          <a:xfrm>
            <a:off x="4419600" y="5127521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4</a:t>
            </a:r>
            <a:endParaRPr lang="en-US" dirty="0"/>
          </a:p>
        </p:txBody>
      </p:sp>
      <p:sp>
        <p:nvSpPr>
          <p:cNvPr id="124" name="TextBox 123"/>
          <p:cNvSpPr txBox="1"/>
          <p:nvPr/>
        </p:nvSpPr>
        <p:spPr>
          <a:xfrm>
            <a:off x="4946496" y="5127521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4</a:t>
            </a:r>
            <a:endParaRPr lang="en-US" dirty="0"/>
          </a:p>
        </p:txBody>
      </p:sp>
      <p:sp>
        <p:nvSpPr>
          <p:cNvPr id="125" name="TextBox 124"/>
          <p:cNvSpPr txBox="1"/>
          <p:nvPr/>
        </p:nvSpPr>
        <p:spPr>
          <a:xfrm>
            <a:off x="5327496" y="5115853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5</a:t>
            </a:r>
            <a:endParaRPr lang="en-US" dirty="0"/>
          </a:p>
        </p:txBody>
      </p:sp>
      <p:sp>
        <p:nvSpPr>
          <p:cNvPr id="126" name="TextBox 125"/>
          <p:cNvSpPr txBox="1"/>
          <p:nvPr/>
        </p:nvSpPr>
        <p:spPr>
          <a:xfrm>
            <a:off x="5860896" y="5115853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5</a:t>
            </a:r>
            <a:endParaRPr lang="en-US" dirty="0"/>
          </a:p>
        </p:txBody>
      </p:sp>
      <p:sp>
        <p:nvSpPr>
          <p:cNvPr id="127" name="TextBox 126"/>
          <p:cNvSpPr txBox="1"/>
          <p:nvPr/>
        </p:nvSpPr>
        <p:spPr>
          <a:xfrm>
            <a:off x="6172200" y="5115853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6</a:t>
            </a:r>
            <a:endParaRPr lang="en-US" dirty="0"/>
          </a:p>
        </p:txBody>
      </p:sp>
      <p:sp>
        <p:nvSpPr>
          <p:cNvPr id="143" name="TextBox 142"/>
          <p:cNvSpPr txBox="1"/>
          <p:nvPr/>
        </p:nvSpPr>
        <p:spPr>
          <a:xfrm>
            <a:off x="6775296" y="5115853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6</a:t>
            </a:r>
            <a:endParaRPr lang="en-US" dirty="0"/>
          </a:p>
        </p:txBody>
      </p:sp>
      <p:sp>
        <p:nvSpPr>
          <p:cNvPr id="144" name="TextBox 143"/>
          <p:cNvSpPr txBox="1"/>
          <p:nvPr/>
        </p:nvSpPr>
        <p:spPr>
          <a:xfrm>
            <a:off x="7162800" y="5105400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7</a:t>
            </a:r>
            <a:endParaRPr lang="en-US" dirty="0"/>
          </a:p>
        </p:txBody>
      </p:sp>
      <p:sp>
        <p:nvSpPr>
          <p:cNvPr id="145" name="TextBox 144"/>
          <p:cNvSpPr txBox="1"/>
          <p:nvPr/>
        </p:nvSpPr>
        <p:spPr>
          <a:xfrm>
            <a:off x="7689696" y="5105400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 smtClean="0"/>
              <a:t>7</a:t>
            </a:r>
            <a:endParaRPr lang="en-US" dirty="0"/>
          </a:p>
        </p:txBody>
      </p:sp>
      <p:sp>
        <p:nvSpPr>
          <p:cNvPr id="146" name="Rectangle 145"/>
          <p:cNvSpPr/>
          <p:nvPr/>
        </p:nvSpPr>
        <p:spPr>
          <a:xfrm>
            <a:off x="990600" y="5337629"/>
            <a:ext cx="333232" cy="11430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0</a:t>
            </a:r>
          </a:p>
          <a:p>
            <a:pPr algn="ctr"/>
            <a:r>
              <a:rPr lang="ro-RO" dirty="0" smtClean="0"/>
              <a:t>0</a:t>
            </a:r>
          </a:p>
          <a:p>
            <a:pPr algn="ctr"/>
            <a:r>
              <a:rPr lang="ro-RO" dirty="0" smtClean="0"/>
              <a:t>1</a:t>
            </a:r>
          </a:p>
          <a:p>
            <a:pPr algn="ctr"/>
            <a:r>
              <a:rPr lang="ro-RO" dirty="0"/>
              <a:t>0</a:t>
            </a:r>
            <a:endParaRPr lang="ro-RO" dirty="0" smtClean="0"/>
          </a:p>
        </p:txBody>
      </p:sp>
      <p:sp>
        <p:nvSpPr>
          <p:cNvPr id="147" name="Rectangle 146"/>
          <p:cNvSpPr/>
          <p:nvPr/>
        </p:nvSpPr>
        <p:spPr>
          <a:xfrm>
            <a:off x="3733800" y="5337629"/>
            <a:ext cx="333232" cy="11430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0</a:t>
            </a:r>
          </a:p>
          <a:p>
            <a:pPr algn="ctr"/>
            <a:r>
              <a:rPr lang="ro-RO" dirty="0" smtClean="0"/>
              <a:t>1</a:t>
            </a:r>
          </a:p>
          <a:p>
            <a:pPr algn="ctr"/>
            <a:r>
              <a:rPr lang="ro-RO" dirty="0" smtClean="0"/>
              <a:t>0</a:t>
            </a:r>
          </a:p>
          <a:p>
            <a:pPr algn="ctr"/>
            <a:r>
              <a:rPr lang="ro-RO" dirty="0"/>
              <a:t>1</a:t>
            </a:r>
            <a:endParaRPr lang="en-US" dirty="0"/>
          </a:p>
        </p:txBody>
      </p:sp>
      <p:sp>
        <p:nvSpPr>
          <p:cNvPr id="148" name="Rectangle 147"/>
          <p:cNvSpPr/>
          <p:nvPr/>
        </p:nvSpPr>
        <p:spPr>
          <a:xfrm>
            <a:off x="4648200" y="5337629"/>
            <a:ext cx="333232" cy="11430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1</a:t>
            </a:r>
          </a:p>
          <a:p>
            <a:pPr algn="ctr"/>
            <a:r>
              <a:rPr lang="ro-RO" dirty="0" smtClean="0"/>
              <a:t>0</a:t>
            </a:r>
          </a:p>
          <a:p>
            <a:pPr algn="ctr"/>
            <a:r>
              <a:rPr lang="ro-RO" dirty="0" smtClean="0"/>
              <a:t>0</a:t>
            </a:r>
          </a:p>
          <a:p>
            <a:pPr algn="ctr"/>
            <a:r>
              <a:rPr lang="ro-RO" dirty="0"/>
              <a:t>0</a:t>
            </a:r>
            <a:endParaRPr lang="en-US" dirty="0"/>
          </a:p>
        </p:txBody>
      </p:sp>
      <p:sp>
        <p:nvSpPr>
          <p:cNvPr id="149" name="Rectangle 148"/>
          <p:cNvSpPr/>
          <p:nvPr/>
        </p:nvSpPr>
        <p:spPr>
          <a:xfrm>
            <a:off x="5562600" y="5337629"/>
            <a:ext cx="333232" cy="11430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1</a:t>
            </a:r>
          </a:p>
          <a:p>
            <a:pPr algn="ctr"/>
            <a:r>
              <a:rPr lang="ro-RO" dirty="0" smtClean="0"/>
              <a:t>1</a:t>
            </a:r>
          </a:p>
          <a:p>
            <a:pPr algn="ctr"/>
            <a:r>
              <a:rPr lang="ro-RO" dirty="0" smtClean="0"/>
              <a:t>0</a:t>
            </a:r>
          </a:p>
          <a:p>
            <a:pPr algn="ctr"/>
            <a:r>
              <a:rPr lang="ro-RO" dirty="0"/>
              <a:t>0</a:t>
            </a:r>
            <a:endParaRPr lang="en-US" dirty="0"/>
          </a:p>
        </p:txBody>
      </p:sp>
      <p:sp>
        <p:nvSpPr>
          <p:cNvPr id="150" name="Rectangle 149"/>
          <p:cNvSpPr/>
          <p:nvPr/>
        </p:nvSpPr>
        <p:spPr>
          <a:xfrm>
            <a:off x="2819400" y="5337629"/>
            <a:ext cx="333232" cy="11430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01</a:t>
            </a:r>
          </a:p>
          <a:p>
            <a:pPr algn="ctr"/>
            <a:r>
              <a:rPr lang="ro-RO" dirty="0" smtClean="0"/>
              <a:t>0</a:t>
            </a:r>
          </a:p>
          <a:p>
            <a:pPr algn="ctr"/>
            <a:r>
              <a:rPr lang="ro-RO" dirty="0"/>
              <a:t>0</a:t>
            </a:r>
            <a:endParaRPr lang="en-US" dirty="0"/>
          </a:p>
        </p:txBody>
      </p:sp>
      <p:sp>
        <p:nvSpPr>
          <p:cNvPr id="151" name="Rectangle 150"/>
          <p:cNvSpPr/>
          <p:nvPr/>
        </p:nvSpPr>
        <p:spPr>
          <a:xfrm>
            <a:off x="1905000" y="5337629"/>
            <a:ext cx="333232" cy="11430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0</a:t>
            </a:r>
          </a:p>
          <a:p>
            <a:pPr algn="ctr"/>
            <a:r>
              <a:rPr lang="ro-RO" dirty="0" smtClean="0"/>
              <a:t>0</a:t>
            </a:r>
          </a:p>
          <a:p>
            <a:pPr algn="ctr"/>
            <a:r>
              <a:rPr lang="ro-RO" dirty="0" smtClean="0"/>
              <a:t>1</a:t>
            </a:r>
          </a:p>
          <a:p>
            <a:pPr algn="ctr"/>
            <a:r>
              <a:rPr lang="ro-RO" dirty="0"/>
              <a:t>1</a:t>
            </a:r>
            <a:endParaRPr lang="en-US" dirty="0"/>
          </a:p>
        </p:txBody>
      </p:sp>
      <p:sp>
        <p:nvSpPr>
          <p:cNvPr id="152" name="Rectangle 151"/>
          <p:cNvSpPr/>
          <p:nvPr/>
        </p:nvSpPr>
        <p:spPr>
          <a:xfrm>
            <a:off x="6477000" y="5337629"/>
            <a:ext cx="333232" cy="11430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1101</a:t>
            </a:r>
            <a:endParaRPr lang="en-US" dirty="0"/>
          </a:p>
        </p:txBody>
      </p:sp>
      <p:sp>
        <p:nvSpPr>
          <p:cNvPr id="153" name="Rectangle 152"/>
          <p:cNvSpPr/>
          <p:nvPr/>
        </p:nvSpPr>
        <p:spPr>
          <a:xfrm>
            <a:off x="7391400" y="5344453"/>
            <a:ext cx="333232" cy="11430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1111</a:t>
            </a:r>
            <a:endParaRPr lang="en-US" dirty="0"/>
          </a:p>
        </p:txBody>
      </p:sp>
      <p:cxnSp>
        <p:nvCxnSpPr>
          <p:cNvPr id="154" name="Straight Connector 153"/>
          <p:cNvCxnSpPr/>
          <p:nvPr/>
        </p:nvCxnSpPr>
        <p:spPr>
          <a:xfrm>
            <a:off x="2241484" y="5794829"/>
            <a:ext cx="5779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Straight Connector 154"/>
          <p:cNvCxnSpPr/>
          <p:nvPr/>
        </p:nvCxnSpPr>
        <p:spPr>
          <a:xfrm>
            <a:off x="4070284" y="5490029"/>
            <a:ext cx="5779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Connector 155"/>
          <p:cNvCxnSpPr/>
          <p:nvPr/>
        </p:nvCxnSpPr>
        <p:spPr>
          <a:xfrm>
            <a:off x="4984684" y="5794829"/>
            <a:ext cx="5779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Straight Connector 156"/>
          <p:cNvCxnSpPr/>
          <p:nvPr/>
        </p:nvCxnSpPr>
        <p:spPr>
          <a:xfrm>
            <a:off x="1323832" y="6328229"/>
            <a:ext cx="5779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Connector 157"/>
          <p:cNvCxnSpPr/>
          <p:nvPr/>
        </p:nvCxnSpPr>
        <p:spPr>
          <a:xfrm>
            <a:off x="3155884" y="6328229"/>
            <a:ext cx="5779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Straight Connector 158"/>
          <p:cNvCxnSpPr/>
          <p:nvPr/>
        </p:nvCxnSpPr>
        <p:spPr>
          <a:xfrm>
            <a:off x="5899084" y="6328229"/>
            <a:ext cx="5779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Connector 159"/>
          <p:cNvCxnSpPr/>
          <p:nvPr/>
        </p:nvCxnSpPr>
        <p:spPr>
          <a:xfrm>
            <a:off x="6813484" y="6081486"/>
            <a:ext cx="5779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Oval 160"/>
          <p:cNvSpPr/>
          <p:nvPr/>
        </p:nvSpPr>
        <p:spPr>
          <a:xfrm>
            <a:off x="928616" y="4880429"/>
            <a:ext cx="457200" cy="4572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0</a:t>
            </a:r>
            <a:endParaRPr lang="en-US" dirty="0"/>
          </a:p>
        </p:txBody>
      </p:sp>
      <p:sp>
        <p:nvSpPr>
          <p:cNvPr id="162" name="Oval 161"/>
          <p:cNvSpPr/>
          <p:nvPr/>
        </p:nvSpPr>
        <p:spPr>
          <a:xfrm>
            <a:off x="1828800" y="4880429"/>
            <a:ext cx="457200" cy="4572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1</a:t>
            </a:r>
            <a:endParaRPr lang="en-US" dirty="0"/>
          </a:p>
        </p:txBody>
      </p:sp>
      <p:sp>
        <p:nvSpPr>
          <p:cNvPr id="163" name="Oval 162"/>
          <p:cNvSpPr/>
          <p:nvPr/>
        </p:nvSpPr>
        <p:spPr>
          <a:xfrm>
            <a:off x="2764971" y="4887253"/>
            <a:ext cx="457200" cy="4572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2</a:t>
            </a:r>
            <a:endParaRPr lang="en-US" dirty="0"/>
          </a:p>
        </p:txBody>
      </p:sp>
      <p:sp>
        <p:nvSpPr>
          <p:cNvPr id="164" name="Oval 163"/>
          <p:cNvSpPr/>
          <p:nvPr/>
        </p:nvSpPr>
        <p:spPr>
          <a:xfrm>
            <a:off x="3671816" y="4876800"/>
            <a:ext cx="457200" cy="4572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3</a:t>
            </a:r>
            <a:endParaRPr lang="en-US" dirty="0"/>
          </a:p>
        </p:txBody>
      </p:sp>
      <p:sp>
        <p:nvSpPr>
          <p:cNvPr id="165" name="Oval 164"/>
          <p:cNvSpPr/>
          <p:nvPr/>
        </p:nvSpPr>
        <p:spPr>
          <a:xfrm>
            <a:off x="4586216" y="4876800"/>
            <a:ext cx="457200" cy="4572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4</a:t>
            </a:r>
            <a:endParaRPr lang="en-US" dirty="0"/>
          </a:p>
        </p:txBody>
      </p:sp>
      <p:sp>
        <p:nvSpPr>
          <p:cNvPr id="166" name="Oval 165"/>
          <p:cNvSpPr/>
          <p:nvPr/>
        </p:nvSpPr>
        <p:spPr>
          <a:xfrm>
            <a:off x="5486400" y="4887253"/>
            <a:ext cx="457200" cy="4572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5</a:t>
            </a:r>
            <a:endParaRPr lang="en-US" dirty="0"/>
          </a:p>
        </p:txBody>
      </p:sp>
      <p:sp>
        <p:nvSpPr>
          <p:cNvPr id="167" name="Oval 166"/>
          <p:cNvSpPr/>
          <p:nvPr/>
        </p:nvSpPr>
        <p:spPr>
          <a:xfrm>
            <a:off x="6400800" y="4887253"/>
            <a:ext cx="457200" cy="4572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6</a:t>
            </a:r>
            <a:endParaRPr lang="en-US" dirty="0"/>
          </a:p>
        </p:txBody>
      </p:sp>
      <p:sp>
        <p:nvSpPr>
          <p:cNvPr id="169" name="Oval 168"/>
          <p:cNvSpPr/>
          <p:nvPr/>
        </p:nvSpPr>
        <p:spPr>
          <a:xfrm>
            <a:off x="7329416" y="4876800"/>
            <a:ext cx="457200" cy="4572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4279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Binary Radix Tree Construction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3200400" y="3886200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2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1371600" y="3886200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/>
              <a:t>0</a:t>
            </a: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2362200" y="2514600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/>
              <a:t>1</a:t>
            </a:r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5181600" y="2514600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/>
              <a:t>4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3962400" y="1524000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/>
              <a:t>3</a:t>
            </a:r>
            <a:endParaRPr lang="en-US" dirty="0"/>
          </a:p>
        </p:txBody>
      </p:sp>
      <p:sp>
        <p:nvSpPr>
          <p:cNvPr id="17" name="Oval 16"/>
          <p:cNvSpPr/>
          <p:nvPr/>
        </p:nvSpPr>
        <p:spPr>
          <a:xfrm>
            <a:off x="5943600" y="3886200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5</a:t>
            </a:r>
            <a:endParaRPr lang="en-US" dirty="0"/>
          </a:p>
        </p:txBody>
      </p:sp>
      <p:sp>
        <p:nvSpPr>
          <p:cNvPr id="18" name="Oval 17"/>
          <p:cNvSpPr/>
          <p:nvPr/>
        </p:nvSpPr>
        <p:spPr>
          <a:xfrm>
            <a:off x="6858000" y="3200400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6</a:t>
            </a:r>
            <a:endParaRPr lang="en-US" dirty="0"/>
          </a:p>
        </p:txBody>
      </p:sp>
      <p:cxnSp>
        <p:nvCxnSpPr>
          <p:cNvPr id="50" name="Straight Arrow Connector 49"/>
          <p:cNvCxnSpPr>
            <a:endCxn id="5" idx="4"/>
          </p:cNvCxnSpPr>
          <p:nvPr/>
        </p:nvCxnSpPr>
        <p:spPr>
          <a:xfrm flipV="1">
            <a:off x="1157216" y="4343400"/>
            <a:ext cx="442984" cy="609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>
            <a:endCxn id="5" idx="4"/>
          </p:cNvCxnSpPr>
          <p:nvPr/>
        </p:nvCxnSpPr>
        <p:spPr>
          <a:xfrm flipH="1" flipV="1">
            <a:off x="1600200" y="4343400"/>
            <a:ext cx="471416" cy="609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>
            <a:endCxn id="4" idx="4"/>
          </p:cNvCxnSpPr>
          <p:nvPr/>
        </p:nvCxnSpPr>
        <p:spPr>
          <a:xfrm flipV="1">
            <a:off x="2986016" y="4343400"/>
            <a:ext cx="442984" cy="609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>
            <a:endCxn id="4" idx="4"/>
          </p:cNvCxnSpPr>
          <p:nvPr/>
        </p:nvCxnSpPr>
        <p:spPr>
          <a:xfrm flipH="1" flipV="1">
            <a:off x="3429000" y="4343400"/>
            <a:ext cx="471416" cy="609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>
            <a:endCxn id="7" idx="4"/>
          </p:cNvCxnSpPr>
          <p:nvPr/>
        </p:nvCxnSpPr>
        <p:spPr>
          <a:xfrm flipV="1">
            <a:off x="4814816" y="2971800"/>
            <a:ext cx="595384" cy="1981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>
            <a:endCxn id="17" idx="4"/>
          </p:cNvCxnSpPr>
          <p:nvPr/>
        </p:nvCxnSpPr>
        <p:spPr>
          <a:xfrm flipV="1">
            <a:off x="5729216" y="4343400"/>
            <a:ext cx="442984" cy="609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>
            <a:endCxn id="17" idx="4"/>
          </p:cNvCxnSpPr>
          <p:nvPr/>
        </p:nvCxnSpPr>
        <p:spPr>
          <a:xfrm flipH="1" flipV="1">
            <a:off x="6172200" y="4343400"/>
            <a:ext cx="471416" cy="609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>
            <a:endCxn id="18" idx="4"/>
          </p:cNvCxnSpPr>
          <p:nvPr/>
        </p:nvCxnSpPr>
        <p:spPr>
          <a:xfrm flipH="1" flipV="1">
            <a:off x="7086600" y="3657600"/>
            <a:ext cx="471416" cy="13022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1752600" y="4191000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1</a:t>
            </a:r>
            <a:endParaRPr lang="en-US" dirty="0"/>
          </a:p>
        </p:txBody>
      </p:sp>
      <p:sp>
        <p:nvSpPr>
          <p:cNvPr id="61" name="TextBox 60"/>
          <p:cNvSpPr txBox="1"/>
          <p:nvPr/>
        </p:nvSpPr>
        <p:spPr>
          <a:xfrm>
            <a:off x="3498696" y="4191000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3</a:t>
            </a:r>
            <a:endParaRPr lang="en-US" dirty="0"/>
          </a:p>
        </p:txBody>
      </p:sp>
      <p:sp>
        <p:nvSpPr>
          <p:cNvPr id="64" name="TextBox 63"/>
          <p:cNvSpPr txBox="1"/>
          <p:nvPr/>
        </p:nvSpPr>
        <p:spPr>
          <a:xfrm>
            <a:off x="6248400" y="4191000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6</a:t>
            </a:r>
            <a:endParaRPr lang="en-US" dirty="0"/>
          </a:p>
        </p:txBody>
      </p:sp>
      <p:sp>
        <p:nvSpPr>
          <p:cNvPr id="65" name="TextBox 64"/>
          <p:cNvSpPr txBox="1"/>
          <p:nvPr/>
        </p:nvSpPr>
        <p:spPr>
          <a:xfrm>
            <a:off x="7162800" y="3516868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7</a:t>
            </a:r>
            <a:endParaRPr lang="en-US" dirty="0"/>
          </a:p>
        </p:txBody>
      </p:sp>
      <p:cxnSp>
        <p:nvCxnSpPr>
          <p:cNvPr id="66" name="Straight Arrow Connector 65"/>
          <p:cNvCxnSpPr>
            <a:stCxn id="5" idx="7"/>
            <a:endCxn id="6" idx="4"/>
          </p:cNvCxnSpPr>
          <p:nvPr/>
        </p:nvCxnSpPr>
        <p:spPr>
          <a:xfrm flipV="1">
            <a:off x="1761845" y="2971800"/>
            <a:ext cx="828955" cy="98135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>
            <a:stCxn id="4" idx="1"/>
            <a:endCxn id="6" idx="4"/>
          </p:cNvCxnSpPr>
          <p:nvPr/>
        </p:nvCxnSpPr>
        <p:spPr>
          <a:xfrm flipH="1" flipV="1">
            <a:off x="2590800" y="2971800"/>
            <a:ext cx="676555" cy="98135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>
            <a:stCxn id="17" idx="7"/>
            <a:endCxn id="18" idx="4"/>
          </p:cNvCxnSpPr>
          <p:nvPr/>
        </p:nvCxnSpPr>
        <p:spPr>
          <a:xfrm flipV="1">
            <a:off x="6333845" y="3657600"/>
            <a:ext cx="752755" cy="29555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2667000" y="2819400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3</a:t>
            </a:r>
            <a:endParaRPr lang="en-US" dirty="0"/>
          </a:p>
        </p:txBody>
      </p:sp>
      <p:cxnSp>
        <p:nvCxnSpPr>
          <p:cNvPr id="73" name="Straight Arrow Connector 72"/>
          <p:cNvCxnSpPr>
            <a:stCxn id="6" idx="7"/>
            <a:endCxn id="8" idx="4"/>
          </p:cNvCxnSpPr>
          <p:nvPr/>
        </p:nvCxnSpPr>
        <p:spPr>
          <a:xfrm flipV="1">
            <a:off x="2752445" y="1981200"/>
            <a:ext cx="1438555" cy="60035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>
            <a:stCxn id="18" idx="0"/>
            <a:endCxn id="7" idx="4"/>
          </p:cNvCxnSpPr>
          <p:nvPr/>
        </p:nvCxnSpPr>
        <p:spPr>
          <a:xfrm flipH="1" flipV="1">
            <a:off x="5410200" y="2971800"/>
            <a:ext cx="16764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/>
          <p:cNvSpPr txBox="1"/>
          <p:nvPr/>
        </p:nvSpPr>
        <p:spPr>
          <a:xfrm>
            <a:off x="5562600" y="2743200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>
                <a:solidFill>
                  <a:srgbClr val="FF0000"/>
                </a:solidFill>
              </a:rPr>
              <a:t>7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3727296" y="1764268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>
                <a:solidFill>
                  <a:srgbClr val="FF0000"/>
                </a:solidFill>
              </a:rPr>
              <a:t>0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212696" y="4191000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0</a:t>
            </a:r>
            <a:endParaRPr lang="en-US" dirty="0"/>
          </a:p>
        </p:txBody>
      </p:sp>
      <p:sp>
        <p:nvSpPr>
          <p:cNvPr id="78" name="TextBox 77"/>
          <p:cNvSpPr txBox="1"/>
          <p:nvPr/>
        </p:nvSpPr>
        <p:spPr>
          <a:xfrm>
            <a:off x="3041496" y="4202668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2</a:t>
            </a:r>
            <a:endParaRPr lang="en-US" dirty="0"/>
          </a:p>
        </p:txBody>
      </p:sp>
      <p:sp>
        <p:nvSpPr>
          <p:cNvPr id="108" name="TextBox 107"/>
          <p:cNvSpPr txBox="1"/>
          <p:nvPr/>
        </p:nvSpPr>
        <p:spPr>
          <a:xfrm>
            <a:off x="5784696" y="4191000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5</a:t>
            </a:r>
            <a:endParaRPr lang="en-US" dirty="0"/>
          </a:p>
        </p:txBody>
      </p:sp>
      <p:sp>
        <p:nvSpPr>
          <p:cNvPr id="109" name="TextBox 108"/>
          <p:cNvSpPr txBox="1"/>
          <p:nvPr/>
        </p:nvSpPr>
        <p:spPr>
          <a:xfrm>
            <a:off x="6622896" y="3492250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5</a:t>
            </a:r>
            <a:endParaRPr lang="en-US" dirty="0"/>
          </a:p>
        </p:txBody>
      </p:sp>
      <p:sp>
        <p:nvSpPr>
          <p:cNvPr id="118" name="TextBox 117"/>
          <p:cNvSpPr txBox="1"/>
          <p:nvPr/>
        </p:nvSpPr>
        <p:spPr>
          <a:xfrm>
            <a:off x="2203296" y="2819400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/>
              <a:t>0</a:t>
            </a:r>
            <a:endParaRPr lang="en-US" dirty="0"/>
          </a:p>
        </p:txBody>
      </p:sp>
      <p:sp>
        <p:nvSpPr>
          <p:cNvPr id="119" name="TextBox 118"/>
          <p:cNvSpPr txBox="1"/>
          <p:nvPr/>
        </p:nvSpPr>
        <p:spPr>
          <a:xfrm>
            <a:off x="4953000" y="2743200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4</a:t>
            </a:r>
            <a:endParaRPr lang="en-US" dirty="0"/>
          </a:p>
        </p:txBody>
      </p:sp>
      <p:sp>
        <p:nvSpPr>
          <p:cNvPr id="121" name="TextBox 120"/>
          <p:cNvSpPr txBox="1"/>
          <p:nvPr/>
        </p:nvSpPr>
        <p:spPr>
          <a:xfrm>
            <a:off x="990600" y="5954053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0</a:t>
            </a:r>
            <a:endParaRPr lang="en-US" dirty="0"/>
          </a:p>
        </p:txBody>
      </p:sp>
      <p:sp>
        <p:nvSpPr>
          <p:cNvPr id="122" name="TextBox 121"/>
          <p:cNvSpPr txBox="1"/>
          <p:nvPr/>
        </p:nvSpPr>
        <p:spPr>
          <a:xfrm>
            <a:off x="1905000" y="5965721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1</a:t>
            </a:r>
            <a:endParaRPr lang="en-US" dirty="0"/>
          </a:p>
        </p:txBody>
      </p:sp>
      <p:sp>
        <p:nvSpPr>
          <p:cNvPr id="123" name="TextBox 122"/>
          <p:cNvSpPr txBox="1"/>
          <p:nvPr/>
        </p:nvSpPr>
        <p:spPr>
          <a:xfrm>
            <a:off x="2819400" y="5965721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2</a:t>
            </a:r>
            <a:endParaRPr lang="en-US" dirty="0"/>
          </a:p>
        </p:txBody>
      </p:sp>
      <p:sp>
        <p:nvSpPr>
          <p:cNvPr id="124" name="TextBox 123"/>
          <p:cNvSpPr txBox="1"/>
          <p:nvPr/>
        </p:nvSpPr>
        <p:spPr>
          <a:xfrm>
            <a:off x="3781568" y="5954053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3</a:t>
            </a:r>
            <a:endParaRPr lang="en-US" dirty="0"/>
          </a:p>
        </p:txBody>
      </p:sp>
      <p:sp>
        <p:nvSpPr>
          <p:cNvPr id="125" name="TextBox 124"/>
          <p:cNvSpPr txBox="1"/>
          <p:nvPr/>
        </p:nvSpPr>
        <p:spPr>
          <a:xfrm>
            <a:off x="4648200" y="5965721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4</a:t>
            </a:r>
            <a:endParaRPr lang="en-US" dirty="0"/>
          </a:p>
        </p:txBody>
      </p:sp>
      <p:sp>
        <p:nvSpPr>
          <p:cNvPr id="126" name="TextBox 125"/>
          <p:cNvSpPr txBox="1"/>
          <p:nvPr/>
        </p:nvSpPr>
        <p:spPr>
          <a:xfrm>
            <a:off x="5562600" y="5954053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5</a:t>
            </a:r>
            <a:endParaRPr lang="en-US" dirty="0"/>
          </a:p>
        </p:txBody>
      </p:sp>
      <p:sp>
        <p:nvSpPr>
          <p:cNvPr id="127" name="TextBox 126"/>
          <p:cNvSpPr txBox="1"/>
          <p:nvPr/>
        </p:nvSpPr>
        <p:spPr>
          <a:xfrm>
            <a:off x="6524768" y="5954053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6</a:t>
            </a:r>
            <a:endParaRPr lang="en-US" dirty="0"/>
          </a:p>
        </p:txBody>
      </p:sp>
      <p:sp>
        <p:nvSpPr>
          <p:cNvPr id="128" name="TextBox 127"/>
          <p:cNvSpPr txBox="1"/>
          <p:nvPr/>
        </p:nvSpPr>
        <p:spPr>
          <a:xfrm>
            <a:off x="7461096" y="5965721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 smtClean="0"/>
              <a:t>7</a:t>
            </a:r>
            <a:endParaRPr lang="en-US" dirty="0"/>
          </a:p>
        </p:txBody>
      </p:sp>
      <p:sp>
        <p:nvSpPr>
          <p:cNvPr id="129" name="TextBox 128"/>
          <p:cNvSpPr txBox="1"/>
          <p:nvPr/>
        </p:nvSpPr>
        <p:spPr>
          <a:xfrm>
            <a:off x="685800" y="5115853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0</a:t>
            </a:r>
            <a:endParaRPr lang="en-US" dirty="0"/>
          </a:p>
        </p:txBody>
      </p:sp>
      <p:sp>
        <p:nvSpPr>
          <p:cNvPr id="130" name="TextBox 129"/>
          <p:cNvSpPr txBox="1"/>
          <p:nvPr/>
        </p:nvSpPr>
        <p:spPr>
          <a:xfrm>
            <a:off x="1288896" y="5115853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0</a:t>
            </a:r>
            <a:endParaRPr lang="en-US" dirty="0"/>
          </a:p>
        </p:txBody>
      </p:sp>
      <p:sp>
        <p:nvSpPr>
          <p:cNvPr id="131" name="TextBox 130"/>
          <p:cNvSpPr txBox="1"/>
          <p:nvPr/>
        </p:nvSpPr>
        <p:spPr>
          <a:xfrm>
            <a:off x="1669896" y="5115853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1</a:t>
            </a:r>
            <a:endParaRPr lang="en-US" dirty="0"/>
          </a:p>
        </p:txBody>
      </p:sp>
      <p:sp>
        <p:nvSpPr>
          <p:cNvPr id="132" name="TextBox 131"/>
          <p:cNvSpPr txBox="1"/>
          <p:nvPr/>
        </p:nvSpPr>
        <p:spPr>
          <a:xfrm>
            <a:off x="2203296" y="5115853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1</a:t>
            </a:r>
            <a:endParaRPr lang="en-US" dirty="0"/>
          </a:p>
        </p:txBody>
      </p:sp>
      <p:sp>
        <p:nvSpPr>
          <p:cNvPr id="133" name="TextBox 132"/>
          <p:cNvSpPr txBox="1"/>
          <p:nvPr/>
        </p:nvSpPr>
        <p:spPr>
          <a:xfrm>
            <a:off x="2514600" y="5115853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2</a:t>
            </a:r>
            <a:endParaRPr lang="en-US" dirty="0"/>
          </a:p>
        </p:txBody>
      </p:sp>
      <p:sp>
        <p:nvSpPr>
          <p:cNvPr id="134" name="TextBox 133"/>
          <p:cNvSpPr txBox="1"/>
          <p:nvPr/>
        </p:nvSpPr>
        <p:spPr>
          <a:xfrm>
            <a:off x="3117696" y="5115853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2</a:t>
            </a:r>
            <a:endParaRPr lang="en-US" dirty="0"/>
          </a:p>
        </p:txBody>
      </p:sp>
      <p:sp>
        <p:nvSpPr>
          <p:cNvPr id="135" name="TextBox 134"/>
          <p:cNvSpPr txBox="1"/>
          <p:nvPr/>
        </p:nvSpPr>
        <p:spPr>
          <a:xfrm>
            <a:off x="3498696" y="5115853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3</a:t>
            </a:r>
            <a:endParaRPr lang="en-US" dirty="0"/>
          </a:p>
        </p:txBody>
      </p:sp>
      <p:sp>
        <p:nvSpPr>
          <p:cNvPr id="136" name="TextBox 135"/>
          <p:cNvSpPr txBox="1"/>
          <p:nvPr/>
        </p:nvSpPr>
        <p:spPr>
          <a:xfrm>
            <a:off x="4032096" y="5115853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3</a:t>
            </a:r>
            <a:endParaRPr lang="en-US" dirty="0"/>
          </a:p>
        </p:txBody>
      </p:sp>
      <p:sp>
        <p:nvSpPr>
          <p:cNvPr id="137" name="TextBox 136"/>
          <p:cNvSpPr txBox="1"/>
          <p:nvPr/>
        </p:nvSpPr>
        <p:spPr>
          <a:xfrm>
            <a:off x="4419600" y="5127521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4</a:t>
            </a:r>
            <a:endParaRPr lang="en-US" dirty="0"/>
          </a:p>
        </p:txBody>
      </p:sp>
      <p:sp>
        <p:nvSpPr>
          <p:cNvPr id="138" name="TextBox 137"/>
          <p:cNvSpPr txBox="1"/>
          <p:nvPr/>
        </p:nvSpPr>
        <p:spPr>
          <a:xfrm>
            <a:off x="4946496" y="5127521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4</a:t>
            </a:r>
            <a:endParaRPr lang="en-US" dirty="0"/>
          </a:p>
        </p:txBody>
      </p:sp>
      <p:sp>
        <p:nvSpPr>
          <p:cNvPr id="139" name="TextBox 138"/>
          <p:cNvSpPr txBox="1"/>
          <p:nvPr/>
        </p:nvSpPr>
        <p:spPr>
          <a:xfrm>
            <a:off x="5327496" y="5115853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5</a:t>
            </a:r>
            <a:endParaRPr lang="en-US" dirty="0"/>
          </a:p>
        </p:txBody>
      </p:sp>
      <p:sp>
        <p:nvSpPr>
          <p:cNvPr id="140" name="TextBox 139"/>
          <p:cNvSpPr txBox="1"/>
          <p:nvPr/>
        </p:nvSpPr>
        <p:spPr>
          <a:xfrm>
            <a:off x="5860896" y="5115853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5</a:t>
            </a:r>
            <a:endParaRPr lang="en-US" dirty="0"/>
          </a:p>
        </p:txBody>
      </p:sp>
      <p:sp>
        <p:nvSpPr>
          <p:cNvPr id="141" name="TextBox 140"/>
          <p:cNvSpPr txBox="1"/>
          <p:nvPr/>
        </p:nvSpPr>
        <p:spPr>
          <a:xfrm>
            <a:off x="6172200" y="5115853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6</a:t>
            </a:r>
            <a:endParaRPr lang="en-US" dirty="0"/>
          </a:p>
        </p:txBody>
      </p:sp>
      <p:sp>
        <p:nvSpPr>
          <p:cNvPr id="142" name="TextBox 141"/>
          <p:cNvSpPr txBox="1"/>
          <p:nvPr/>
        </p:nvSpPr>
        <p:spPr>
          <a:xfrm>
            <a:off x="6775296" y="5115853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6</a:t>
            </a:r>
            <a:endParaRPr lang="en-US" dirty="0"/>
          </a:p>
        </p:txBody>
      </p:sp>
      <p:sp>
        <p:nvSpPr>
          <p:cNvPr id="143" name="TextBox 142"/>
          <p:cNvSpPr txBox="1"/>
          <p:nvPr/>
        </p:nvSpPr>
        <p:spPr>
          <a:xfrm>
            <a:off x="7162800" y="5105400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7</a:t>
            </a:r>
            <a:endParaRPr lang="en-US" dirty="0"/>
          </a:p>
        </p:txBody>
      </p:sp>
      <p:sp>
        <p:nvSpPr>
          <p:cNvPr id="144" name="TextBox 143"/>
          <p:cNvSpPr txBox="1"/>
          <p:nvPr/>
        </p:nvSpPr>
        <p:spPr>
          <a:xfrm>
            <a:off x="7689696" y="5105400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 smtClean="0"/>
              <a:t>7</a:t>
            </a:r>
            <a:endParaRPr lang="en-US" dirty="0"/>
          </a:p>
        </p:txBody>
      </p:sp>
      <p:sp>
        <p:nvSpPr>
          <p:cNvPr id="145" name="Rectangle 144"/>
          <p:cNvSpPr/>
          <p:nvPr/>
        </p:nvSpPr>
        <p:spPr>
          <a:xfrm>
            <a:off x="990600" y="5337629"/>
            <a:ext cx="333232" cy="11430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0</a:t>
            </a:r>
          </a:p>
          <a:p>
            <a:pPr algn="ctr"/>
            <a:r>
              <a:rPr lang="ro-RO" dirty="0" smtClean="0"/>
              <a:t>0</a:t>
            </a:r>
          </a:p>
          <a:p>
            <a:pPr algn="ctr"/>
            <a:r>
              <a:rPr lang="ro-RO" dirty="0" smtClean="0"/>
              <a:t>1</a:t>
            </a:r>
          </a:p>
          <a:p>
            <a:pPr algn="ctr"/>
            <a:r>
              <a:rPr lang="ro-RO" dirty="0"/>
              <a:t>0</a:t>
            </a:r>
            <a:endParaRPr lang="ro-RO" dirty="0" smtClean="0"/>
          </a:p>
        </p:txBody>
      </p:sp>
      <p:sp>
        <p:nvSpPr>
          <p:cNvPr id="146" name="Rectangle 145"/>
          <p:cNvSpPr/>
          <p:nvPr/>
        </p:nvSpPr>
        <p:spPr>
          <a:xfrm>
            <a:off x="3733800" y="5337629"/>
            <a:ext cx="333232" cy="11430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0</a:t>
            </a:r>
          </a:p>
          <a:p>
            <a:pPr algn="ctr"/>
            <a:r>
              <a:rPr lang="ro-RO" dirty="0" smtClean="0"/>
              <a:t>1</a:t>
            </a:r>
          </a:p>
          <a:p>
            <a:pPr algn="ctr"/>
            <a:r>
              <a:rPr lang="ro-RO" dirty="0" smtClean="0"/>
              <a:t>0</a:t>
            </a:r>
          </a:p>
          <a:p>
            <a:pPr algn="ctr"/>
            <a:r>
              <a:rPr lang="ro-RO" dirty="0"/>
              <a:t>1</a:t>
            </a:r>
            <a:endParaRPr lang="en-US" dirty="0"/>
          </a:p>
        </p:txBody>
      </p:sp>
      <p:sp>
        <p:nvSpPr>
          <p:cNvPr id="147" name="Rectangle 146"/>
          <p:cNvSpPr/>
          <p:nvPr/>
        </p:nvSpPr>
        <p:spPr>
          <a:xfrm>
            <a:off x="4648200" y="5337629"/>
            <a:ext cx="333232" cy="11430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1</a:t>
            </a:r>
          </a:p>
          <a:p>
            <a:pPr algn="ctr"/>
            <a:r>
              <a:rPr lang="ro-RO" dirty="0" smtClean="0"/>
              <a:t>0</a:t>
            </a:r>
          </a:p>
          <a:p>
            <a:pPr algn="ctr"/>
            <a:r>
              <a:rPr lang="ro-RO" dirty="0" smtClean="0"/>
              <a:t>0</a:t>
            </a:r>
          </a:p>
          <a:p>
            <a:pPr algn="ctr"/>
            <a:r>
              <a:rPr lang="ro-RO" dirty="0"/>
              <a:t>0</a:t>
            </a:r>
            <a:endParaRPr lang="en-US" dirty="0"/>
          </a:p>
        </p:txBody>
      </p:sp>
      <p:sp>
        <p:nvSpPr>
          <p:cNvPr id="148" name="Rectangle 147"/>
          <p:cNvSpPr/>
          <p:nvPr/>
        </p:nvSpPr>
        <p:spPr>
          <a:xfrm>
            <a:off x="5562600" y="5337629"/>
            <a:ext cx="333232" cy="11430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1</a:t>
            </a:r>
          </a:p>
          <a:p>
            <a:pPr algn="ctr"/>
            <a:r>
              <a:rPr lang="ro-RO" dirty="0" smtClean="0"/>
              <a:t>1</a:t>
            </a:r>
          </a:p>
          <a:p>
            <a:pPr algn="ctr"/>
            <a:r>
              <a:rPr lang="ro-RO" dirty="0" smtClean="0"/>
              <a:t>0</a:t>
            </a:r>
          </a:p>
          <a:p>
            <a:pPr algn="ctr"/>
            <a:r>
              <a:rPr lang="ro-RO" dirty="0"/>
              <a:t>0</a:t>
            </a:r>
            <a:endParaRPr lang="en-US" dirty="0"/>
          </a:p>
        </p:txBody>
      </p:sp>
      <p:sp>
        <p:nvSpPr>
          <p:cNvPr id="149" name="Rectangle 148"/>
          <p:cNvSpPr/>
          <p:nvPr/>
        </p:nvSpPr>
        <p:spPr>
          <a:xfrm>
            <a:off x="2819400" y="5337629"/>
            <a:ext cx="333232" cy="11430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01</a:t>
            </a:r>
          </a:p>
          <a:p>
            <a:pPr algn="ctr"/>
            <a:r>
              <a:rPr lang="ro-RO" dirty="0" smtClean="0"/>
              <a:t>0</a:t>
            </a:r>
          </a:p>
          <a:p>
            <a:pPr algn="ctr"/>
            <a:r>
              <a:rPr lang="ro-RO" dirty="0"/>
              <a:t>0</a:t>
            </a:r>
            <a:endParaRPr lang="en-US" dirty="0"/>
          </a:p>
        </p:txBody>
      </p:sp>
      <p:sp>
        <p:nvSpPr>
          <p:cNvPr id="150" name="Rectangle 149"/>
          <p:cNvSpPr/>
          <p:nvPr/>
        </p:nvSpPr>
        <p:spPr>
          <a:xfrm>
            <a:off x="1905000" y="5337629"/>
            <a:ext cx="333232" cy="11430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0</a:t>
            </a:r>
          </a:p>
          <a:p>
            <a:pPr algn="ctr"/>
            <a:r>
              <a:rPr lang="ro-RO" dirty="0" smtClean="0"/>
              <a:t>0</a:t>
            </a:r>
          </a:p>
          <a:p>
            <a:pPr algn="ctr"/>
            <a:r>
              <a:rPr lang="ro-RO" dirty="0" smtClean="0"/>
              <a:t>1</a:t>
            </a:r>
          </a:p>
          <a:p>
            <a:pPr algn="ctr"/>
            <a:r>
              <a:rPr lang="ro-RO" dirty="0"/>
              <a:t>1</a:t>
            </a:r>
            <a:endParaRPr lang="en-US" dirty="0"/>
          </a:p>
        </p:txBody>
      </p:sp>
      <p:sp>
        <p:nvSpPr>
          <p:cNvPr id="151" name="Rectangle 150"/>
          <p:cNvSpPr/>
          <p:nvPr/>
        </p:nvSpPr>
        <p:spPr>
          <a:xfrm>
            <a:off x="6477000" y="5337629"/>
            <a:ext cx="333232" cy="11430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1101</a:t>
            </a:r>
            <a:endParaRPr lang="en-US" dirty="0"/>
          </a:p>
        </p:txBody>
      </p:sp>
      <p:sp>
        <p:nvSpPr>
          <p:cNvPr id="152" name="Rectangle 151"/>
          <p:cNvSpPr/>
          <p:nvPr/>
        </p:nvSpPr>
        <p:spPr>
          <a:xfrm>
            <a:off x="7391400" y="5344453"/>
            <a:ext cx="333232" cy="11430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1111</a:t>
            </a:r>
            <a:endParaRPr lang="en-US" dirty="0"/>
          </a:p>
        </p:txBody>
      </p:sp>
      <p:cxnSp>
        <p:nvCxnSpPr>
          <p:cNvPr id="153" name="Straight Connector 152"/>
          <p:cNvCxnSpPr/>
          <p:nvPr/>
        </p:nvCxnSpPr>
        <p:spPr>
          <a:xfrm>
            <a:off x="2241484" y="5794829"/>
            <a:ext cx="5779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Straight Connector 153"/>
          <p:cNvCxnSpPr/>
          <p:nvPr/>
        </p:nvCxnSpPr>
        <p:spPr>
          <a:xfrm>
            <a:off x="4070284" y="5490029"/>
            <a:ext cx="5779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Straight Connector 154"/>
          <p:cNvCxnSpPr/>
          <p:nvPr/>
        </p:nvCxnSpPr>
        <p:spPr>
          <a:xfrm>
            <a:off x="4984684" y="5794829"/>
            <a:ext cx="5779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Connector 155"/>
          <p:cNvCxnSpPr/>
          <p:nvPr/>
        </p:nvCxnSpPr>
        <p:spPr>
          <a:xfrm>
            <a:off x="1323832" y="6328229"/>
            <a:ext cx="5779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Straight Connector 156"/>
          <p:cNvCxnSpPr/>
          <p:nvPr/>
        </p:nvCxnSpPr>
        <p:spPr>
          <a:xfrm>
            <a:off x="3155884" y="6328229"/>
            <a:ext cx="5779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Connector 157"/>
          <p:cNvCxnSpPr/>
          <p:nvPr/>
        </p:nvCxnSpPr>
        <p:spPr>
          <a:xfrm>
            <a:off x="5899084" y="6328229"/>
            <a:ext cx="5779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Straight Connector 158"/>
          <p:cNvCxnSpPr/>
          <p:nvPr/>
        </p:nvCxnSpPr>
        <p:spPr>
          <a:xfrm>
            <a:off x="6813484" y="6081486"/>
            <a:ext cx="5779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0" name="Oval 159"/>
          <p:cNvSpPr/>
          <p:nvPr/>
        </p:nvSpPr>
        <p:spPr>
          <a:xfrm>
            <a:off x="928616" y="4880429"/>
            <a:ext cx="457200" cy="4572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0</a:t>
            </a:r>
            <a:endParaRPr lang="en-US" dirty="0"/>
          </a:p>
        </p:txBody>
      </p:sp>
      <p:sp>
        <p:nvSpPr>
          <p:cNvPr id="161" name="Oval 160"/>
          <p:cNvSpPr/>
          <p:nvPr/>
        </p:nvSpPr>
        <p:spPr>
          <a:xfrm>
            <a:off x="1828800" y="4880429"/>
            <a:ext cx="457200" cy="4572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1</a:t>
            </a:r>
            <a:endParaRPr lang="en-US" dirty="0"/>
          </a:p>
        </p:txBody>
      </p:sp>
      <p:sp>
        <p:nvSpPr>
          <p:cNvPr id="162" name="Oval 161"/>
          <p:cNvSpPr/>
          <p:nvPr/>
        </p:nvSpPr>
        <p:spPr>
          <a:xfrm>
            <a:off x="2764971" y="4887253"/>
            <a:ext cx="457200" cy="4572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2</a:t>
            </a:r>
            <a:endParaRPr lang="en-US" dirty="0"/>
          </a:p>
        </p:txBody>
      </p:sp>
      <p:sp>
        <p:nvSpPr>
          <p:cNvPr id="163" name="Oval 162"/>
          <p:cNvSpPr/>
          <p:nvPr/>
        </p:nvSpPr>
        <p:spPr>
          <a:xfrm>
            <a:off x="3671816" y="4876800"/>
            <a:ext cx="457200" cy="4572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3</a:t>
            </a:r>
            <a:endParaRPr lang="en-US" dirty="0"/>
          </a:p>
        </p:txBody>
      </p:sp>
      <p:sp>
        <p:nvSpPr>
          <p:cNvPr id="164" name="Oval 163"/>
          <p:cNvSpPr/>
          <p:nvPr/>
        </p:nvSpPr>
        <p:spPr>
          <a:xfrm>
            <a:off x="4586216" y="4876800"/>
            <a:ext cx="457200" cy="4572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4</a:t>
            </a:r>
            <a:endParaRPr lang="en-US" dirty="0"/>
          </a:p>
        </p:txBody>
      </p:sp>
      <p:sp>
        <p:nvSpPr>
          <p:cNvPr id="165" name="Oval 164"/>
          <p:cNvSpPr/>
          <p:nvPr/>
        </p:nvSpPr>
        <p:spPr>
          <a:xfrm>
            <a:off x="5486400" y="4887253"/>
            <a:ext cx="457200" cy="4572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5</a:t>
            </a:r>
            <a:endParaRPr lang="en-US" dirty="0"/>
          </a:p>
        </p:txBody>
      </p:sp>
      <p:sp>
        <p:nvSpPr>
          <p:cNvPr id="166" name="Oval 165"/>
          <p:cNvSpPr/>
          <p:nvPr/>
        </p:nvSpPr>
        <p:spPr>
          <a:xfrm>
            <a:off x="6400800" y="4887253"/>
            <a:ext cx="457200" cy="4572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6</a:t>
            </a:r>
            <a:endParaRPr lang="en-US" dirty="0"/>
          </a:p>
        </p:txBody>
      </p:sp>
      <p:sp>
        <p:nvSpPr>
          <p:cNvPr id="167" name="Oval 166"/>
          <p:cNvSpPr/>
          <p:nvPr/>
        </p:nvSpPr>
        <p:spPr>
          <a:xfrm>
            <a:off x="7329416" y="4876800"/>
            <a:ext cx="457200" cy="4572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99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o-RO" dirty="0" smtClean="0"/>
              <a:t>Hierarchies</a:t>
            </a:r>
          </a:p>
          <a:p>
            <a:pPr lvl="1"/>
            <a:r>
              <a:rPr lang="ro-RO" dirty="0" smtClean="0"/>
              <a:t>What are they for?</a:t>
            </a:r>
          </a:p>
        </p:txBody>
      </p:sp>
    </p:spTree>
    <p:extLst>
      <p:ext uri="{BB962C8B-B14F-4D97-AF65-F5344CB8AC3E}">
        <p14:creationId xmlns:p14="http://schemas.microsoft.com/office/powerpoint/2010/main" val="2192704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Binary Radix Tree Construction</a:t>
            </a:r>
            <a:endParaRPr lang="en-US" dirty="0"/>
          </a:p>
        </p:txBody>
      </p:sp>
      <p:sp>
        <p:nvSpPr>
          <p:cNvPr id="76" name="Oval 75"/>
          <p:cNvSpPr/>
          <p:nvPr/>
        </p:nvSpPr>
        <p:spPr>
          <a:xfrm>
            <a:off x="3200400" y="3886200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2</a:t>
            </a:r>
            <a:endParaRPr lang="en-US" dirty="0"/>
          </a:p>
        </p:txBody>
      </p:sp>
      <p:sp>
        <p:nvSpPr>
          <p:cNvPr id="77" name="Oval 76"/>
          <p:cNvSpPr/>
          <p:nvPr/>
        </p:nvSpPr>
        <p:spPr>
          <a:xfrm>
            <a:off x="1371600" y="3886200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/>
              <a:t>0</a:t>
            </a:r>
            <a:endParaRPr lang="en-US" dirty="0"/>
          </a:p>
        </p:txBody>
      </p:sp>
      <p:sp>
        <p:nvSpPr>
          <p:cNvPr id="78" name="Oval 77"/>
          <p:cNvSpPr/>
          <p:nvPr/>
        </p:nvSpPr>
        <p:spPr>
          <a:xfrm>
            <a:off x="2362200" y="2514600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/>
              <a:t>1</a:t>
            </a:r>
            <a:endParaRPr lang="en-US" dirty="0"/>
          </a:p>
        </p:txBody>
      </p:sp>
      <p:sp>
        <p:nvSpPr>
          <p:cNvPr id="79" name="Oval 78"/>
          <p:cNvSpPr/>
          <p:nvPr/>
        </p:nvSpPr>
        <p:spPr>
          <a:xfrm>
            <a:off x="5181600" y="2514600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/>
              <a:t>4</a:t>
            </a:r>
            <a:endParaRPr lang="en-US" dirty="0"/>
          </a:p>
        </p:txBody>
      </p:sp>
      <p:sp>
        <p:nvSpPr>
          <p:cNvPr id="80" name="Oval 79"/>
          <p:cNvSpPr/>
          <p:nvPr/>
        </p:nvSpPr>
        <p:spPr>
          <a:xfrm>
            <a:off x="3962400" y="1524000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/>
              <a:t>3</a:t>
            </a:r>
            <a:endParaRPr lang="en-US" dirty="0"/>
          </a:p>
        </p:txBody>
      </p:sp>
      <p:sp>
        <p:nvSpPr>
          <p:cNvPr id="89" name="Oval 88"/>
          <p:cNvSpPr/>
          <p:nvPr/>
        </p:nvSpPr>
        <p:spPr>
          <a:xfrm>
            <a:off x="5943600" y="3886200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5</a:t>
            </a:r>
            <a:endParaRPr lang="en-US" dirty="0"/>
          </a:p>
        </p:txBody>
      </p:sp>
      <p:sp>
        <p:nvSpPr>
          <p:cNvPr id="90" name="Oval 89"/>
          <p:cNvSpPr/>
          <p:nvPr/>
        </p:nvSpPr>
        <p:spPr>
          <a:xfrm>
            <a:off x="6858000" y="3200400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6</a:t>
            </a:r>
            <a:endParaRPr lang="en-US" dirty="0"/>
          </a:p>
        </p:txBody>
      </p:sp>
      <p:cxnSp>
        <p:nvCxnSpPr>
          <p:cNvPr id="122" name="Straight Arrow Connector 121"/>
          <p:cNvCxnSpPr>
            <a:endCxn id="77" idx="4"/>
          </p:cNvCxnSpPr>
          <p:nvPr/>
        </p:nvCxnSpPr>
        <p:spPr>
          <a:xfrm flipV="1">
            <a:off x="1157216" y="4343400"/>
            <a:ext cx="442984" cy="609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Arrow Connector 122"/>
          <p:cNvCxnSpPr>
            <a:endCxn id="77" idx="4"/>
          </p:cNvCxnSpPr>
          <p:nvPr/>
        </p:nvCxnSpPr>
        <p:spPr>
          <a:xfrm flipH="1" flipV="1">
            <a:off x="1600200" y="4343400"/>
            <a:ext cx="471416" cy="609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Arrow Connector 123"/>
          <p:cNvCxnSpPr>
            <a:endCxn id="76" idx="4"/>
          </p:cNvCxnSpPr>
          <p:nvPr/>
        </p:nvCxnSpPr>
        <p:spPr>
          <a:xfrm flipV="1">
            <a:off x="2986016" y="4343400"/>
            <a:ext cx="442984" cy="609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Arrow Connector 124"/>
          <p:cNvCxnSpPr>
            <a:endCxn id="76" idx="4"/>
          </p:cNvCxnSpPr>
          <p:nvPr/>
        </p:nvCxnSpPr>
        <p:spPr>
          <a:xfrm flipH="1" flipV="1">
            <a:off x="3429000" y="4343400"/>
            <a:ext cx="471416" cy="609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Arrow Connector 125"/>
          <p:cNvCxnSpPr>
            <a:endCxn id="79" idx="4"/>
          </p:cNvCxnSpPr>
          <p:nvPr/>
        </p:nvCxnSpPr>
        <p:spPr>
          <a:xfrm flipV="1">
            <a:off x="4814816" y="2971800"/>
            <a:ext cx="595384" cy="1981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Arrow Connector 126"/>
          <p:cNvCxnSpPr>
            <a:endCxn id="89" idx="4"/>
          </p:cNvCxnSpPr>
          <p:nvPr/>
        </p:nvCxnSpPr>
        <p:spPr>
          <a:xfrm flipV="1">
            <a:off x="5729216" y="4343400"/>
            <a:ext cx="442984" cy="609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Arrow Connector 127"/>
          <p:cNvCxnSpPr>
            <a:endCxn id="89" idx="4"/>
          </p:cNvCxnSpPr>
          <p:nvPr/>
        </p:nvCxnSpPr>
        <p:spPr>
          <a:xfrm flipH="1" flipV="1">
            <a:off x="6172200" y="4343400"/>
            <a:ext cx="471416" cy="609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Arrow Connector 128"/>
          <p:cNvCxnSpPr>
            <a:endCxn id="90" idx="4"/>
          </p:cNvCxnSpPr>
          <p:nvPr/>
        </p:nvCxnSpPr>
        <p:spPr>
          <a:xfrm flipH="1" flipV="1">
            <a:off x="7086600" y="3657600"/>
            <a:ext cx="471416" cy="13022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TextBox 130"/>
          <p:cNvSpPr txBox="1"/>
          <p:nvPr/>
        </p:nvSpPr>
        <p:spPr>
          <a:xfrm>
            <a:off x="1752600" y="4191000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1</a:t>
            </a:r>
            <a:endParaRPr lang="en-US" dirty="0"/>
          </a:p>
        </p:txBody>
      </p:sp>
      <p:sp>
        <p:nvSpPr>
          <p:cNvPr id="133" name="TextBox 132"/>
          <p:cNvSpPr txBox="1"/>
          <p:nvPr/>
        </p:nvSpPr>
        <p:spPr>
          <a:xfrm>
            <a:off x="3498696" y="4191000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3</a:t>
            </a:r>
            <a:endParaRPr lang="en-US" dirty="0"/>
          </a:p>
        </p:txBody>
      </p:sp>
      <p:sp>
        <p:nvSpPr>
          <p:cNvPr id="136" name="TextBox 135"/>
          <p:cNvSpPr txBox="1"/>
          <p:nvPr/>
        </p:nvSpPr>
        <p:spPr>
          <a:xfrm>
            <a:off x="6248400" y="4191000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6</a:t>
            </a:r>
            <a:endParaRPr lang="en-US" dirty="0"/>
          </a:p>
        </p:txBody>
      </p:sp>
      <p:sp>
        <p:nvSpPr>
          <p:cNvPr id="137" name="TextBox 136"/>
          <p:cNvSpPr txBox="1"/>
          <p:nvPr/>
        </p:nvSpPr>
        <p:spPr>
          <a:xfrm>
            <a:off x="7162800" y="3516868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7</a:t>
            </a:r>
            <a:endParaRPr lang="en-US" dirty="0"/>
          </a:p>
        </p:txBody>
      </p:sp>
      <p:cxnSp>
        <p:nvCxnSpPr>
          <p:cNvPr id="138" name="Straight Arrow Connector 137"/>
          <p:cNvCxnSpPr>
            <a:stCxn id="77" idx="7"/>
            <a:endCxn id="78" idx="4"/>
          </p:cNvCxnSpPr>
          <p:nvPr/>
        </p:nvCxnSpPr>
        <p:spPr>
          <a:xfrm flipV="1">
            <a:off x="1761845" y="2971800"/>
            <a:ext cx="828955" cy="98135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Arrow Connector 138"/>
          <p:cNvCxnSpPr>
            <a:stCxn id="76" idx="1"/>
            <a:endCxn id="78" idx="4"/>
          </p:cNvCxnSpPr>
          <p:nvPr/>
        </p:nvCxnSpPr>
        <p:spPr>
          <a:xfrm flipH="1" flipV="1">
            <a:off x="2590800" y="2971800"/>
            <a:ext cx="676555" cy="98135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Arrow Connector 139"/>
          <p:cNvCxnSpPr>
            <a:stCxn id="89" idx="7"/>
            <a:endCxn id="90" idx="4"/>
          </p:cNvCxnSpPr>
          <p:nvPr/>
        </p:nvCxnSpPr>
        <p:spPr>
          <a:xfrm flipV="1">
            <a:off x="6333845" y="3657600"/>
            <a:ext cx="752755" cy="29555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TextBox 141"/>
          <p:cNvSpPr txBox="1"/>
          <p:nvPr/>
        </p:nvSpPr>
        <p:spPr>
          <a:xfrm>
            <a:off x="2667000" y="2819400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3</a:t>
            </a:r>
            <a:endParaRPr lang="en-US" dirty="0"/>
          </a:p>
        </p:txBody>
      </p:sp>
      <p:cxnSp>
        <p:nvCxnSpPr>
          <p:cNvPr id="144" name="Straight Arrow Connector 143"/>
          <p:cNvCxnSpPr>
            <a:stCxn id="78" idx="7"/>
            <a:endCxn id="80" idx="4"/>
          </p:cNvCxnSpPr>
          <p:nvPr/>
        </p:nvCxnSpPr>
        <p:spPr>
          <a:xfrm flipV="1">
            <a:off x="2752445" y="1981200"/>
            <a:ext cx="1438555" cy="60035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Straight Arrow Connector 144"/>
          <p:cNvCxnSpPr>
            <a:stCxn id="90" idx="0"/>
            <a:endCxn id="79" idx="4"/>
          </p:cNvCxnSpPr>
          <p:nvPr/>
        </p:nvCxnSpPr>
        <p:spPr>
          <a:xfrm flipH="1" flipV="1">
            <a:off x="5410200" y="2971800"/>
            <a:ext cx="16764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6" name="TextBox 145"/>
          <p:cNvSpPr txBox="1"/>
          <p:nvPr/>
        </p:nvSpPr>
        <p:spPr>
          <a:xfrm>
            <a:off x="5562600" y="2743200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7</a:t>
            </a:r>
            <a:endParaRPr lang="en-US" dirty="0"/>
          </a:p>
        </p:txBody>
      </p:sp>
      <p:cxnSp>
        <p:nvCxnSpPr>
          <p:cNvPr id="151" name="Straight Arrow Connector 150"/>
          <p:cNvCxnSpPr>
            <a:stCxn id="79" idx="1"/>
            <a:endCxn id="80" idx="4"/>
          </p:cNvCxnSpPr>
          <p:nvPr/>
        </p:nvCxnSpPr>
        <p:spPr>
          <a:xfrm flipH="1" flipV="1">
            <a:off x="4191000" y="1981200"/>
            <a:ext cx="1057555" cy="60035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2" name="TextBox 151"/>
          <p:cNvSpPr txBox="1"/>
          <p:nvPr/>
        </p:nvSpPr>
        <p:spPr>
          <a:xfrm>
            <a:off x="4336896" y="1752600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7</a:t>
            </a:r>
            <a:endParaRPr lang="en-US" dirty="0"/>
          </a:p>
        </p:txBody>
      </p:sp>
      <p:sp>
        <p:nvSpPr>
          <p:cNvPr id="92" name="TextBox 91"/>
          <p:cNvSpPr txBox="1"/>
          <p:nvPr/>
        </p:nvSpPr>
        <p:spPr>
          <a:xfrm>
            <a:off x="3727296" y="1764268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0</a:t>
            </a:r>
            <a:endParaRPr lang="en-US" dirty="0"/>
          </a:p>
        </p:txBody>
      </p:sp>
      <p:sp>
        <p:nvSpPr>
          <p:cNvPr id="93" name="TextBox 92"/>
          <p:cNvSpPr txBox="1"/>
          <p:nvPr/>
        </p:nvSpPr>
        <p:spPr>
          <a:xfrm>
            <a:off x="1212696" y="4191000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0</a:t>
            </a:r>
            <a:endParaRPr lang="en-US" dirty="0"/>
          </a:p>
        </p:txBody>
      </p:sp>
      <p:sp>
        <p:nvSpPr>
          <p:cNvPr id="94" name="TextBox 93"/>
          <p:cNvSpPr txBox="1"/>
          <p:nvPr/>
        </p:nvSpPr>
        <p:spPr>
          <a:xfrm>
            <a:off x="3041496" y="4202668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2</a:t>
            </a:r>
            <a:endParaRPr lang="en-US" dirty="0"/>
          </a:p>
        </p:txBody>
      </p:sp>
      <p:sp>
        <p:nvSpPr>
          <p:cNvPr id="95" name="TextBox 94"/>
          <p:cNvSpPr txBox="1"/>
          <p:nvPr/>
        </p:nvSpPr>
        <p:spPr>
          <a:xfrm>
            <a:off x="5784696" y="4191000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5</a:t>
            </a:r>
            <a:endParaRPr lang="en-US" dirty="0"/>
          </a:p>
        </p:txBody>
      </p:sp>
      <p:sp>
        <p:nvSpPr>
          <p:cNvPr id="96" name="TextBox 95"/>
          <p:cNvSpPr txBox="1"/>
          <p:nvPr/>
        </p:nvSpPr>
        <p:spPr>
          <a:xfrm>
            <a:off x="6622896" y="3492250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5</a:t>
            </a:r>
            <a:endParaRPr lang="en-US" dirty="0"/>
          </a:p>
        </p:txBody>
      </p:sp>
      <p:sp>
        <p:nvSpPr>
          <p:cNvPr id="105" name="TextBox 104"/>
          <p:cNvSpPr txBox="1"/>
          <p:nvPr/>
        </p:nvSpPr>
        <p:spPr>
          <a:xfrm>
            <a:off x="2203296" y="2819400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/>
              <a:t>0</a:t>
            </a:r>
            <a:endParaRPr lang="en-US" dirty="0"/>
          </a:p>
        </p:txBody>
      </p:sp>
      <p:sp>
        <p:nvSpPr>
          <p:cNvPr id="106" name="TextBox 105"/>
          <p:cNvSpPr txBox="1"/>
          <p:nvPr/>
        </p:nvSpPr>
        <p:spPr>
          <a:xfrm>
            <a:off x="4953000" y="2743200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4</a:t>
            </a:r>
            <a:endParaRPr lang="en-US" dirty="0"/>
          </a:p>
        </p:txBody>
      </p:sp>
      <p:sp>
        <p:nvSpPr>
          <p:cNvPr id="108" name="TextBox 107"/>
          <p:cNvSpPr txBox="1"/>
          <p:nvPr/>
        </p:nvSpPr>
        <p:spPr>
          <a:xfrm>
            <a:off x="990600" y="5954053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0</a:t>
            </a:r>
            <a:endParaRPr lang="en-US" dirty="0"/>
          </a:p>
        </p:txBody>
      </p:sp>
      <p:sp>
        <p:nvSpPr>
          <p:cNvPr id="109" name="TextBox 108"/>
          <p:cNvSpPr txBox="1"/>
          <p:nvPr/>
        </p:nvSpPr>
        <p:spPr>
          <a:xfrm>
            <a:off x="1905000" y="5965721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1</a:t>
            </a:r>
            <a:endParaRPr lang="en-US" dirty="0"/>
          </a:p>
        </p:txBody>
      </p:sp>
      <p:sp>
        <p:nvSpPr>
          <p:cNvPr id="110" name="TextBox 109"/>
          <p:cNvSpPr txBox="1"/>
          <p:nvPr/>
        </p:nvSpPr>
        <p:spPr>
          <a:xfrm>
            <a:off x="2819400" y="5965721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2</a:t>
            </a:r>
            <a:endParaRPr lang="en-US" dirty="0"/>
          </a:p>
        </p:txBody>
      </p:sp>
      <p:sp>
        <p:nvSpPr>
          <p:cNvPr id="111" name="TextBox 110"/>
          <p:cNvSpPr txBox="1"/>
          <p:nvPr/>
        </p:nvSpPr>
        <p:spPr>
          <a:xfrm>
            <a:off x="3781568" y="5954053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3</a:t>
            </a:r>
            <a:endParaRPr lang="en-US" dirty="0"/>
          </a:p>
        </p:txBody>
      </p:sp>
      <p:sp>
        <p:nvSpPr>
          <p:cNvPr id="112" name="TextBox 111"/>
          <p:cNvSpPr txBox="1"/>
          <p:nvPr/>
        </p:nvSpPr>
        <p:spPr>
          <a:xfrm>
            <a:off x="4648200" y="5965721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4</a:t>
            </a:r>
            <a:endParaRPr lang="en-US" dirty="0"/>
          </a:p>
        </p:txBody>
      </p:sp>
      <p:sp>
        <p:nvSpPr>
          <p:cNvPr id="113" name="TextBox 112"/>
          <p:cNvSpPr txBox="1"/>
          <p:nvPr/>
        </p:nvSpPr>
        <p:spPr>
          <a:xfrm>
            <a:off x="5562600" y="5954053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5</a:t>
            </a:r>
            <a:endParaRPr lang="en-US" dirty="0"/>
          </a:p>
        </p:txBody>
      </p:sp>
      <p:sp>
        <p:nvSpPr>
          <p:cNvPr id="114" name="TextBox 113"/>
          <p:cNvSpPr txBox="1"/>
          <p:nvPr/>
        </p:nvSpPr>
        <p:spPr>
          <a:xfrm>
            <a:off x="6524768" y="5954053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6</a:t>
            </a:r>
            <a:endParaRPr lang="en-US" dirty="0"/>
          </a:p>
        </p:txBody>
      </p:sp>
      <p:sp>
        <p:nvSpPr>
          <p:cNvPr id="115" name="TextBox 114"/>
          <p:cNvSpPr txBox="1"/>
          <p:nvPr/>
        </p:nvSpPr>
        <p:spPr>
          <a:xfrm>
            <a:off x="7461096" y="5965721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 smtClean="0"/>
              <a:t>7</a:t>
            </a:r>
            <a:endParaRPr lang="en-US" dirty="0"/>
          </a:p>
        </p:txBody>
      </p:sp>
      <p:sp>
        <p:nvSpPr>
          <p:cNvPr id="117" name="TextBox 116"/>
          <p:cNvSpPr txBox="1"/>
          <p:nvPr/>
        </p:nvSpPr>
        <p:spPr>
          <a:xfrm>
            <a:off x="685800" y="5115853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0</a:t>
            </a:r>
            <a:endParaRPr lang="en-US" dirty="0"/>
          </a:p>
        </p:txBody>
      </p:sp>
      <p:sp>
        <p:nvSpPr>
          <p:cNvPr id="120" name="TextBox 119"/>
          <p:cNvSpPr txBox="1"/>
          <p:nvPr/>
        </p:nvSpPr>
        <p:spPr>
          <a:xfrm>
            <a:off x="1288896" y="5115853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0</a:t>
            </a:r>
            <a:endParaRPr lang="en-US" dirty="0"/>
          </a:p>
        </p:txBody>
      </p:sp>
      <p:sp>
        <p:nvSpPr>
          <p:cNvPr id="177" name="TextBox 176"/>
          <p:cNvSpPr txBox="1"/>
          <p:nvPr/>
        </p:nvSpPr>
        <p:spPr>
          <a:xfrm>
            <a:off x="1669896" y="5115853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1</a:t>
            </a:r>
            <a:endParaRPr lang="en-US" dirty="0"/>
          </a:p>
        </p:txBody>
      </p:sp>
      <p:sp>
        <p:nvSpPr>
          <p:cNvPr id="178" name="TextBox 177"/>
          <p:cNvSpPr txBox="1"/>
          <p:nvPr/>
        </p:nvSpPr>
        <p:spPr>
          <a:xfrm>
            <a:off x="2203296" y="5115853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1</a:t>
            </a:r>
            <a:endParaRPr lang="en-US" dirty="0"/>
          </a:p>
        </p:txBody>
      </p:sp>
      <p:sp>
        <p:nvSpPr>
          <p:cNvPr id="179" name="TextBox 178"/>
          <p:cNvSpPr txBox="1"/>
          <p:nvPr/>
        </p:nvSpPr>
        <p:spPr>
          <a:xfrm>
            <a:off x="2514600" y="5115853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2</a:t>
            </a:r>
            <a:endParaRPr lang="en-US" dirty="0"/>
          </a:p>
        </p:txBody>
      </p:sp>
      <p:sp>
        <p:nvSpPr>
          <p:cNvPr id="180" name="TextBox 179"/>
          <p:cNvSpPr txBox="1"/>
          <p:nvPr/>
        </p:nvSpPr>
        <p:spPr>
          <a:xfrm>
            <a:off x="3117696" y="5115853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2</a:t>
            </a:r>
            <a:endParaRPr lang="en-US" dirty="0"/>
          </a:p>
        </p:txBody>
      </p:sp>
      <p:sp>
        <p:nvSpPr>
          <p:cNvPr id="181" name="TextBox 180"/>
          <p:cNvSpPr txBox="1"/>
          <p:nvPr/>
        </p:nvSpPr>
        <p:spPr>
          <a:xfrm>
            <a:off x="3498696" y="5115853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3</a:t>
            </a:r>
            <a:endParaRPr lang="en-US" dirty="0"/>
          </a:p>
        </p:txBody>
      </p:sp>
      <p:sp>
        <p:nvSpPr>
          <p:cNvPr id="182" name="TextBox 181"/>
          <p:cNvSpPr txBox="1"/>
          <p:nvPr/>
        </p:nvSpPr>
        <p:spPr>
          <a:xfrm>
            <a:off x="4032096" y="5115853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3</a:t>
            </a:r>
            <a:endParaRPr lang="en-US" dirty="0"/>
          </a:p>
        </p:txBody>
      </p:sp>
      <p:sp>
        <p:nvSpPr>
          <p:cNvPr id="183" name="TextBox 182"/>
          <p:cNvSpPr txBox="1"/>
          <p:nvPr/>
        </p:nvSpPr>
        <p:spPr>
          <a:xfrm>
            <a:off x="4419600" y="5127521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4</a:t>
            </a:r>
            <a:endParaRPr lang="en-US" dirty="0"/>
          </a:p>
        </p:txBody>
      </p:sp>
      <p:sp>
        <p:nvSpPr>
          <p:cNvPr id="184" name="TextBox 183"/>
          <p:cNvSpPr txBox="1"/>
          <p:nvPr/>
        </p:nvSpPr>
        <p:spPr>
          <a:xfrm>
            <a:off x="4946496" y="5127521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4</a:t>
            </a:r>
            <a:endParaRPr lang="en-US" dirty="0"/>
          </a:p>
        </p:txBody>
      </p:sp>
      <p:sp>
        <p:nvSpPr>
          <p:cNvPr id="185" name="TextBox 184"/>
          <p:cNvSpPr txBox="1"/>
          <p:nvPr/>
        </p:nvSpPr>
        <p:spPr>
          <a:xfrm>
            <a:off x="5327496" y="5115853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5</a:t>
            </a:r>
            <a:endParaRPr lang="en-US" dirty="0"/>
          </a:p>
        </p:txBody>
      </p:sp>
      <p:sp>
        <p:nvSpPr>
          <p:cNvPr id="186" name="TextBox 185"/>
          <p:cNvSpPr txBox="1"/>
          <p:nvPr/>
        </p:nvSpPr>
        <p:spPr>
          <a:xfrm>
            <a:off x="5860896" y="5115853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5</a:t>
            </a:r>
            <a:endParaRPr lang="en-US" dirty="0"/>
          </a:p>
        </p:txBody>
      </p:sp>
      <p:sp>
        <p:nvSpPr>
          <p:cNvPr id="187" name="TextBox 186"/>
          <p:cNvSpPr txBox="1"/>
          <p:nvPr/>
        </p:nvSpPr>
        <p:spPr>
          <a:xfrm>
            <a:off x="6172200" y="5115853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6</a:t>
            </a:r>
            <a:endParaRPr lang="en-US" dirty="0"/>
          </a:p>
        </p:txBody>
      </p:sp>
      <p:sp>
        <p:nvSpPr>
          <p:cNvPr id="188" name="TextBox 187"/>
          <p:cNvSpPr txBox="1"/>
          <p:nvPr/>
        </p:nvSpPr>
        <p:spPr>
          <a:xfrm>
            <a:off x="6775296" y="5115853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6</a:t>
            </a:r>
            <a:endParaRPr lang="en-US" dirty="0"/>
          </a:p>
        </p:txBody>
      </p:sp>
      <p:sp>
        <p:nvSpPr>
          <p:cNvPr id="189" name="TextBox 188"/>
          <p:cNvSpPr txBox="1"/>
          <p:nvPr/>
        </p:nvSpPr>
        <p:spPr>
          <a:xfrm>
            <a:off x="7162800" y="5105400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7</a:t>
            </a:r>
            <a:endParaRPr lang="en-US" dirty="0"/>
          </a:p>
        </p:txBody>
      </p:sp>
      <p:sp>
        <p:nvSpPr>
          <p:cNvPr id="190" name="TextBox 189"/>
          <p:cNvSpPr txBox="1"/>
          <p:nvPr/>
        </p:nvSpPr>
        <p:spPr>
          <a:xfrm>
            <a:off x="7689696" y="5105400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 smtClean="0"/>
              <a:t>7</a:t>
            </a:r>
            <a:endParaRPr lang="en-US" dirty="0"/>
          </a:p>
        </p:txBody>
      </p:sp>
      <p:sp>
        <p:nvSpPr>
          <p:cNvPr id="191" name="Rectangle 190"/>
          <p:cNvSpPr/>
          <p:nvPr/>
        </p:nvSpPr>
        <p:spPr>
          <a:xfrm>
            <a:off x="990600" y="5337629"/>
            <a:ext cx="333232" cy="11430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0</a:t>
            </a:r>
          </a:p>
          <a:p>
            <a:pPr algn="ctr"/>
            <a:r>
              <a:rPr lang="ro-RO" dirty="0" smtClean="0"/>
              <a:t>0</a:t>
            </a:r>
          </a:p>
          <a:p>
            <a:pPr algn="ctr"/>
            <a:r>
              <a:rPr lang="ro-RO" dirty="0" smtClean="0"/>
              <a:t>1</a:t>
            </a:r>
          </a:p>
          <a:p>
            <a:pPr algn="ctr"/>
            <a:r>
              <a:rPr lang="ro-RO" dirty="0"/>
              <a:t>0</a:t>
            </a:r>
            <a:endParaRPr lang="ro-RO" dirty="0" smtClean="0"/>
          </a:p>
        </p:txBody>
      </p:sp>
      <p:sp>
        <p:nvSpPr>
          <p:cNvPr id="192" name="Rectangle 191"/>
          <p:cNvSpPr/>
          <p:nvPr/>
        </p:nvSpPr>
        <p:spPr>
          <a:xfrm>
            <a:off x="3733800" y="5337629"/>
            <a:ext cx="333232" cy="11430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0</a:t>
            </a:r>
          </a:p>
          <a:p>
            <a:pPr algn="ctr"/>
            <a:r>
              <a:rPr lang="ro-RO" dirty="0" smtClean="0"/>
              <a:t>1</a:t>
            </a:r>
          </a:p>
          <a:p>
            <a:pPr algn="ctr"/>
            <a:r>
              <a:rPr lang="ro-RO" dirty="0" smtClean="0"/>
              <a:t>0</a:t>
            </a:r>
          </a:p>
          <a:p>
            <a:pPr algn="ctr"/>
            <a:r>
              <a:rPr lang="ro-RO" dirty="0"/>
              <a:t>1</a:t>
            </a:r>
            <a:endParaRPr lang="en-US" dirty="0"/>
          </a:p>
        </p:txBody>
      </p:sp>
      <p:sp>
        <p:nvSpPr>
          <p:cNvPr id="193" name="Rectangle 192"/>
          <p:cNvSpPr/>
          <p:nvPr/>
        </p:nvSpPr>
        <p:spPr>
          <a:xfrm>
            <a:off x="4648200" y="5337629"/>
            <a:ext cx="333232" cy="11430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1</a:t>
            </a:r>
          </a:p>
          <a:p>
            <a:pPr algn="ctr"/>
            <a:r>
              <a:rPr lang="ro-RO" dirty="0" smtClean="0"/>
              <a:t>0</a:t>
            </a:r>
          </a:p>
          <a:p>
            <a:pPr algn="ctr"/>
            <a:r>
              <a:rPr lang="ro-RO" dirty="0" smtClean="0"/>
              <a:t>0</a:t>
            </a:r>
          </a:p>
          <a:p>
            <a:pPr algn="ctr"/>
            <a:r>
              <a:rPr lang="ro-RO" dirty="0"/>
              <a:t>0</a:t>
            </a:r>
            <a:endParaRPr lang="en-US" dirty="0"/>
          </a:p>
        </p:txBody>
      </p:sp>
      <p:sp>
        <p:nvSpPr>
          <p:cNvPr id="194" name="Rectangle 193"/>
          <p:cNvSpPr/>
          <p:nvPr/>
        </p:nvSpPr>
        <p:spPr>
          <a:xfrm>
            <a:off x="5562600" y="5337629"/>
            <a:ext cx="333232" cy="11430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1</a:t>
            </a:r>
          </a:p>
          <a:p>
            <a:pPr algn="ctr"/>
            <a:r>
              <a:rPr lang="ro-RO" dirty="0" smtClean="0"/>
              <a:t>1</a:t>
            </a:r>
          </a:p>
          <a:p>
            <a:pPr algn="ctr"/>
            <a:r>
              <a:rPr lang="ro-RO" dirty="0" smtClean="0"/>
              <a:t>0</a:t>
            </a:r>
          </a:p>
          <a:p>
            <a:pPr algn="ctr"/>
            <a:r>
              <a:rPr lang="ro-RO" dirty="0"/>
              <a:t>0</a:t>
            </a:r>
            <a:endParaRPr lang="en-US" dirty="0"/>
          </a:p>
        </p:txBody>
      </p:sp>
      <p:sp>
        <p:nvSpPr>
          <p:cNvPr id="195" name="Rectangle 194"/>
          <p:cNvSpPr/>
          <p:nvPr/>
        </p:nvSpPr>
        <p:spPr>
          <a:xfrm>
            <a:off x="2819400" y="5337629"/>
            <a:ext cx="333232" cy="11430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01</a:t>
            </a:r>
          </a:p>
          <a:p>
            <a:pPr algn="ctr"/>
            <a:r>
              <a:rPr lang="ro-RO" dirty="0" smtClean="0"/>
              <a:t>0</a:t>
            </a:r>
          </a:p>
          <a:p>
            <a:pPr algn="ctr"/>
            <a:r>
              <a:rPr lang="ro-RO" dirty="0"/>
              <a:t>0</a:t>
            </a:r>
            <a:endParaRPr lang="en-US" dirty="0"/>
          </a:p>
        </p:txBody>
      </p:sp>
      <p:sp>
        <p:nvSpPr>
          <p:cNvPr id="196" name="Rectangle 195"/>
          <p:cNvSpPr/>
          <p:nvPr/>
        </p:nvSpPr>
        <p:spPr>
          <a:xfrm>
            <a:off x="1905000" y="5337629"/>
            <a:ext cx="333232" cy="11430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0</a:t>
            </a:r>
          </a:p>
          <a:p>
            <a:pPr algn="ctr"/>
            <a:r>
              <a:rPr lang="ro-RO" dirty="0" smtClean="0"/>
              <a:t>0</a:t>
            </a:r>
          </a:p>
          <a:p>
            <a:pPr algn="ctr"/>
            <a:r>
              <a:rPr lang="ro-RO" dirty="0" smtClean="0"/>
              <a:t>1</a:t>
            </a:r>
          </a:p>
          <a:p>
            <a:pPr algn="ctr"/>
            <a:r>
              <a:rPr lang="ro-RO" dirty="0"/>
              <a:t>1</a:t>
            </a:r>
            <a:endParaRPr lang="en-US" dirty="0"/>
          </a:p>
        </p:txBody>
      </p:sp>
      <p:sp>
        <p:nvSpPr>
          <p:cNvPr id="197" name="Rectangle 196"/>
          <p:cNvSpPr/>
          <p:nvPr/>
        </p:nvSpPr>
        <p:spPr>
          <a:xfrm>
            <a:off x="6477000" y="5337629"/>
            <a:ext cx="333232" cy="11430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1101</a:t>
            </a:r>
            <a:endParaRPr lang="en-US" dirty="0"/>
          </a:p>
        </p:txBody>
      </p:sp>
      <p:sp>
        <p:nvSpPr>
          <p:cNvPr id="198" name="Rectangle 197"/>
          <p:cNvSpPr/>
          <p:nvPr/>
        </p:nvSpPr>
        <p:spPr>
          <a:xfrm>
            <a:off x="7391400" y="5344453"/>
            <a:ext cx="333232" cy="11430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1111</a:t>
            </a:r>
            <a:endParaRPr lang="en-US" dirty="0"/>
          </a:p>
        </p:txBody>
      </p:sp>
      <p:cxnSp>
        <p:nvCxnSpPr>
          <p:cNvPr id="199" name="Straight Connector 198"/>
          <p:cNvCxnSpPr/>
          <p:nvPr/>
        </p:nvCxnSpPr>
        <p:spPr>
          <a:xfrm>
            <a:off x="2241484" y="5794829"/>
            <a:ext cx="5779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Straight Connector 199"/>
          <p:cNvCxnSpPr/>
          <p:nvPr/>
        </p:nvCxnSpPr>
        <p:spPr>
          <a:xfrm>
            <a:off x="4070284" y="5490029"/>
            <a:ext cx="5779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Straight Connector 200"/>
          <p:cNvCxnSpPr/>
          <p:nvPr/>
        </p:nvCxnSpPr>
        <p:spPr>
          <a:xfrm>
            <a:off x="4984684" y="5794829"/>
            <a:ext cx="5779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Straight Connector 201"/>
          <p:cNvCxnSpPr/>
          <p:nvPr/>
        </p:nvCxnSpPr>
        <p:spPr>
          <a:xfrm>
            <a:off x="1323832" y="6328229"/>
            <a:ext cx="5779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/>
          <p:cNvCxnSpPr/>
          <p:nvPr/>
        </p:nvCxnSpPr>
        <p:spPr>
          <a:xfrm>
            <a:off x="3155884" y="6328229"/>
            <a:ext cx="5779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/>
          <p:cNvCxnSpPr/>
          <p:nvPr/>
        </p:nvCxnSpPr>
        <p:spPr>
          <a:xfrm>
            <a:off x="5899084" y="6328229"/>
            <a:ext cx="5779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/>
          <p:cNvCxnSpPr/>
          <p:nvPr/>
        </p:nvCxnSpPr>
        <p:spPr>
          <a:xfrm>
            <a:off x="6813484" y="6081486"/>
            <a:ext cx="5779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6" name="Oval 205"/>
          <p:cNvSpPr/>
          <p:nvPr/>
        </p:nvSpPr>
        <p:spPr>
          <a:xfrm>
            <a:off x="928616" y="4880429"/>
            <a:ext cx="457200" cy="4572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0</a:t>
            </a:r>
            <a:endParaRPr lang="en-US" dirty="0"/>
          </a:p>
        </p:txBody>
      </p:sp>
      <p:sp>
        <p:nvSpPr>
          <p:cNvPr id="207" name="Oval 206"/>
          <p:cNvSpPr/>
          <p:nvPr/>
        </p:nvSpPr>
        <p:spPr>
          <a:xfrm>
            <a:off x="1828800" y="4880429"/>
            <a:ext cx="457200" cy="4572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1</a:t>
            </a:r>
            <a:endParaRPr lang="en-US" dirty="0"/>
          </a:p>
        </p:txBody>
      </p:sp>
      <p:sp>
        <p:nvSpPr>
          <p:cNvPr id="208" name="Oval 207"/>
          <p:cNvSpPr/>
          <p:nvPr/>
        </p:nvSpPr>
        <p:spPr>
          <a:xfrm>
            <a:off x="2764971" y="4887253"/>
            <a:ext cx="457200" cy="4572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2</a:t>
            </a:r>
            <a:endParaRPr lang="en-US" dirty="0"/>
          </a:p>
        </p:txBody>
      </p:sp>
      <p:sp>
        <p:nvSpPr>
          <p:cNvPr id="209" name="Oval 208"/>
          <p:cNvSpPr/>
          <p:nvPr/>
        </p:nvSpPr>
        <p:spPr>
          <a:xfrm>
            <a:off x="3671816" y="4876800"/>
            <a:ext cx="457200" cy="4572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3</a:t>
            </a:r>
            <a:endParaRPr lang="en-US" dirty="0"/>
          </a:p>
        </p:txBody>
      </p:sp>
      <p:sp>
        <p:nvSpPr>
          <p:cNvPr id="210" name="Oval 209"/>
          <p:cNvSpPr/>
          <p:nvPr/>
        </p:nvSpPr>
        <p:spPr>
          <a:xfrm>
            <a:off x="4586216" y="4876800"/>
            <a:ext cx="457200" cy="4572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4</a:t>
            </a:r>
            <a:endParaRPr lang="en-US" dirty="0"/>
          </a:p>
        </p:txBody>
      </p:sp>
      <p:sp>
        <p:nvSpPr>
          <p:cNvPr id="211" name="Oval 210"/>
          <p:cNvSpPr/>
          <p:nvPr/>
        </p:nvSpPr>
        <p:spPr>
          <a:xfrm>
            <a:off x="5486400" y="4887253"/>
            <a:ext cx="457200" cy="4572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5</a:t>
            </a:r>
            <a:endParaRPr lang="en-US" dirty="0"/>
          </a:p>
        </p:txBody>
      </p:sp>
      <p:sp>
        <p:nvSpPr>
          <p:cNvPr id="212" name="Oval 211"/>
          <p:cNvSpPr/>
          <p:nvPr/>
        </p:nvSpPr>
        <p:spPr>
          <a:xfrm>
            <a:off x="6400800" y="4887253"/>
            <a:ext cx="457200" cy="4572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6</a:t>
            </a:r>
            <a:endParaRPr lang="en-US" dirty="0"/>
          </a:p>
        </p:txBody>
      </p:sp>
      <p:sp>
        <p:nvSpPr>
          <p:cNvPr id="213" name="Oval 212"/>
          <p:cNvSpPr/>
          <p:nvPr/>
        </p:nvSpPr>
        <p:spPr>
          <a:xfrm>
            <a:off x="7329416" y="4876800"/>
            <a:ext cx="457200" cy="4572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5390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Pseudocode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>
            <a:normAutofit/>
          </a:bodyPr>
          <a:lstStyle/>
          <a:p>
            <a:r>
              <a:rPr lang="ro-RO" dirty="0" smtClean="0"/>
              <a:t>Pseudocode for choosing the parent: </a:t>
            </a:r>
          </a:p>
          <a:p>
            <a:pPr marL="0" indent="0">
              <a:buNone/>
            </a:pPr>
            <a:r>
              <a:rPr lang="en-US" sz="1800" dirty="0"/>
              <a:t>1: </a:t>
            </a:r>
            <a:r>
              <a:rPr lang="en-US" sz="1800" dirty="0" err="1"/>
              <a:t>def</a:t>
            </a:r>
            <a:r>
              <a:rPr lang="en-US" sz="1800" dirty="0"/>
              <a:t> </a:t>
            </a:r>
            <a:r>
              <a:rPr lang="en-US" sz="1800" dirty="0" err="1"/>
              <a:t>ChooseParent</a:t>
            </a:r>
            <a:r>
              <a:rPr lang="en-US" sz="1800" dirty="0"/>
              <a:t>(Left, Right, </a:t>
            </a:r>
            <a:r>
              <a:rPr lang="en-US" sz="1800" dirty="0" err="1"/>
              <a:t>currentNode</a:t>
            </a:r>
            <a:r>
              <a:rPr lang="en-US" sz="1800" dirty="0"/>
              <a:t>) </a:t>
            </a:r>
          </a:p>
          <a:p>
            <a:pPr marL="0" indent="0">
              <a:buNone/>
            </a:pPr>
            <a:r>
              <a:rPr lang="en-US" sz="1800" dirty="0"/>
              <a:t>2:        </a:t>
            </a:r>
            <a:r>
              <a:rPr lang="en-US" sz="1800" b="1" dirty="0"/>
              <a:t>If</a:t>
            </a:r>
            <a:r>
              <a:rPr lang="en-US" sz="1800" dirty="0"/>
              <a:t> ( Left = 0 </a:t>
            </a:r>
            <a:r>
              <a:rPr lang="en-US" sz="1800" b="1" dirty="0"/>
              <a:t>or</a:t>
            </a:r>
            <a:r>
              <a:rPr lang="en-US" sz="1800" dirty="0"/>
              <a:t> ( Right != </a:t>
            </a:r>
            <a:r>
              <a:rPr lang="en-US" sz="1800" i="1" dirty="0"/>
              <a:t>n</a:t>
            </a:r>
            <a:r>
              <a:rPr lang="en-US" sz="1800" dirty="0"/>
              <a:t> </a:t>
            </a:r>
            <a:r>
              <a:rPr lang="en-US" sz="1800" b="1" dirty="0"/>
              <a:t>and </a:t>
            </a:r>
            <a:r>
              <a:rPr lang="en-US" sz="1800" dirty="0"/>
              <a:t>δ(Right) &lt; δ(Left-1) ) )</a:t>
            </a:r>
          </a:p>
          <a:p>
            <a:pPr marL="0" indent="0">
              <a:buNone/>
            </a:pPr>
            <a:r>
              <a:rPr lang="en-US" sz="1800" dirty="0"/>
              <a:t>3:       </a:t>
            </a:r>
            <a:r>
              <a:rPr lang="en-US" sz="1800" b="1" dirty="0"/>
              <a:t>then </a:t>
            </a:r>
            <a:endParaRPr lang="en-US" sz="1800" dirty="0"/>
          </a:p>
          <a:p>
            <a:pPr marL="0" indent="0">
              <a:buNone/>
            </a:pPr>
            <a:r>
              <a:rPr lang="en-US" sz="1800" dirty="0"/>
              <a:t>4:</a:t>
            </a:r>
            <a:r>
              <a:rPr lang="en-US" sz="1800" b="1" dirty="0"/>
              <a:t>        </a:t>
            </a:r>
            <a:r>
              <a:rPr lang="en-US" sz="1800" dirty="0"/>
              <a:t>    parent </a:t>
            </a:r>
            <a:r>
              <a:rPr lang="en-US" sz="1800" dirty="0" smtClean="0">
                <a:latin typeface="cmsy8"/>
              </a:rPr>
              <a:t>Ã</a:t>
            </a:r>
            <a:r>
              <a:rPr lang="en-US" sz="1800" dirty="0" smtClean="0"/>
              <a:t> </a:t>
            </a:r>
            <a:r>
              <a:rPr lang="en-US" sz="1800" dirty="0"/>
              <a:t>Right</a:t>
            </a:r>
            <a:r>
              <a:rPr lang="en-US" sz="1800" b="1" dirty="0"/>
              <a:t>                                                                         </a:t>
            </a:r>
            <a:r>
              <a:rPr lang="en-US" sz="1800" dirty="0"/>
              <a:t>                   </a:t>
            </a:r>
          </a:p>
          <a:p>
            <a:pPr marL="0" indent="0">
              <a:buNone/>
            </a:pPr>
            <a:r>
              <a:rPr lang="en-US" sz="1800" dirty="0" smtClean="0"/>
              <a:t>5:             </a:t>
            </a:r>
            <a:r>
              <a:rPr lang="en-US" sz="1800" dirty="0" err="1"/>
              <a:t>InternalNodes</a:t>
            </a:r>
            <a:r>
              <a:rPr lang="en-US" sz="1800" baseline="-25000" dirty="0" err="1"/>
              <a:t>parent</a:t>
            </a:r>
            <a:r>
              <a:rPr lang="en-US" sz="1800" dirty="0" err="1"/>
              <a:t>.childA</a:t>
            </a:r>
            <a:r>
              <a:rPr lang="en-US" sz="1800" dirty="0"/>
              <a:t> </a:t>
            </a:r>
            <a:r>
              <a:rPr lang="en-US" sz="1800" dirty="0">
                <a:latin typeface="cmsy8"/>
              </a:rPr>
              <a:t>Ã</a:t>
            </a:r>
            <a:r>
              <a:rPr lang="en-US" sz="1800" dirty="0" smtClean="0"/>
              <a:t> </a:t>
            </a:r>
            <a:r>
              <a:rPr lang="en-US" sz="1800" dirty="0" err="1"/>
              <a:t>currentNode</a:t>
            </a:r>
            <a:endParaRPr lang="en-US" sz="1800" dirty="0"/>
          </a:p>
          <a:p>
            <a:pPr marL="0" indent="0">
              <a:buNone/>
            </a:pPr>
            <a:r>
              <a:rPr lang="en-US" sz="1800" dirty="0"/>
              <a:t>6:             </a:t>
            </a:r>
            <a:r>
              <a:rPr lang="en-US" sz="1800" dirty="0" err="1"/>
              <a:t>RangeOfKeys</a:t>
            </a:r>
            <a:r>
              <a:rPr lang="en-US" sz="1800" baseline="-25000" dirty="0" err="1"/>
              <a:t>parent</a:t>
            </a:r>
            <a:r>
              <a:rPr lang="en-US" sz="1800" dirty="0" err="1"/>
              <a:t>.left</a:t>
            </a:r>
            <a:r>
              <a:rPr lang="en-US" sz="1800" dirty="0"/>
              <a:t> </a:t>
            </a:r>
            <a:r>
              <a:rPr lang="en-US" sz="1800" dirty="0">
                <a:latin typeface="cmsy8"/>
              </a:rPr>
              <a:t>Ã</a:t>
            </a:r>
            <a:r>
              <a:rPr lang="en-US" sz="1800" dirty="0" smtClean="0"/>
              <a:t> </a:t>
            </a:r>
            <a:r>
              <a:rPr lang="en-US" sz="1800" dirty="0"/>
              <a:t>Left</a:t>
            </a:r>
          </a:p>
          <a:p>
            <a:pPr marL="0" indent="0">
              <a:buNone/>
            </a:pPr>
            <a:r>
              <a:rPr lang="en-US" sz="1800" dirty="0"/>
              <a:t>7:       </a:t>
            </a:r>
            <a:r>
              <a:rPr lang="en-US" sz="1800" b="1" dirty="0"/>
              <a:t>else</a:t>
            </a:r>
            <a:endParaRPr lang="en-US" sz="1800" dirty="0"/>
          </a:p>
          <a:p>
            <a:pPr marL="0" indent="0">
              <a:buNone/>
            </a:pPr>
            <a:r>
              <a:rPr lang="en-US" sz="1800" dirty="0"/>
              <a:t>8:            parent </a:t>
            </a:r>
            <a:r>
              <a:rPr lang="en-US" sz="1800" dirty="0">
                <a:latin typeface="cmsy8"/>
              </a:rPr>
              <a:t>Ã</a:t>
            </a:r>
            <a:r>
              <a:rPr lang="en-US" sz="1800" dirty="0" smtClean="0"/>
              <a:t> </a:t>
            </a:r>
            <a:r>
              <a:rPr lang="en-US" sz="1800" dirty="0"/>
              <a:t>Left - 1</a:t>
            </a:r>
          </a:p>
          <a:p>
            <a:pPr marL="0" indent="0">
              <a:buNone/>
            </a:pPr>
            <a:r>
              <a:rPr lang="en-US" sz="1800" dirty="0"/>
              <a:t>9:            </a:t>
            </a:r>
            <a:r>
              <a:rPr lang="en-US" sz="1800" dirty="0" err="1"/>
              <a:t>InternalNodes</a:t>
            </a:r>
            <a:r>
              <a:rPr lang="en-US" sz="1800" baseline="-25000" dirty="0" err="1"/>
              <a:t>parent</a:t>
            </a:r>
            <a:r>
              <a:rPr lang="en-US" sz="1800" dirty="0" err="1"/>
              <a:t>.childB</a:t>
            </a:r>
            <a:r>
              <a:rPr lang="en-US" sz="1800" dirty="0"/>
              <a:t> </a:t>
            </a:r>
            <a:r>
              <a:rPr lang="en-US" sz="1800" dirty="0" smtClean="0">
                <a:latin typeface="cmsy8"/>
              </a:rPr>
              <a:t>Ã</a:t>
            </a:r>
            <a:r>
              <a:rPr lang="en-US" sz="1800" dirty="0" smtClean="0"/>
              <a:t> </a:t>
            </a:r>
            <a:r>
              <a:rPr lang="en-US" sz="1800" dirty="0" err="1"/>
              <a:t>currentNode</a:t>
            </a:r>
            <a:r>
              <a:rPr lang="en-US" sz="1800" dirty="0"/>
              <a:t> </a:t>
            </a:r>
          </a:p>
          <a:p>
            <a:pPr marL="0" indent="0">
              <a:buNone/>
            </a:pPr>
            <a:r>
              <a:rPr lang="en-US" sz="1800" dirty="0"/>
              <a:t>10:          </a:t>
            </a:r>
            <a:r>
              <a:rPr lang="en-US" sz="1800" dirty="0" err="1"/>
              <a:t>RangeOfKeys</a:t>
            </a:r>
            <a:r>
              <a:rPr lang="en-US" sz="1800" baseline="-25000" dirty="0" err="1"/>
              <a:t>parent</a:t>
            </a:r>
            <a:r>
              <a:rPr lang="en-US" sz="1800" dirty="0" err="1"/>
              <a:t>.right</a:t>
            </a:r>
            <a:r>
              <a:rPr lang="en-US" sz="1800" dirty="0"/>
              <a:t> </a:t>
            </a:r>
            <a:r>
              <a:rPr lang="en-US" sz="1800" dirty="0" smtClean="0">
                <a:latin typeface="cmsy8"/>
              </a:rPr>
              <a:t>Ã</a:t>
            </a:r>
            <a:r>
              <a:rPr lang="en-US" sz="1800" dirty="0" smtClean="0"/>
              <a:t> </a:t>
            </a:r>
            <a:r>
              <a:rPr lang="en-US" sz="1800" dirty="0"/>
              <a:t>Right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1706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o-RO" dirty="0" smtClean="0"/>
              <a:t>General aspects about our algorithm:</a:t>
            </a:r>
          </a:p>
          <a:p>
            <a:pPr lvl="1"/>
            <a:r>
              <a:rPr lang="ro-RO" dirty="0"/>
              <a:t>B</a:t>
            </a:r>
            <a:r>
              <a:rPr lang="ro-RO" dirty="0" smtClean="0"/>
              <a:t>ottom-up construction</a:t>
            </a:r>
          </a:p>
          <a:p>
            <a:pPr lvl="1"/>
            <a:r>
              <a:rPr lang="ro-RO" dirty="0" smtClean="0"/>
              <a:t>Finds the parent at each step</a:t>
            </a:r>
          </a:p>
          <a:p>
            <a:pPr lvl="1"/>
            <a:r>
              <a:rPr lang="ro-RO" dirty="0" smtClean="0"/>
              <a:t>O(n) time complexity</a:t>
            </a:r>
          </a:p>
          <a:p>
            <a:pPr lvl="1"/>
            <a:r>
              <a:rPr lang="ro-RO" dirty="0" smtClean="0"/>
              <a:t>Simple to implement</a:t>
            </a:r>
          </a:p>
          <a:p>
            <a:pPr lvl="1"/>
            <a:r>
              <a:rPr lang="ro-RO" dirty="0" smtClean="0"/>
              <a:t>Can be used for constructing different types of trees</a:t>
            </a:r>
          </a:p>
          <a:p>
            <a:pPr lvl="1"/>
            <a:r>
              <a:rPr lang="ro-RO" dirty="0" smtClean="0"/>
              <a:t>Allows an user-defined distance metric for choosing the parent.</a:t>
            </a:r>
          </a:p>
        </p:txBody>
      </p:sp>
    </p:spTree>
    <p:extLst>
      <p:ext uri="{BB962C8B-B14F-4D97-AF65-F5344CB8AC3E}">
        <p14:creationId xmlns:p14="http://schemas.microsoft.com/office/powerpoint/2010/main" val="1604253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o-RO" dirty="0" smtClean="0"/>
              <a:t>We used the bottom-up reduction algorithm presented by Karras[2012] for implementation.</a:t>
            </a:r>
          </a:p>
          <a:p>
            <a:endParaRPr lang="ro-RO" dirty="0" smtClean="0"/>
          </a:p>
          <a:p>
            <a:r>
              <a:rPr lang="ro-RO" dirty="0" smtClean="0"/>
              <a:t>Compare against Karras binary radix tree construction and bounding-box calculation.</a:t>
            </a:r>
          </a:p>
          <a:p>
            <a:endParaRPr lang="ro-RO" dirty="0" smtClean="0"/>
          </a:p>
          <a:p>
            <a:r>
              <a:rPr lang="ro-RO" dirty="0" smtClean="0"/>
              <a:t>Evaluate performance on GeForce GT 745M</a:t>
            </a:r>
          </a:p>
          <a:p>
            <a:pPr lvl="1"/>
            <a:r>
              <a:rPr lang="ro-RO" dirty="0" smtClean="0"/>
              <a:t>CUDA, 30-bit Morton Codes</a:t>
            </a:r>
          </a:p>
          <a:p>
            <a:pPr lvl="1"/>
            <a:r>
              <a:rPr lang="ro-RO" dirty="0" smtClean="0"/>
              <a:t>Used Thrust library radix sort</a:t>
            </a:r>
          </a:p>
          <a:p>
            <a:pPr lvl="1"/>
            <a:endParaRPr lang="ro-RO" dirty="0" smtClean="0"/>
          </a:p>
        </p:txBody>
      </p:sp>
    </p:spTree>
    <p:extLst>
      <p:ext uri="{BB962C8B-B14F-4D97-AF65-F5344CB8AC3E}">
        <p14:creationId xmlns:p14="http://schemas.microsoft.com/office/powerpoint/2010/main" val="2851702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Results</a:t>
            </a:r>
            <a:endParaRPr lang="en-US" dirty="0"/>
          </a:p>
        </p:txBody>
      </p:sp>
      <p:graphicFrame>
        <p:nvGraphicFramePr>
          <p:cNvPr id="115" name="Table 1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5684525"/>
              </p:ext>
            </p:extLst>
          </p:nvPr>
        </p:nvGraphicFramePr>
        <p:xfrm>
          <a:off x="1066800" y="1752600"/>
          <a:ext cx="7467600" cy="396240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54927"/>
                <a:gridCol w="929578"/>
                <a:gridCol w="1549295"/>
                <a:gridCol w="1084505"/>
                <a:gridCol w="1549295"/>
              </a:tblGrid>
              <a:tr h="51428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Scene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Sort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  Previous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400" dirty="0" smtClean="0">
                          <a:effectLst/>
                        </a:rPr>
                        <a:t>Bottom-up </a:t>
                      </a:r>
                      <a:r>
                        <a:rPr lang="en-US" sz="1400" dirty="0" smtClean="0">
                          <a:effectLst/>
                        </a:rPr>
                        <a:t>Radix  </a:t>
                      </a:r>
                      <a:r>
                        <a:rPr lang="en-US" sz="1400" dirty="0">
                          <a:effectLst/>
                        </a:rPr>
                        <a:t>tree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  </a:t>
                      </a:r>
                      <a:r>
                        <a:rPr lang="ro-RO" sz="1400" dirty="0" smtClean="0">
                          <a:effectLst/>
                        </a:rPr>
                        <a:t>Squared   Distance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1428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Stanford Bunny </a:t>
                      </a: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(69K </a:t>
                      </a:r>
                      <a:r>
                        <a:rPr lang="en-US" sz="1400" dirty="0" err="1">
                          <a:effectLst/>
                        </a:rPr>
                        <a:t>tris</a:t>
                      </a:r>
                      <a:r>
                        <a:rPr lang="en-US" sz="1400" dirty="0">
                          <a:effectLst/>
                        </a:rPr>
                        <a:t>)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14.9</a:t>
                      </a: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1.78  4.53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5.56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0.85  </a:t>
                      </a:r>
                      <a:r>
                        <a:rPr lang="en-US" sz="1400" dirty="0" smtClean="0">
                          <a:effectLst/>
                        </a:rPr>
                        <a:t>4.</a:t>
                      </a:r>
                      <a:r>
                        <a:rPr lang="ro-RO" sz="1400" dirty="0" smtClean="0">
                          <a:effectLst/>
                        </a:rPr>
                        <a:t>7</a:t>
                      </a:r>
                      <a:r>
                        <a:rPr lang="en-US" sz="1400" dirty="0" smtClean="0">
                          <a:effectLst/>
                        </a:rPr>
                        <a:t>4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76704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Armadillo</a:t>
                      </a: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(345K tris)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32.1</a:t>
                      </a: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5.01  10.0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12.03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2.4   11.9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1428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Skeleton Hand</a:t>
                      </a: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(654k tris)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77.8</a:t>
                      </a: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14.1  28.3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32.5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6.54  31.8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1428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Stanford Dragon</a:t>
                      </a: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(871K tris)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102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19.6  37.1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42.9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8.61  42.2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1428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Happy Buddha</a:t>
                      </a: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(1087K tris)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125</a:t>
                      </a: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23.2  46.8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53.4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10.7  52.7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1428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Turbine Blade</a:t>
                      </a: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(1765K tris)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210</a:t>
                      </a: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37.3  73.9    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85.9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17.3  85.3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27529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Thank You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o-RO" dirty="0" smtClean="0"/>
              <a:t>Questions</a:t>
            </a:r>
          </a:p>
        </p:txBody>
      </p:sp>
    </p:spTree>
    <p:extLst>
      <p:ext uri="{BB962C8B-B14F-4D97-AF65-F5344CB8AC3E}">
        <p14:creationId xmlns:p14="http://schemas.microsoft.com/office/powerpoint/2010/main" val="3770919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o-RO" dirty="0"/>
              <a:t>Hierarchies</a:t>
            </a:r>
          </a:p>
          <a:p>
            <a:pPr lvl="1"/>
            <a:r>
              <a:rPr lang="ro-RO" dirty="0"/>
              <a:t>What are they for?</a:t>
            </a:r>
          </a:p>
          <a:p>
            <a:pPr lvl="1"/>
            <a:r>
              <a:rPr lang="ro-RO" dirty="0"/>
              <a:t>Fast Construction or Better Quality</a:t>
            </a:r>
            <a:r>
              <a:rPr lang="ro-RO" dirty="0" smtClean="0"/>
              <a:t>?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1573443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o-RO" dirty="0"/>
              <a:t>Hierarchies</a:t>
            </a:r>
          </a:p>
          <a:p>
            <a:pPr lvl="1"/>
            <a:r>
              <a:rPr lang="ro-RO" dirty="0"/>
              <a:t>What are they for?</a:t>
            </a:r>
          </a:p>
          <a:p>
            <a:pPr lvl="1"/>
            <a:r>
              <a:rPr lang="ro-RO" dirty="0"/>
              <a:t>Fast Construction or Better Quality?</a:t>
            </a:r>
          </a:p>
          <a:p>
            <a:r>
              <a:rPr lang="ro-RO" dirty="0"/>
              <a:t>When do we prefer speed?</a:t>
            </a:r>
          </a:p>
          <a:p>
            <a:pPr lvl="1"/>
            <a:r>
              <a:rPr lang="ro-RO" dirty="0"/>
              <a:t>View-frustum culling</a:t>
            </a:r>
          </a:p>
          <a:p>
            <a:pPr lvl="1"/>
            <a:r>
              <a:rPr lang="ro-RO" dirty="0"/>
              <a:t>Collision detection</a:t>
            </a:r>
          </a:p>
          <a:p>
            <a:pPr lvl="1"/>
            <a:r>
              <a:rPr lang="ro-RO" dirty="0"/>
              <a:t>Particle simulation</a:t>
            </a:r>
          </a:p>
          <a:p>
            <a:pPr lvl="1"/>
            <a:r>
              <a:rPr lang="ro-RO" dirty="0" smtClean="0"/>
              <a:t>Voxel-based global illumination</a:t>
            </a:r>
            <a:endParaRPr lang="ro-RO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3132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o-RO" dirty="0" smtClean="0"/>
              <a:t>Previous GPU methods constructed the hierarchy in 4 steps:</a:t>
            </a:r>
          </a:p>
          <a:p>
            <a:pPr lvl="1"/>
            <a:r>
              <a:rPr lang="ro-RO" dirty="0" smtClean="0"/>
              <a:t>Morton code calculation</a:t>
            </a:r>
          </a:p>
          <a:p>
            <a:pPr lvl="1"/>
            <a:r>
              <a:rPr lang="ro-RO" dirty="0" smtClean="0"/>
              <a:t>Sorting the primitives</a:t>
            </a:r>
          </a:p>
          <a:p>
            <a:pPr lvl="1"/>
            <a:r>
              <a:rPr lang="ro-RO" dirty="0" smtClean="0"/>
              <a:t>Hierarchy generation</a:t>
            </a:r>
          </a:p>
          <a:p>
            <a:pPr lvl="1"/>
            <a:r>
              <a:rPr lang="ro-RO" dirty="0" smtClean="0"/>
              <a:t>Bottom-ul traversal to fit bounding-boxes</a:t>
            </a:r>
          </a:p>
        </p:txBody>
      </p:sp>
    </p:spTree>
    <p:extLst>
      <p:ext uri="{BB962C8B-B14F-4D97-AF65-F5344CB8AC3E}">
        <p14:creationId xmlns:p14="http://schemas.microsoft.com/office/powerpoint/2010/main" val="3964922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Binary radix tree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953000"/>
          </a:xfrm>
        </p:spPr>
        <p:txBody>
          <a:bodyPr>
            <a:normAutofit/>
          </a:bodyPr>
          <a:lstStyle/>
          <a:p>
            <a:r>
              <a:rPr lang="ro-RO" dirty="0" smtClean="0"/>
              <a:t>The </a:t>
            </a:r>
            <a:r>
              <a:rPr lang="ro-RO" dirty="0"/>
              <a:t>binary </a:t>
            </a:r>
            <a:r>
              <a:rPr lang="ro-RO" dirty="0" smtClean="0"/>
              <a:t>representations </a:t>
            </a:r>
            <a:r>
              <a:rPr lang="ro-RO" dirty="0"/>
              <a:t>of each key are in lexicographical </a:t>
            </a:r>
            <a:r>
              <a:rPr lang="ro-RO" dirty="0" smtClean="0"/>
              <a:t>order.</a:t>
            </a:r>
            <a:endParaRPr lang="ro-RO" dirty="0" smtClean="0"/>
          </a:p>
          <a:p>
            <a:r>
              <a:rPr lang="ro-RO" dirty="0" smtClean="0"/>
              <a:t>The keys are partitioned according to their first differing bit.</a:t>
            </a:r>
          </a:p>
          <a:p>
            <a:r>
              <a:rPr lang="ro-RO" dirty="0" smtClean="0"/>
              <a:t>Because the keys are ordered, each </a:t>
            </a:r>
            <a:r>
              <a:rPr lang="ro-RO" dirty="0"/>
              <a:t>node covers a linear range of </a:t>
            </a:r>
            <a:r>
              <a:rPr lang="ro-RO" dirty="0" smtClean="0"/>
              <a:t>keys.</a:t>
            </a:r>
          </a:p>
          <a:p>
            <a:r>
              <a:rPr lang="ro-RO" dirty="0" smtClean="0"/>
              <a:t>A </a:t>
            </a:r>
            <a:r>
              <a:rPr lang="ro-RO" dirty="0"/>
              <a:t>radix tree with </a:t>
            </a:r>
            <a:r>
              <a:rPr lang="ro-RO" i="1" dirty="0"/>
              <a:t>n</a:t>
            </a:r>
            <a:r>
              <a:rPr lang="ro-RO" dirty="0"/>
              <a:t> keys has </a:t>
            </a:r>
            <a:r>
              <a:rPr lang="ro-RO" i="1" dirty="0"/>
              <a:t>n-1</a:t>
            </a:r>
            <a:r>
              <a:rPr lang="ro-RO" dirty="0"/>
              <a:t> internal </a:t>
            </a:r>
            <a:r>
              <a:rPr lang="ro-RO" dirty="0" smtClean="0"/>
              <a:t>nodes.</a:t>
            </a:r>
            <a:endParaRPr lang="ro-RO" dirty="0" smtClean="0"/>
          </a:p>
          <a:p>
            <a:endParaRPr lang="ro-RO" dirty="0" smtClean="0"/>
          </a:p>
          <a:p>
            <a:pPr marL="0" indent="0">
              <a:buNone/>
            </a:pPr>
            <a:endParaRPr lang="ro-RO" dirty="0" smtClean="0"/>
          </a:p>
          <a:p>
            <a:pPr marL="0" indent="0">
              <a:buNone/>
            </a:pPr>
            <a:endParaRPr lang="ro-RO" dirty="0"/>
          </a:p>
          <a:p>
            <a:pPr marL="0" indent="0">
              <a:buNone/>
            </a:pPr>
            <a:endParaRPr lang="ro-RO" dirty="0" smtClean="0"/>
          </a:p>
          <a:p>
            <a:pPr marL="0" indent="0">
              <a:buNone/>
            </a:pPr>
            <a:endParaRPr lang="ro-RO" dirty="0"/>
          </a:p>
          <a:p>
            <a:pPr marL="0" indent="0">
              <a:buNone/>
            </a:pPr>
            <a:endParaRPr lang="ro-RO" dirty="0"/>
          </a:p>
          <a:p>
            <a:pPr marL="0" indent="0">
              <a:buNone/>
            </a:pPr>
            <a:endParaRPr lang="ro-RO" dirty="0" smtClean="0"/>
          </a:p>
          <a:p>
            <a:pPr marL="0" indent="0">
              <a:buNone/>
            </a:pPr>
            <a:endParaRPr lang="ro-RO" dirty="0" smtClean="0"/>
          </a:p>
          <a:p>
            <a:endParaRPr lang="ro-RO" dirty="0" smtClean="0"/>
          </a:p>
          <a:p>
            <a:pPr marL="0" indent="0">
              <a:buNone/>
            </a:pPr>
            <a:endParaRPr lang="ro-RO" dirty="0" smtClean="0"/>
          </a:p>
          <a:p>
            <a:endParaRPr lang="ro-RO" dirty="0"/>
          </a:p>
          <a:p>
            <a:endParaRPr lang="ro-RO" dirty="0" smtClean="0"/>
          </a:p>
          <a:p>
            <a:endParaRPr lang="ro-RO" dirty="0"/>
          </a:p>
          <a:p>
            <a:endParaRPr lang="ro-RO" dirty="0" smtClean="0"/>
          </a:p>
          <a:p>
            <a:pPr marL="0" indent="0">
              <a:buNone/>
            </a:pPr>
            <a:endParaRPr lang="ro-RO" dirty="0" smtClean="0"/>
          </a:p>
          <a:p>
            <a:pPr marL="0" indent="0">
              <a:buNone/>
            </a:pPr>
            <a:endParaRPr lang="ro-RO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8747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Binary radix tree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953000"/>
          </a:xfr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ro-RO" dirty="0"/>
              <a:t>The binary representations of each key are in lexicographical </a:t>
            </a:r>
            <a:r>
              <a:rPr lang="ro-RO" dirty="0" smtClean="0"/>
              <a:t>order.</a:t>
            </a:r>
            <a:endParaRPr lang="ro-RO" dirty="0"/>
          </a:p>
          <a:p>
            <a:r>
              <a:rPr lang="ro-RO" dirty="0"/>
              <a:t>The keys are partitioned according to their first differing bit.</a:t>
            </a:r>
          </a:p>
          <a:p>
            <a:r>
              <a:rPr lang="ro-RO" dirty="0"/>
              <a:t>Because the keys are ordered, each node covers a linear range of </a:t>
            </a:r>
            <a:r>
              <a:rPr lang="ro-RO" dirty="0" smtClean="0"/>
              <a:t>keys.</a:t>
            </a:r>
          </a:p>
          <a:p>
            <a:r>
              <a:rPr lang="ro-RO" dirty="0"/>
              <a:t>A radix tree with </a:t>
            </a:r>
            <a:r>
              <a:rPr lang="ro-RO" i="1" dirty="0"/>
              <a:t>n</a:t>
            </a:r>
            <a:r>
              <a:rPr lang="ro-RO" dirty="0"/>
              <a:t> keys has </a:t>
            </a:r>
            <a:r>
              <a:rPr lang="ro-RO" i="1" dirty="0"/>
              <a:t>n-1</a:t>
            </a:r>
            <a:r>
              <a:rPr lang="ro-RO" dirty="0"/>
              <a:t> internal </a:t>
            </a:r>
            <a:r>
              <a:rPr lang="ro-RO" dirty="0" smtClean="0"/>
              <a:t>nodes.</a:t>
            </a:r>
          </a:p>
          <a:p>
            <a:r>
              <a:rPr lang="ro-RO" b="1" i="1" dirty="0"/>
              <a:t>The parent of a node splits the hierarchy immediately before the first key </a:t>
            </a:r>
            <a:r>
              <a:rPr lang="ro-RO" b="1" i="1" dirty="0" smtClean="0"/>
              <a:t>of its right child and </a:t>
            </a:r>
            <a:r>
              <a:rPr lang="ro-RO" b="1" i="1" dirty="0"/>
              <a:t>after the last </a:t>
            </a:r>
            <a:r>
              <a:rPr lang="ro-RO" b="1" i="1" dirty="0" smtClean="0"/>
              <a:t>key</a:t>
            </a:r>
            <a:r>
              <a:rPr lang="ro-RO" b="1" i="1" dirty="0"/>
              <a:t> </a:t>
            </a:r>
            <a:r>
              <a:rPr lang="ro-RO" b="1" i="1" dirty="0" smtClean="0"/>
              <a:t>of its left child.</a:t>
            </a:r>
            <a:endParaRPr lang="en-US" b="1" i="1" dirty="0"/>
          </a:p>
          <a:p>
            <a:endParaRPr lang="ro-RO" dirty="0" smtClean="0"/>
          </a:p>
          <a:p>
            <a:pPr marL="0" indent="0">
              <a:buNone/>
            </a:pPr>
            <a:endParaRPr lang="ro-RO" dirty="0" smtClean="0"/>
          </a:p>
          <a:p>
            <a:pPr marL="0" indent="0">
              <a:buNone/>
            </a:pPr>
            <a:endParaRPr lang="ro-RO" dirty="0"/>
          </a:p>
          <a:p>
            <a:pPr marL="0" indent="0">
              <a:buNone/>
            </a:pPr>
            <a:endParaRPr lang="ro-RO" dirty="0" smtClean="0"/>
          </a:p>
          <a:p>
            <a:pPr marL="0" indent="0">
              <a:buNone/>
            </a:pPr>
            <a:endParaRPr lang="ro-RO" dirty="0"/>
          </a:p>
          <a:p>
            <a:pPr marL="0" indent="0">
              <a:buNone/>
            </a:pPr>
            <a:endParaRPr lang="ro-RO" dirty="0"/>
          </a:p>
          <a:p>
            <a:pPr marL="0" indent="0">
              <a:buNone/>
            </a:pPr>
            <a:endParaRPr lang="ro-RO" dirty="0" smtClean="0"/>
          </a:p>
          <a:p>
            <a:pPr marL="0" indent="0">
              <a:buNone/>
            </a:pPr>
            <a:endParaRPr lang="ro-RO" dirty="0" smtClean="0"/>
          </a:p>
          <a:p>
            <a:endParaRPr lang="ro-RO" dirty="0" smtClean="0"/>
          </a:p>
          <a:p>
            <a:pPr marL="0" indent="0">
              <a:buNone/>
            </a:pPr>
            <a:endParaRPr lang="ro-RO" dirty="0" smtClean="0"/>
          </a:p>
          <a:p>
            <a:endParaRPr lang="ro-RO" dirty="0"/>
          </a:p>
          <a:p>
            <a:endParaRPr lang="ro-RO" dirty="0" smtClean="0"/>
          </a:p>
          <a:p>
            <a:endParaRPr lang="ro-RO" dirty="0"/>
          </a:p>
          <a:p>
            <a:endParaRPr lang="ro-RO" dirty="0" smtClean="0"/>
          </a:p>
          <a:p>
            <a:pPr marL="0" indent="0">
              <a:buNone/>
            </a:pPr>
            <a:endParaRPr lang="ro-RO" dirty="0" smtClean="0"/>
          </a:p>
          <a:p>
            <a:pPr marL="0" indent="0">
              <a:buNone/>
            </a:pPr>
            <a:endParaRPr lang="ro-RO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4833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Binary radix tree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3200400" y="3886200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1371600" y="3886200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2362200" y="2514600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5181600" y="2514600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3962400" y="1524000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990600" y="5486400"/>
            <a:ext cx="333232" cy="11430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0</a:t>
            </a:r>
          </a:p>
          <a:p>
            <a:pPr algn="ctr"/>
            <a:r>
              <a:rPr lang="ro-RO" dirty="0" smtClean="0"/>
              <a:t>0</a:t>
            </a:r>
          </a:p>
          <a:p>
            <a:pPr algn="ctr"/>
            <a:r>
              <a:rPr lang="ro-RO" dirty="0" smtClean="0"/>
              <a:t>1</a:t>
            </a:r>
          </a:p>
          <a:p>
            <a:pPr algn="ctr"/>
            <a:r>
              <a:rPr lang="ro-RO" dirty="0"/>
              <a:t>0</a:t>
            </a:r>
            <a:endParaRPr lang="ro-RO" dirty="0" smtClean="0"/>
          </a:p>
        </p:txBody>
      </p:sp>
      <p:sp>
        <p:nvSpPr>
          <p:cNvPr id="10" name="Rectangle 9"/>
          <p:cNvSpPr/>
          <p:nvPr/>
        </p:nvSpPr>
        <p:spPr>
          <a:xfrm>
            <a:off x="3733800" y="5486400"/>
            <a:ext cx="333232" cy="11430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0</a:t>
            </a:r>
          </a:p>
          <a:p>
            <a:pPr algn="ctr"/>
            <a:r>
              <a:rPr lang="ro-RO" dirty="0" smtClean="0"/>
              <a:t>1</a:t>
            </a:r>
          </a:p>
          <a:p>
            <a:pPr algn="ctr"/>
            <a:r>
              <a:rPr lang="ro-RO" dirty="0" smtClean="0"/>
              <a:t>0</a:t>
            </a:r>
          </a:p>
          <a:p>
            <a:pPr algn="ctr"/>
            <a:r>
              <a:rPr lang="ro-RO" dirty="0"/>
              <a:t>1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4648200" y="5486400"/>
            <a:ext cx="333232" cy="11430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1</a:t>
            </a:r>
          </a:p>
          <a:p>
            <a:pPr algn="ctr"/>
            <a:r>
              <a:rPr lang="ro-RO" dirty="0" smtClean="0"/>
              <a:t>0</a:t>
            </a:r>
          </a:p>
          <a:p>
            <a:pPr algn="ctr"/>
            <a:r>
              <a:rPr lang="ro-RO" dirty="0" smtClean="0"/>
              <a:t>0</a:t>
            </a:r>
          </a:p>
          <a:p>
            <a:pPr algn="ctr"/>
            <a:r>
              <a:rPr lang="ro-RO" dirty="0"/>
              <a:t>0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562600" y="5486400"/>
            <a:ext cx="333232" cy="11430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1</a:t>
            </a:r>
          </a:p>
          <a:p>
            <a:pPr algn="ctr"/>
            <a:r>
              <a:rPr lang="ro-RO" dirty="0" smtClean="0"/>
              <a:t>1</a:t>
            </a:r>
          </a:p>
          <a:p>
            <a:pPr algn="ctr"/>
            <a:r>
              <a:rPr lang="ro-RO" dirty="0" smtClean="0"/>
              <a:t>0</a:t>
            </a:r>
          </a:p>
          <a:p>
            <a:pPr algn="ctr"/>
            <a:r>
              <a:rPr lang="ro-RO" dirty="0"/>
              <a:t>0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2819400" y="5486400"/>
            <a:ext cx="333232" cy="11430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01</a:t>
            </a:r>
          </a:p>
          <a:p>
            <a:pPr algn="ctr"/>
            <a:r>
              <a:rPr lang="ro-RO" dirty="0" smtClean="0"/>
              <a:t>0</a:t>
            </a:r>
          </a:p>
          <a:p>
            <a:pPr algn="ctr"/>
            <a:r>
              <a:rPr lang="ro-RO" dirty="0"/>
              <a:t>0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905000" y="5486400"/>
            <a:ext cx="333232" cy="11430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0</a:t>
            </a:r>
          </a:p>
          <a:p>
            <a:pPr algn="ctr"/>
            <a:r>
              <a:rPr lang="ro-RO" dirty="0" smtClean="0"/>
              <a:t>0</a:t>
            </a:r>
          </a:p>
          <a:p>
            <a:pPr algn="ctr"/>
            <a:r>
              <a:rPr lang="ro-RO" dirty="0" smtClean="0"/>
              <a:t>1</a:t>
            </a:r>
          </a:p>
          <a:p>
            <a:pPr algn="ctr"/>
            <a:r>
              <a:rPr lang="ro-RO" dirty="0"/>
              <a:t>1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477000" y="5486400"/>
            <a:ext cx="333232" cy="11430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1101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7391400" y="5493224"/>
            <a:ext cx="333232" cy="11430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1111</a:t>
            </a:r>
            <a:endParaRPr lang="en-US" dirty="0"/>
          </a:p>
        </p:txBody>
      </p:sp>
      <p:sp>
        <p:nvSpPr>
          <p:cNvPr id="17" name="Oval 16"/>
          <p:cNvSpPr/>
          <p:nvPr/>
        </p:nvSpPr>
        <p:spPr>
          <a:xfrm>
            <a:off x="5943600" y="3886200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Oval 17"/>
          <p:cNvSpPr/>
          <p:nvPr/>
        </p:nvSpPr>
        <p:spPr>
          <a:xfrm>
            <a:off x="6858000" y="3200400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9" name="Straight Connector 18"/>
          <p:cNvCxnSpPr/>
          <p:nvPr/>
        </p:nvCxnSpPr>
        <p:spPr>
          <a:xfrm>
            <a:off x="2241484" y="5943600"/>
            <a:ext cx="5779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4070284" y="5638800"/>
            <a:ext cx="5779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4984684" y="5943600"/>
            <a:ext cx="5779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5" idx="7"/>
            <a:endCxn id="6" idx="4"/>
          </p:cNvCxnSpPr>
          <p:nvPr/>
        </p:nvCxnSpPr>
        <p:spPr>
          <a:xfrm flipV="1">
            <a:off x="1761845" y="2971800"/>
            <a:ext cx="828955" cy="98135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4" idx="1"/>
            <a:endCxn id="6" idx="4"/>
          </p:cNvCxnSpPr>
          <p:nvPr/>
        </p:nvCxnSpPr>
        <p:spPr>
          <a:xfrm flipH="1" flipV="1">
            <a:off x="2590800" y="2971800"/>
            <a:ext cx="676555" cy="98135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17" idx="7"/>
            <a:endCxn id="18" idx="4"/>
          </p:cNvCxnSpPr>
          <p:nvPr/>
        </p:nvCxnSpPr>
        <p:spPr>
          <a:xfrm flipV="1">
            <a:off x="6333845" y="3657600"/>
            <a:ext cx="752755" cy="29555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6" idx="7"/>
            <a:endCxn id="8" idx="4"/>
          </p:cNvCxnSpPr>
          <p:nvPr/>
        </p:nvCxnSpPr>
        <p:spPr>
          <a:xfrm flipV="1">
            <a:off x="2752445" y="1981200"/>
            <a:ext cx="1438555" cy="60035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stCxn id="18" idx="0"/>
            <a:endCxn id="7" idx="4"/>
          </p:cNvCxnSpPr>
          <p:nvPr/>
        </p:nvCxnSpPr>
        <p:spPr>
          <a:xfrm flipH="1" flipV="1">
            <a:off x="5410200" y="2971800"/>
            <a:ext cx="16764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stCxn id="7" idx="1"/>
            <a:endCxn id="8" idx="4"/>
          </p:cNvCxnSpPr>
          <p:nvPr/>
        </p:nvCxnSpPr>
        <p:spPr>
          <a:xfrm flipH="1" flipV="1">
            <a:off x="4191000" y="1981200"/>
            <a:ext cx="1057555" cy="60035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1323832" y="6477000"/>
            <a:ext cx="5779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3155884" y="6477000"/>
            <a:ext cx="5779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5899084" y="6477000"/>
            <a:ext cx="5779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>
            <a:off x="6813484" y="6230257"/>
            <a:ext cx="5779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Oval 77"/>
          <p:cNvSpPr/>
          <p:nvPr/>
        </p:nvSpPr>
        <p:spPr>
          <a:xfrm>
            <a:off x="928616" y="5029200"/>
            <a:ext cx="457200" cy="4572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0</a:t>
            </a:r>
            <a:endParaRPr lang="en-US" dirty="0"/>
          </a:p>
        </p:txBody>
      </p:sp>
      <p:sp>
        <p:nvSpPr>
          <p:cNvPr id="79" name="Oval 78"/>
          <p:cNvSpPr/>
          <p:nvPr/>
        </p:nvSpPr>
        <p:spPr>
          <a:xfrm>
            <a:off x="1828800" y="5029200"/>
            <a:ext cx="457200" cy="4572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1</a:t>
            </a:r>
            <a:endParaRPr lang="en-US" dirty="0"/>
          </a:p>
        </p:txBody>
      </p:sp>
      <p:sp>
        <p:nvSpPr>
          <p:cNvPr id="80" name="Oval 79"/>
          <p:cNvSpPr/>
          <p:nvPr/>
        </p:nvSpPr>
        <p:spPr>
          <a:xfrm>
            <a:off x="2764971" y="5036024"/>
            <a:ext cx="457200" cy="4572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2</a:t>
            </a:r>
            <a:endParaRPr lang="en-US" dirty="0"/>
          </a:p>
        </p:txBody>
      </p:sp>
      <p:sp>
        <p:nvSpPr>
          <p:cNvPr id="81" name="Oval 80"/>
          <p:cNvSpPr/>
          <p:nvPr/>
        </p:nvSpPr>
        <p:spPr>
          <a:xfrm>
            <a:off x="3671816" y="5025571"/>
            <a:ext cx="457200" cy="4572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3</a:t>
            </a:r>
            <a:endParaRPr lang="en-US" dirty="0"/>
          </a:p>
        </p:txBody>
      </p:sp>
      <p:sp>
        <p:nvSpPr>
          <p:cNvPr id="82" name="Oval 81"/>
          <p:cNvSpPr/>
          <p:nvPr/>
        </p:nvSpPr>
        <p:spPr>
          <a:xfrm>
            <a:off x="4586216" y="5025571"/>
            <a:ext cx="457200" cy="4572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4</a:t>
            </a:r>
            <a:endParaRPr lang="en-US" dirty="0"/>
          </a:p>
        </p:txBody>
      </p:sp>
      <p:sp>
        <p:nvSpPr>
          <p:cNvPr id="83" name="Oval 82"/>
          <p:cNvSpPr/>
          <p:nvPr/>
        </p:nvSpPr>
        <p:spPr>
          <a:xfrm>
            <a:off x="5486400" y="5036024"/>
            <a:ext cx="457200" cy="4572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5</a:t>
            </a:r>
            <a:endParaRPr lang="en-US" dirty="0"/>
          </a:p>
        </p:txBody>
      </p:sp>
      <p:sp>
        <p:nvSpPr>
          <p:cNvPr id="84" name="Oval 83"/>
          <p:cNvSpPr/>
          <p:nvPr/>
        </p:nvSpPr>
        <p:spPr>
          <a:xfrm>
            <a:off x="6400800" y="5036024"/>
            <a:ext cx="457200" cy="4572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6</a:t>
            </a:r>
            <a:endParaRPr lang="en-US" dirty="0"/>
          </a:p>
        </p:txBody>
      </p:sp>
      <p:sp>
        <p:nvSpPr>
          <p:cNvPr id="85" name="Oval 84"/>
          <p:cNvSpPr/>
          <p:nvPr/>
        </p:nvSpPr>
        <p:spPr>
          <a:xfrm>
            <a:off x="7329416" y="5025571"/>
            <a:ext cx="457200" cy="4572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/>
              <a:t>7</a:t>
            </a:r>
            <a:endParaRPr lang="en-US" dirty="0"/>
          </a:p>
        </p:txBody>
      </p:sp>
      <p:cxnSp>
        <p:nvCxnSpPr>
          <p:cNvPr id="87" name="Straight Arrow Connector 86"/>
          <p:cNvCxnSpPr>
            <a:stCxn id="78" idx="0"/>
            <a:endCxn id="5" idx="4"/>
          </p:cNvCxnSpPr>
          <p:nvPr/>
        </p:nvCxnSpPr>
        <p:spPr>
          <a:xfrm flipV="1">
            <a:off x="1157216" y="4343400"/>
            <a:ext cx="442984" cy="685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/>
          <p:cNvCxnSpPr>
            <a:stCxn id="79" idx="0"/>
            <a:endCxn id="5" idx="4"/>
          </p:cNvCxnSpPr>
          <p:nvPr/>
        </p:nvCxnSpPr>
        <p:spPr>
          <a:xfrm flipH="1" flipV="1">
            <a:off x="1600200" y="4343400"/>
            <a:ext cx="457200" cy="685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/>
          <p:cNvCxnSpPr>
            <a:stCxn id="80" idx="0"/>
            <a:endCxn id="4" idx="4"/>
          </p:cNvCxnSpPr>
          <p:nvPr/>
        </p:nvCxnSpPr>
        <p:spPr>
          <a:xfrm flipV="1">
            <a:off x="2993571" y="4343400"/>
            <a:ext cx="435429" cy="6926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92"/>
          <p:cNvCxnSpPr>
            <a:stCxn id="81" idx="0"/>
            <a:endCxn id="4" idx="4"/>
          </p:cNvCxnSpPr>
          <p:nvPr/>
        </p:nvCxnSpPr>
        <p:spPr>
          <a:xfrm flipH="1" flipV="1">
            <a:off x="3429000" y="4343400"/>
            <a:ext cx="471416" cy="68217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/>
          <p:cNvCxnSpPr>
            <a:stCxn id="82" idx="0"/>
            <a:endCxn id="7" idx="4"/>
          </p:cNvCxnSpPr>
          <p:nvPr/>
        </p:nvCxnSpPr>
        <p:spPr>
          <a:xfrm flipV="1">
            <a:off x="4814816" y="2971800"/>
            <a:ext cx="595384" cy="205377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/>
          <p:cNvCxnSpPr>
            <a:stCxn id="83" idx="0"/>
            <a:endCxn id="17" idx="4"/>
          </p:cNvCxnSpPr>
          <p:nvPr/>
        </p:nvCxnSpPr>
        <p:spPr>
          <a:xfrm flipV="1">
            <a:off x="5715000" y="4343400"/>
            <a:ext cx="457200" cy="6926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/>
          <p:cNvCxnSpPr>
            <a:stCxn id="84" idx="0"/>
            <a:endCxn id="17" idx="4"/>
          </p:cNvCxnSpPr>
          <p:nvPr/>
        </p:nvCxnSpPr>
        <p:spPr>
          <a:xfrm flipH="1" flipV="1">
            <a:off x="6172200" y="4343400"/>
            <a:ext cx="457200" cy="6926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/>
          <p:cNvCxnSpPr>
            <a:stCxn id="85" idx="0"/>
            <a:endCxn id="18" idx="4"/>
          </p:cNvCxnSpPr>
          <p:nvPr/>
        </p:nvCxnSpPr>
        <p:spPr>
          <a:xfrm flipH="1" flipV="1">
            <a:off x="7086600" y="3657600"/>
            <a:ext cx="471416" cy="136797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0982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Algorithm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876800"/>
          </a:xfrm>
        </p:spPr>
        <p:txBody>
          <a:bodyPr>
            <a:normAutofit/>
          </a:bodyPr>
          <a:lstStyle/>
          <a:p>
            <a:r>
              <a:rPr lang="fi-FI" dirty="0" smtClean="0"/>
              <a:t>Define </a:t>
            </a:r>
            <a:r>
              <a:rPr lang="fi-FI" dirty="0"/>
              <a:t>a numbering scheme for the nodes</a:t>
            </a:r>
            <a:r>
              <a:rPr lang="ro-RO" dirty="0"/>
              <a:t> </a:t>
            </a:r>
          </a:p>
          <a:p>
            <a:pPr lvl="1"/>
            <a:r>
              <a:rPr lang="fi-FI" dirty="0"/>
              <a:t>Establish a connection with the keys</a:t>
            </a:r>
            <a:endParaRPr lang="ro-RO" dirty="0"/>
          </a:p>
          <a:p>
            <a:pPr lvl="1"/>
            <a:r>
              <a:rPr lang="fi-FI" dirty="0"/>
              <a:t>Gain some knowledge </a:t>
            </a:r>
            <a:r>
              <a:rPr lang="ro-RO" dirty="0"/>
              <a:t>about the </a:t>
            </a:r>
            <a:r>
              <a:rPr lang="ro-RO" dirty="0" smtClean="0"/>
              <a:t>parent</a:t>
            </a:r>
          </a:p>
          <a:p>
            <a:pPr lvl="1"/>
            <a:endParaRPr lang="ro-RO" dirty="0"/>
          </a:p>
          <a:p>
            <a:endParaRPr lang="ro-RO" dirty="0" smtClean="0"/>
          </a:p>
          <a:p>
            <a:pPr marL="0" indent="0">
              <a:buNone/>
            </a:pPr>
            <a:endParaRPr lang="ro-RO" dirty="0" smtClean="0"/>
          </a:p>
        </p:txBody>
      </p:sp>
    </p:spTree>
    <p:extLst>
      <p:ext uri="{BB962C8B-B14F-4D97-AF65-F5344CB8AC3E}">
        <p14:creationId xmlns:p14="http://schemas.microsoft.com/office/powerpoint/2010/main" val="4207311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7388</TotalTime>
  <Words>1198</Words>
  <Application>Microsoft Office PowerPoint</Application>
  <PresentationFormat>On-screen Show (4:3)</PresentationFormat>
  <Paragraphs>621</Paragraphs>
  <Slides>25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4" baseType="lpstr">
      <vt:lpstr>Arial</vt:lpstr>
      <vt:lpstr>Wingdings</vt:lpstr>
      <vt:lpstr>Wingdings 2</vt:lpstr>
      <vt:lpstr>Agency FB</vt:lpstr>
      <vt:lpstr>Calibri</vt:lpstr>
      <vt:lpstr>cmsy8</vt:lpstr>
      <vt:lpstr>Times New Roman</vt:lpstr>
      <vt:lpstr>Tw Cen MT</vt:lpstr>
      <vt:lpstr>Median</vt:lpstr>
      <vt:lpstr>FAST AND SIMPLE AGGLOMERATIVE LBVH   CONSTRUCTION</vt:lpstr>
      <vt:lpstr>Introduction</vt:lpstr>
      <vt:lpstr>Introduction</vt:lpstr>
      <vt:lpstr>Introduction</vt:lpstr>
      <vt:lpstr>Background</vt:lpstr>
      <vt:lpstr>Binary radix tree</vt:lpstr>
      <vt:lpstr>Binary radix tree</vt:lpstr>
      <vt:lpstr>Binary radix tree</vt:lpstr>
      <vt:lpstr>Algorithm Overview</vt:lpstr>
      <vt:lpstr>Algorithm Overview</vt:lpstr>
      <vt:lpstr>Algorithm Overview</vt:lpstr>
      <vt:lpstr>Algorithm Overview</vt:lpstr>
      <vt:lpstr>Algorithm Overview</vt:lpstr>
      <vt:lpstr>Algorithm Overview</vt:lpstr>
      <vt:lpstr>Algorithm Overview</vt:lpstr>
      <vt:lpstr>Binary Radix Tree Construction</vt:lpstr>
      <vt:lpstr>Binary Radix Tree Construction</vt:lpstr>
      <vt:lpstr>Binary Radix Tree Construction</vt:lpstr>
      <vt:lpstr>Binary Radix Tree Construction</vt:lpstr>
      <vt:lpstr>Binary Radix Tree Construction</vt:lpstr>
      <vt:lpstr>Pseudocode</vt:lpstr>
      <vt:lpstr>Outline</vt:lpstr>
      <vt:lpstr>Results</vt:lpstr>
      <vt:lpstr>Results</vt:lpstr>
      <vt:lpstr>Thank You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Fast and Simple Agglomerative LBVH Construction</dc:title>
  <dc:creator>Apetrei Ciprian</dc:creator>
  <cp:lastModifiedBy>Apetrei Ciprian</cp:lastModifiedBy>
  <cp:revision>126</cp:revision>
  <dcterms:created xsi:type="dcterms:W3CDTF">2006-08-16T00:00:00Z</dcterms:created>
  <dcterms:modified xsi:type="dcterms:W3CDTF">2014-07-19T09:20:23Z</dcterms:modified>
</cp:coreProperties>
</file>