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8" r:id="rId2"/>
    <p:sldId id="269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CA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70" d="100"/>
          <a:sy n="70" d="100"/>
        </p:scale>
        <p:origin x="-330" y="-9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1AB2E2-D4E1-4470-B4A2-459ADE1CBD42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AEF19-700E-48F9-A790-476C9575416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652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13A873-D57B-4A31-9A0C-E561295882EF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5646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4212" y="685799"/>
            <a:ext cx="7010400" cy="2971801"/>
          </a:xfrm>
          <a:noFill/>
        </p:spPr>
        <p:txBody>
          <a:bodyPr anchor="b">
            <a:normAutofit/>
          </a:bodyPr>
          <a:lstStyle>
            <a:lvl1pPr algn="l">
              <a:defRPr sz="3200">
                <a:solidFill>
                  <a:srgbClr val="000000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de-DE" dirty="0" err="1" smtClean="0"/>
              <a:t>MoTitelmasterformat</a:t>
            </a:r>
            <a:r>
              <a:rPr lang="de-DE" dirty="0" smtClean="0"/>
              <a:t> </a:t>
            </a:r>
            <a:r>
              <a:rPr lang="de-DE" dirty="0" err="1" smtClean="0"/>
              <a:t>dfiy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212" y="3843867"/>
            <a:ext cx="6400800" cy="1683011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  <a:endParaRPr lang="en-US" dirty="0"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376638" y="634072"/>
            <a:ext cx="3280974" cy="4867405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622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609600" y="6397625"/>
            <a:ext cx="2415117" cy="22455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mtClean="0"/>
              <a:t>16/06/2014</a:t>
            </a:r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4165600" y="6391275"/>
            <a:ext cx="3860800" cy="4667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Shape analysis and similarity assessment using functions</a:t>
            </a:r>
            <a:endParaRPr lang="it-IT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>
          <a:xfrm>
            <a:off x="8737600" y="6391275"/>
            <a:ext cx="2844800" cy="23090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C21950D-7577-4F35-8687-7D0AA9F7298B}" type="slidenum">
              <a:rPr lang="it-IT" smtClean="0"/>
              <a:pPr>
                <a:defRPr/>
              </a:pPr>
              <a:t>‹N›</a:t>
            </a:fld>
            <a:r>
              <a:rPr lang="it-IT" dirty="0" smtClean="0"/>
              <a:t>/45</a:t>
            </a:r>
            <a:endParaRPr lang="it-IT" dirty="0"/>
          </a:p>
        </p:txBody>
      </p:sp>
      <p:sp>
        <p:nvSpPr>
          <p:cNvPr id="9" name="Tito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4024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el and Pictur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2812" y="914400"/>
            <a:ext cx="6019800" cy="16764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2812" y="2777066"/>
            <a:ext cx="6021388" cy="2709334"/>
          </a:xfrm>
        </p:spPr>
        <p:txBody>
          <a:bodyPr anchor="t"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</a:p>
        </p:txBody>
      </p:sp>
    </p:spTree>
    <p:extLst>
      <p:ext uri="{BB962C8B-B14F-4D97-AF65-F5344CB8AC3E}">
        <p14:creationId xmlns:p14="http://schemas.microsoft.com/office/powerpoint/2010/main" val="271887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 without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1" y="685800"/>
            <a:ext cx="8534401" cy="2597727"/>
          </a:xfrm>
        </p:spPr>
        <p:txBody>
          <a:bodyPr anchor="b">
            <a:normAutofit/>
          </a:bodyPr>
          <a:lstStyle>
            <a:lvl1pPr algn="l">
              <a:defRPr sz="4000" b="0" cap="all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512127"/>
            <a:ext cx="8534400" cy="2419928"/>
          </a:xfrm>
        </p:spPr>
        <p:txBody>
          <a:bodyPr anchor="t">
            <a:normAutofit/>
          </a:bodyPr>
          <a:lstStyle>
            <a:lvl1pPr marL="0" indent="0" algn="l">
              <a:buNone/>
              <a:defRPr sz="220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684113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3" y="935182"/>
            <a:ext cx="10058400" cy="199582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84212" y="2931005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dirty="0" err="1" smtClean="0"/>
              <a:t>Subtitle</a:t>
            </a:r>
            <a:r>
              <a:rPr lang="de-DE" dirty="0" smtClean="0"/>
              <a:t> Modify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948546"/>
            <a:ext cx="8534401" cy="2045854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err="1" smtClean="0"/>
              <a:t>Authors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3958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1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4" name="Content Placeholder 3"/>
          <p:cNvSpPr>
            <a:spLocks noGrp="1"/>
          </p:cNvSpPr>
          <p:nvPr>
            <p:ph sz="half" idx="23" hasCustomPrompt="1"/>
          </p:nvPr>
        </p:nvSpPr>
        <p:spPr>
          <a:xfrm>
            <a:off x="8114637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62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4688679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588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1925783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20"/>
          </p:nvPr>
        </p:nvSpPr>
        <p:spPr>
          <a:xfrm>
            <a:off x="8127417" y="40057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Medienplatzhalter 3"/>
          <p:cNvSpPr>
            <a:spLocks noGrp="1"/>
          </p:cNvSpPr>
          <p:nvPr>
            <p:ph type="media" sz="quarter" idx="21"/>
          </p:nvPr>
        </p:nvSpPr>
        <p:spPr>
          <a:xfrm>
            <a:off x="8127417" y="3199006"/>
            <a:ext cx="3528000" cy="2508101"/>
          </a:xfrm>
        </p:spPr>
        <p:txBody>
          <a:bodyPr/>
          <a:lstStyle/>
          <a:p>
            <a:r>
              <a:rPr lang="it-IT" smtClean="0"/>
              <a:t>Fare clic sull'icona per inserire un clip multimediale</a:t>
            </a:r>
            <a:endParaRPr lang="de-DE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294617" y="39884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2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578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ly 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8" name="Medienplatzhalter 3"/>
          <p:cNvSpPr>
            <a:spLocks noGrp="1"/>
          </p:cNvSpPr>
          <p:nvPr>
            <p:ph type="media" sz="quarter" idx="21" hasCustomPrompt="1"/>
          </p:nvPr>
        </p:nvSpPr>
        <p:spPr>
          <a:xfrm>
            <a:off x="863094" y="410806"/>
            <a:ext cx="10566906" cy="511607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Media Clip </a:t>
            </a:r>
            <a:r>
              <a:rPr lang="de-DE" dirty="0" err="1" smtClean="0"/>
              <a:t>Only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6088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3012884"/>
            <a:ext cx="12192000" cy="812357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419506" y="3159125"/>
            <a:ext cx="113267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2800" i="1" baseline="0" dirty="0" smtClean="0"/>
              <a:t>GCH 2014</a:t>
            </a:r>
            <a:endParaRPr lang="it-IT" sz="2800" i="1" dirty="0" smtClean="0">
              <a:latin typeface="Century Gothic" pitchFamily="34" charset="0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5763"/>
            <a:ext cx="10363200" cy="2627120"/>
          </a:xfrm>
        </p:spPr>
        <p:txBody>
          <a:bodyPr/>
          <a:lstStyle>
            <a:lvl1pPr algn="ctr">
              <a:defRPr sz="3200"/>
            </a:lvl1pPr>
          </a:lstStyle>
          <a:p>
            <a:pPr lvl="0"/>
            <a:r>
              <a:rPr lang="it-IT" noProof="0" smtClean="0"/>
              <a:t>Fare clic per modificare lo stile del titolo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825240"/>
            <a:ext cx="10363200" cy="2415187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/>
            </a:lvl1pPr>
          </a:lstStyle>
          <a:p>
            <a:pPr lvl="0"/>
            <a:r>
              <a:rPr lang="it-IT" noProof="0" dirty="0" smtClean="0"/>
              <a:t>Fare clic per modificare lo stile del sottotitolo dello schema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394874" y="6240428"/>
            <a:ext cx="4882727" cy="1814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914400" y="769268"/>
            <a:ext cx="4882727" cy="1814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392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0606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63" r:id="rId3"/>
    <p:sldLayoutId id="2147483675" r:id="rId4"/>
    <p:sldLayoutId id="2147483665" r:id="rId5"/>
    <p:sldLayoutId id="2147483677" r:id="rId6"/>
    <p:sldLayoutId id="2147483678" r:id="rId7"/>
    <p:sldLayoutId id="2147483667" r:id="rId8"/>
    <p:sldLayoutId id="2147483679" r:id="rId9"/>
    <p:sldLayoutId id="2147483680" r:id="rId10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000" kern="1200" cap="all">
          <a:ln w="3175" cmpd="sng">
            <a:noFill/>
          </a:ln>
          <a:solidFill>
            <a:schemeClr val="tx1"/>
          </a:solidFill>
          <a:effectLst/>
          <a:latin typeface="Calibri" panose="020F050202020403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2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3.png"/><Relationship Id="rId117" Type="http://schemas.microsoft.com/office/2007/relationships/hdphoto" Target="../media/hdphoto57.wdp"/><Relationship Id="rId21" Type="http://schemas.microsoft.com/office/2007/relationships/hdphoto" Target="../media/hdphoto9.wdp"/><Relationship Id="rId42" Type="http://schemas.openxmlformats.org/officeDocument/2006/relationships/image" Target="../media/image21.png"/><Relationship Id="rId47" Type="http://schemas.microsoft.com/office/2007/relationships/hdphoto" Target="../media/hdphoto22.wdp"/><Relationship Id="rId63" Type="http://schemas.microsoft.com/office/2007/relationships/hdphoto" Target="../media/hdphoto30.wdp"/><Relationship Id="rId68" Type="http://schemas.openxmlformats.org/officeDocument/2006/relationships/image" Target="../media/image34.png"/><Relationship Id="rId84" Type="http://schemas.openxmlformats.org/officeDocument/2006/relationships/image" Target="../media/image42.png"/><Relationship Id="rId89" Type="http://schemas.microsoft.com/office/2007/relationships/hdphoto" Target="../media/hdphoto43.wdp"/><Relationship Id="rId112" Type="http://schemas.openxmlformats.org/officeDocument/2006/relationships/image" Target="../media/image56.png"/><Relationship Id="rId16" Type="http://schemas.openxmlformats.org/officeDocument/2006/relationships/image" Target="../media/image8.png"/><Relationship Id="rId107" Type="http://schemas.microsoft.com/office/2007/relationships/hdphoto" Target="../media/hdphoto52.wdp"/><Relationship Id="rId11" Type="http://schemas.microsoft.com/office/2007/relationships/hdphoto" Target="../media/hdphoto4.wdp"/><Relationship Id="rId24" Type="http://schemas.openxmlformats.org/officeDocument/2006/relationships/image" Target="../media/image12.png"/><Relationship Id="rId32" Type="http://schemas.openxmlformats.org/officeDocument/2006/relationships/image" Target="../media/image16.png"/><Relationship Id="rId37" Type="http://schemas.microsoft.com/office/2007/relationships/hdphoto" Target="../media/hdphoto17.wdp"/><Relationship Id="rId40" Type="http://schemas.openxmlformats.org/officeDocument/2006/relationships/image" Target="../media/image20.png"/><Relationship Id="rId45" Type="http://schemas.microsoft.com/office/2007/relationships/hdphoto" Target="../media/hdphoto21.wdp"/><Relationship Id="rId53" Type="http://schemas.microsoft.com/office/2007/relationships/hdphoto" Target="../media/hdphoto25.wdp"/><Relationship Id="rId58" Type="http://schemas.openxmlformats.org/officeDocument/2006/relationships/image" Target="../media/image29.png"/><Relationship Id="rId66" Type="http://schemas.openxmlformats.org/officeDocument/2006/relationships/image" Target="../media/image33.png"/><Relationship Id="rId74" Type="http://schemas.openxmlformats.org/officeDocument/2006/relationships/image" Target="../media/image37.png"/><Relationship Id="rId79" Type="http://schemas.microsoft.com/office/2007/relationships/hdphoto" Target="../media/hdphoto38.wdp"/><Relationship Id="rId87" Type="http://schemas.microsoft.com/office/2007/relationships/hdphoto" Target="../media/hdphoto42.wdp"/><Relationship Id="rId102" Type="http://schemas.openxmlformats.org/officeDocument/2006/relationships/image" Target="../media/image51.png"/><Relationship Id="rId110" Type="http://schemas.openxmlformats.org/officeDocument/2006/relationships/image" Target="../media/image55.png"/><Relationship Id="rId115" Type="http://schemas.microsoft.com/office/2007/relationships/hdphoto" Target="../media/hdphoto56.wdp"/><Relationship Id="rId5" Type="http://schemas.microsoft.com/office/2007/relationships/hdphoto" Target="../media/hdphoto1.wdp"/><Relationship Id="rId61" Type="http://schemas.microsoft.com/office/2007/relationships/hdphoto" Target="../media/hdphoto29.wdp"/><Relationship Id="rId82" Type="http://schemas.openxmlformats.org/officeDocument/2006/relationships/image" Target="../media/image41.png"/><Relationship Id="rId90" Type="http://schemas.openxmlformats.org/officeDocument/2006/relationships/image" Target="../media/image45.png"/><Relationship Id="rId95" Type="http://schemas.microsoft.com/office/2007/relationships/hdphoto" Target="../media/hdphoto46.wdp"/><Relationship Id="rId19" Type="http://schemas.microsoft.com/office/2007/relationships/hdphoto" Target="../media/hdphoto8.wdp"/><Relationship Id="rId14" Type="http://schemas.openxmlformats.org/officeDocument/2006/relationships/image" Target="../media/image7.png"/><Relationship Id="rId22" Type="http://schemas.openxmlformats.org/officeDocument/2006/relationships/image" Target="../media/image11.png"/><Relationship Id="rId27" Type="http://schemas.microsoft.com/office/2007/relationships/hdphoto" Target="../media/hdphoto12.wdp"/><Relationship Id="rId30" Type="http://schemas.openxmlformats.org/officeDocument/2006/relationships/image" Target="../media/image15.png"/><Relationship Id="rId35" Type="http://schemas.microsoft.com/office/2007/relationships/hdphoto" Target="../media/hdphoto16.wdp"/><Relationship Id="rId43" Type="http://schemas.microsoft.com/office/2007/relationships/hdphoto" Target="../media/hdphoto20.wdp"/><Relationship Id="rId48" Type="http://schemas.openxmlformats.org/officeDocument/2006/relationships/image" Target="../media/image24.png"/><Relationship Id="rId56" Type="http://schemas.openxmlformats.org/officeDocument/2006/relationships/image" Target="../media/image28.png"/><Relationship Id="rId64" Type="http://schemas.openxmlformats.org/officeDocument/2006/relationships/image" Target="../media/image32.png"/><Relationship Id="rId69" Type="http://schemas.microsoft.com/office/2007/relationships/hdphoto" Target="../media/hdphoto33.wdp"/><Relationship Id="rId77" Type="http://schemas.microsoft.com/office/2007/relationships/hdphoto" Target="../media/hdphoto37.wdp"/><Relationship Id="rId100" Type="http://schemas.openxmlformats.org/officeDocument/2006/relationships/image" Target="../media/image50.png"/><Relationship Id="rId105" Type="http://schemas.microsoft.com/office/2007/relationships/hdphoto" Target="../media/hdphoto51.wdp"/><Relationship Id="rId113" Type="http://schemas.microsoft.com/office/2007/relationships/hdphoto" Target="../media/hdphoto55.wdp"/><Relationship Id="rId8" Type="http://schemas.openxmlformats.org/officeDocument/2006/relationships/image" Target="../media/image4.png"/><Relationship Id="rId51" Type="http://schemas.microsoft.com/office/2007/relationships/hdphoto" Target="../media/hdphoto24.wdp"/><Relationship Id="rId72" Type="http://schemas.openxmlformats.org/officeDocument/2006/relationships/image" Target="../media/image36.png"/><Relationship Id="rId80" Type="http://schemas.openxmlformats.org/officeDocument/2006/relationships/image" Target="../media/image40.png"/><Relationship Id="rId85" Type="http://schemas.microsoft.com/office/2007/relationships/hdphoto" Target="../media/hdphoto41.wdp"/><Relationship Id="rId93" Type="http://schemas.microsoft.com/office/2007/relationships/hdphoto" Target="../media/hdphoto45.wdp"/><Relationship Id="rId98" Type="http://schemas.openxmlformats.org/officeDocument/2006/relationships/image" Target="../media/image49.png"/><Relationship Id="rId3" Type="http://schemas.openxmlformats.org/officeDocument/2006/relationships/notesSlide" Target="../notesSlides/notesSlide1.xml"/><Relationship Id="rId12" Type="http://schemas.openxmlformats.org/officeDocument/2006/relationships/image" Target="../media/image6.png"/><Relationship Id="rId17" Type="http://schemas.microsoft.com/office/2007/relationships/hdphoto" Target="../media/hdphoto7.wdp"/><Relationship Id="rId25" Type="http://schemas.microsoft.com/office/2007/relationships/hdphoto" Target="../media/hdphoto11.wdp"/><Relationship Id="rId33" Type="http://schemas.microsoft.com/office/2007/relationships/hdphoto" Target="../media/hdphoto15.wdp"/><Relationship Id="rId38" Type="http://schemas.openxmlformats.org/officeDocument/2006/relationships/image" Target="../media/image19.png"/><Relationship Id="rId46" Type="http://schemas.openxmlformats.org/officeDocument/2006/relationships/image" Target="../media/image23.png"/><Relationship Id="rId59" Type="http://schemas.microsoft.com/office/2007/relationships/hdphoto" Target="../media/hdphoto28.wdp"/><Relationship Id="rId67" Type="http://schemas.microsoft.com/office/2007/relationships/hdphoto" Target="../media/hdphoto32.wdp"/><Relationship Id="rId103" Type="http://schemas.microsoft.com/office/2007/relationships/hdphoto" Target="../media/hdphoto50.wdp"/><Relationship Id="rId108" Type="http://schemas.openxmlformats.org/officeDocument/2006/relationships/image" Target="../media/image54.png"/><Relationship Id="rId116" Type="http://schemas.openxmlformats.org/officeDocument/2006/relationships/image" Target="../media/image58.png"/><Relationship Id="rId20" Type="http://schemas.openxmlformats.org/officeDocument/2006/relationships/image" Target="../media/image10.png"/><Relationship Id="rId41" Type="http://schemas.microsoft.com/office/2007/relationships/hdphoto" Target="../media/hdphoto19.wdp"/><Relationship Id="rId54" Type="http://schemas.openxmlformats.org/officeDocument/2006/relationships/image" Target="../media/image27.png"/><Relationship Id="rId62" Type="http://schemas.openxmlformats.org/officeDocument/2006/relationships/image" Target="../media/image31.png"/><Relationship Id="rId70" Type="http://schemas.openxmlformats.org/officeDocument/2006/relationships/image" Target="../media/image35.png"/><Relationship Id="rId75" Type="http://schemas.microsoft.com/office/2007/relationships/hdphoto" Target="../media/hdphoto36.wdp"/><Relationship Id="rId83" Type="http://schemas.microsoft.com/office/2007/relationships/hdphoto" Target="../media/hdphoto40.wdp"/><Relationship Id="rId88" Type="http://schemas.openxmlformats.org/officeDocument/2006/relationships/image" Target="../media/image44.png"/><Relationship Id="rId91" Type="http://schemas.microsoft.com/office/2007/relationships/hdphoto" Target="../media/hdphoto44.wdp"/><Relationship Id="rId96" Type="http://schemas.openxmlformats.org/officeDocument/2006/relationships/image" Target="../media/image48.png"/><Relationship Id="rId111" Type="http://schemas.microsoft.com/office/2007/relationships/hdphoto" Target="../media/hdphoto54.wdp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15" Type="http://schemas.microsoft.com/office/2007/relationships/hdphoto" Target="../media/hdphoto6.wdp"/><Relationship Id="rId23" Type="http://schemas.microsoft.com/office/2007/relationships/hdphoto" Target="../media/hdphoto10.wdp"/><Relationship Id="rId28" Type="http://schemas.openxmlformats.org/officeDocument/2006/relationships/image" Target="../media/image14.png"/><Relationship Id="rId36" Type="http://schemas.openxmlformats.org/officeDocument/2006/relationships/image" Target="../media/image18.png"/><Relationship Id="rId49" Type="http://schemas.microsoft.com/office/2007/relationships/hdphoto" Target="../media/hdphoto23.wdp"/><Relationship Id="rId57" Type="http://schemas.microsoft.com/office/2007/relationships/hdphoto" Target="../media/hdphoto27.wdp"/><Relationship Id="rId106" Type="http://schemas.openxmlformats.org/officeDocument/2006/relationships/image" Target="../media/image53.png"/><Relationship Id="rId114" Type="http://schemas.openxmlformats.org/officeDocument/2006/relationships/image" Target="../media/image57.png"/><Relationship Id="rId10" Type="http://schemas.openxmlformats.org/officeDocument/2006/relationships/image" Target="../media/image5.png"/><Relationship Id="rId31" Type="http://schemas.microsoft.com/office/2007/relationships/hdphoto" Target="../media/hdphoto14.wdp"/><Relationship Id="rId44" Type="http://schemas.openxmlformats.org/officeDocument/2006/relationships/image" Target="../media/image22.png"/><Relationship Id="rId52" Type="http://schemas.openxmlformats.org/officeDocument/2006/relationships/image" Target="../media/image26.png"/><Relationship Id="rId60" Type="http://schemas.openxmlformats.org/officeDocument/2006/relationships/image" Target="../media/image30.png"/><Relationship Id="rId65" Type="http://schemas.microsoft.com/office/2007/relationships/hdphoto" Target="../media/hdphoto31.wdp"/><Relationship Id="rId73" Type="http://schemas.microsoft.com/office/2007/relationships/hdphoto" Target="../media/hdphoto35.wdp"/><Relationship Id="rId78" Type="http://schemas.openxmlformats.org/officeDocument/2006/relationships/image" Target="../media/image39.png"/><Relationship Id="rId81" Type="http://schemas.microsoft.com/office/2007/relationships/hdphoto" Target="../media/hdphoto39.wdp"/><Relationship Id="rId86" Type="http://schemas.openxmlformats.org/officeDocument/2006/relationships/image" Target="../media/image43.png"/><Relationship Id="rId94" Type="http://schemas.openxmlformats.org/officeDocument/2006/relationships/image" Target="../media/image47.png"/><Relationship Id="rId99" Type="http://schemas.microsoft.com/office/2007/relationships/hdphoto" Target="../media/hdphoto48.wdp"/><Relationship Id="rId101" Type="http://schemas.microsoft.com/office/2007/relationships/hdphoto" Target="../media/hdphoto49.wdp"/><Relationship Id="rId4" Type="http://schemas.openxmlformats.org/officeDocument/2006/relationships/image" Target="../media/image2.png"/><Relationship Id="rId9" Type="http://schemas.microsoft.com/office/2007/relationships/hdphoto" Target="../media/hdphoto3.wdp"/><Relationship Id="rId13" Type="http://schemas.microsoft.com/office/2007/relationships/hdphoto" Target="../media/hdphoto5.wdp"/><Relationship Id="rId18" Type="http://schemas.openxmlformats.org/officeDocument/2006/relationships/image" Target="../media/image9.png"/><Relationship Id="rId39" Type="http://schemas.microsoft.com/office/2007/relationships/hdphoto" Target="../media/hdphoto18.wdp"/><Relationship Id="rId109" Type="http://schemas.microsoft.com/office/2007/relationships/hdphoto" Target="../media/hdphoto53.wdp"/><Relationship Id="rId34" Type="http://schemas.openxmlformats.org/officeDocument/2006/relationships/image" Target="../media/image17.png"/><Relationship Id="rId50" Type="http://schemas.openxmlformats.org/officeDocument/2006/relationships/image" Target="../media/image25.png"/><Relationship Id="rId55" Type="http://schemas.microsoft.com/office/2007/relationships/hdphoto" Target="../media/hdphoto26.wdp"/><Relationship Id="rId76" Type="http://schemas.openxmlformats.org/officeDocument/2006/relationships/image" Target="../media/image38.png"/><Relationship Id="rId97" Type="http://schemas.microsoft.com/office/2007/relationships/hdphoto" Target="../media/hdphoto47.wdp"/><Relationship Id="rId104" Type="http://schemas.openxmlformats.org/officeDocument/2006/relationships/image" Target="../media/image52.png"/><Relationship Id="rId7" Type="http://schemas.microsoft.com/office/2007/relationships/hdphoto" Target="../media/hdphoto2.wdp"/><Relationship Id="rId71" Type="http://schemas.microsoft.com/office/2007/relationships/hdphoto" Target="../media/hdphoto34.wdp"/><Relationship Id="rId92" Type="http://schemas.openxmlformats.org/officeDocument/2006/relationships/image" Target="../media/image46.png"/><Relationship Id="rId2" Type="http://schemas.openxmlformats.org/officeDocument/2006/relationships/slideLayout" Target="../slideLayouts/slideLayout10.xml"/><Relationship Id="rId29" Type="http://schemas.microsoft.com/office/2007/relationships/hdphoto" Target="../media/hdphoto1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Similarity assessment for the analysis of 3D artefacts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mtClean="0"/>
              <a:t>S. Biasotti, A. Cerri, M. Spagnuolo, B. Falcidieno</a:t>
            </a:r>
          </a:p>
          <a:p>
            <a:r>
              <a:rPr lang="it-IT" smtClean="0"/>
              <a:t>CNR – IMATI (Genova) 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86372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93"/>
    </mc:Choice>
    <mc:Fallback xmlns="">
      <p:transition spd="slow" advTm="1549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egnaposto contenuto 1"/>
          <p:cNvSpPr txBox="1">
            <a:spLocks/>
          </p:cNvSpPr>
          <p:nvPr/>
        </p:nvSpPr>
        <p:spPr bwMode="auto">
          <a:xfrm>
            <a:off x="590400" y="572400"/>
            <a:ext cx="10972800" cy="523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 2" panose="05020102010507070707" pitchFamily="18" charset="2"/>
              <a:buChar char="P"/>
            </a:pPr>
            <a:r>
              <a:rPr lang="en-US" sz="2400" dirty="0" smtClean="0">
                <a:solidFill>
                  <a:schemeClr val="bg1"/>
                </a:solidFill>
              </a:rPr>
              <a:t>our method allows </a:t>
            </a:r>
            <a:r>
              <a:rPr lang="it-IT" sz="2400" dirty="0" smtClean="0">
                <a:solidFill>
                  <a:schemeClr val="bg1"/>
                </a:solidFill>
              </a:rPr>
              <a:t>for </a:t>
            </a:r>
            <a:r>
              <a:rPr lang="en-US" sz="2400" dirty="0" smtClean="0">
                <a:solidFill>
                  <a:schemeClr val="bg1"/>
                </a:solidFill>
              </a:rPr>
              <a:t>detecting similar geometric shapes, </a:t>
            </a:r>
            <a:r>
              <a:rPr lang="en-US" sz="2400" dirty="0">
                <a:solidFill>
                  <a:schemeClr val="bg1"/>
                </a:solidFill>
              </a:rPr>
              <a:t>even in </a:t>
            </a:r>
            <a:r>
              <a:rPr lang="en-US" sz="2400" dirty="0" smtClean="0">
                <a:solidFill>
                  <a:schemeClr val="bg1"/>
                </a:solidFill>
              </a:rPr>
              <a:t>case of </a:t>
            </a:r>
            <a:r>
              <a:rPr lang="en-US" sz="2400" dirty="0">
                <a:solidFill>
                  <a:schemeClr val="bg1"/>
                </a:solidFill>
              </a:rPr>
              <a:t>small </a:t>
            </a:r>
            <a:r>
              <a:rPr lang="en-US" sz="2400" dirty="0" smtClean="0">
                <a:solidFill>
                  <a:schemeClr val="bg1"/>
                </a:solidFill>
              </a:rPr>
              <a:t>holes or </a:t>
            </a:r>
            <a:r>
              <a:rPr lang="en-US" sz="2400" dirty="0">
                <a:solidFill>
                  <a:schemeClr val="bg1"/>
                </a:solidFill>
              </a:rPr>
              <a:t>missing </a:t>
            </a:r>
            <a:r>
              <a:rPr lang="en-US" sz="2400" dirty="0" smtClean="0">
                <a:solidFill>
                  <a:schemeClr val="bg1"/>
                </a:solidFill>
              </a:rPr>
              <a:t>parts...</a:t>
            </a:r>
            <a:endParaRPr lang="en-US" sz="2600" kern="0" dirty="0">
              <a:solidFill>
                <a:schemeClr val="bg1"/>
              </a:solidFill>
            </a:endParaRPr>
          </a:p>
        </p:txBody>
      </p:sp>
      <p:grpSp>
        <p:nvGrpSpPr>
          <p:cNvPr id="174" name="Gruppo 173"/>
          <p:cNvGrpSpPr/>
          <p:nvPr/>
        </p:nvGrpSpPr>
        <p:grpSpPr>
          <a:xfrm>
            <a:off x="940422" y="1391003"/>
            <a:ext cx="10311447" cy="4176160"/>
            <a:chOff x="35496" y="108000"/>
            <a:chExt cx="9036504" cy="5040160"/>
          </a:xfrm>
        </p:grpSpPr>
        <p:pic>
          <p:nvPicPr>
            <p:cNvPr id="175" name="Immagine 174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0463" y="270203"/>
              <a:ext cx="1422017" cy="1459793"/>
            </a:xfrm>
            <a:prstGeom prst="rect">
              <a:avLst/>
            </a:prstGeom>
          </p:spPr>
        </p:pic>
        <p:pic>
          <p:nvPicPr>
            <p:cNvPr id="176" name="Immagine 175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37967">
              <a:off x="6030561" y="2372285"/>
              <a:ext cx="1706303" cy="857634"/>
            </a:xfrm>
            <a:prstGeom prst="rect">
              <a:avLst/>
            </a:prstGeom>
          </p:spPr>
        </p:pic>
        <p:pic>
          <p:nvPicPr>
            <p:cNvPr id="177" name="Immagine 176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869557">
              <a:off x="3136677" y="2493550"/>
              <a:ext cx="1775007" cy="695956"/>
            </a:xfrm>
            <a:prstGeom prst="rect">
              <a:avLst/>
            </a:prstGeom>
          </p:spPr>
        </p:pic>
        <p:pic>
          <p:nvPicPr>
            <p:cNvPr id="178" name="Immagine 177"/>
            <p:cNvPicPr>
              <a:picLocks noChangeAspect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536632">
              <a:off x="1682234" y="2422346"/>
              <a:ext cx="1624735" cy="757513"/>
            </a:xfrm>
            <a:prstGeom prst="rect">
              <a:avLst/>
            </a:prstGeom>
          </p:spPr>
        </p:pic>
        <p:pic>
          <p:nvPicPr>
            <p:cNvPr id="179" name="Immagine 178"/>
            <p:cNvPicPr>
              <a:picLocks noChangeAspect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231637">
              <a:off x="-36742" y="2344595"/>
              <a:ext cx="1718713" cy="939921"/>
            </a:xfrm>
            <a:prstGeom prst="rect">
              <a:avLst/>
            </a:prstGeom>
          </p:spPr>
        </p:pic>
        <p:sp>
          <p:nvSpPr>
            <p:cNvPr id="180" name="Rettangolo arrotondato 179"/>
            <p:cNvSpPr/>
            <p:nvPr/>
          </p:nvSpPr>
          <p:spPr>
            <a:xfrm>
              <a:off x="35497" y="108000"/>
              <a:ext cx="1403648" cy="17280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ttangolo arrotondato 180"/>
            <p:cNvSpPr/>
            <p:nvPr/>
          </p:nvSpPr>
          <p:spPr>
            <a:xfrm>
              <a:off x="35496" y="3708000"/>
              <a:ext cx="1404000" cy="144016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Rettangolo arrotondato 181"/>
            <p:cNvSpPr/>
            <p:nvPr/>
          </p:nvSpPr>
          <p:spPr>
            <a:xfrm>
              <a:off x="35496" y="1907999"/>
              <a:ext cx="1403648" cy="17280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Rettangolo arrotondato 182"/>
            <p:cNvSpPr/>
            <p:nvPr/>
          </p:nvSpPr>
          <p:spPr>
            <a:xfrm>
              <a:off x="1512000" y="108000"/>
              <a:ext cx="7560000" cy="17280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ettangolo arrotondato 183"/>
            <p:cNvSpPr/>
            <p:nvPr/>
          </p:nvSpPr>
          <p:spPr>
            <a:xfrm>
              <a:off x="1512000" y="3708000"/>
              <a:ext cx="7560000" cy="144016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ettangolo arrotondato 184"/>
            <p:cNvSpPr/>
            <p:nvPr/>
          </p:nvSpPr>
          <p:spPr>
            <a:xfrm>
              <a:off x="1512000" y="1908000"/>
              <a:ext cx="7560000" cy="17280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6" name="Immagine 185"/>
            <p:cNvPicPr>
              <a:picLocks noChangeAspect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545" y="270204"/>
              <a:ext cx="1275553" cy="1398106"/>
            </a:xfrm>
            <a:prstGeom prst="rect">
              <a:avLst/>
            </a:prstGeom>
          </p:spPr>
        </p:pic>
        <p:pic>
          <p:nvPicPr>
            <p:cNvPr id="188" name="Immagine 187"/>
            <p:cNvPicPr>
              <a:picLocks noChangeAspect="1"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0" r="100000">
                          <a14:foregroundMark x1="22078" y1="72917" x2="28355" y2="6756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3808" y="260821"/>
              <a:ext cx="1921226" cy="1398105"/>
            </a:xfrm>
            <a:prstGeom prst="rect">
              <a:avLst/>
            </a:prstGeom>
          </p:spPr>
        </p:pic>
        <p:pic>
          <p:nvPicPr>
            <p:cNvPr id="187" name="Immagine 186"/>
            <p:cNvPicPr>
              <a:picLocks noChangeAspect="1"/>
            </p:cNvPicPr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672" y="270204"/>
              <a:ext cx="1531648" cy="1398106"/>
            </a:xfrm>
            <a:prstGeom prst="rect">
              <a:avLst/>
            </a:prstGeom>
          </p:spPr>
        </p:pic>
        <p:pic>
          <p:nvPicPr>
            <p:cNvPr id="189" name="Immagine 188"/>
            <p:cNvPicPr>
              <a:picLocks noChangeAspect="1"/>
            </p:cNvPicPr>
            <p:nvPr/>
          </p:nvPicPr>
          <p:blipFill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4698" y="485079"/>
              <a:ext cx="1293606" cy="949587"/>
            </a:xfrm>
            <a:prstGeom prst="rect">
              <a:avLst/>
            </a:prstGeom>
          </p:spPr>
        </p:pic>
        <p:pic>
          <p:nvPicPr>
            <p:cNvPr id="190" name="Immagine 189"/>
            <p:cNvPicPr>
              <a:picLocks noChangeAspect="1"/>
            </p:cNvPicPr>
            <p:nvPr/>
          </p:nvPicPr>
          <p:blipFill>
            <a:blip r:embed="rId22" cstate="print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ackgroundRemoval t="0" b="100000" l="0" r="100000">
                          <a14:foregroundMark x1="58919" y1="50602" x2="89189" y2="361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8641" y="270204"/>
              <a:ext cx="767495" cy="1398106"/>
            </a:xfrm>
            <a:prstGeom prst="rect">
              <a:avLst/>
            </a:prstGeom>
          </p:spPr>
        </p:pic>
        <p:pic>
          <p:nvPicPr>
            <p:cNvPr id="191" name="Immagine 190"/>
            <p:cNvPicPr>
              <a:picLocks noChangeAspect="1"/>
            </p:cNvPicPr>
            <p:nvPr/>
          </p:nvPicPr>
          <p:blipFill>
            <a:blip r:embed="rId24" cstate="print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871" y="3979880"/>
              <a:ext cx="1138902" cy="900100"/>
            </a:xfrm>
            <a:prstGeom prst="rect">
              <a:avLst/>
            </a:prstGeom>
          </p:spPr>
        </p:pic>
        <p:pic>
          <p:nvPicPr>
            <p:cNvPr id="192" name="Immagine 191"/>
            <p:cNvPicPr>
              <a:picLocks noChangeAspect="1"/>
            </p:cNvPicPr>
            <p:nvPr/>
          </p:nvPicPr>
          <p:blipFill>
            <a:blip r:embed="rId26" cstate="print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5162" y="3872092"/>
              <a:ext cx="1626691" cy="1115675"/>
            </a:xfrm>
            <a:prstGeom prst="rect">
              <a:avLst/>
            </a:prstGeom>
          </p:spPr>
        </p:pic>
        <p:pic>
          <p:nvPicPr>
            <p:cNvPr id="193" name="Immagine 192"/>
            <p:cNvPicPr>
              <a:picLocks noChangeAspect="1"/>
            </p:cNvPicPr>
            <p:nvPr/>
          </p:nvPicPr>
          <p:blipFill>
            <a:blip r:embed="rId28" cstate="print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8274" y="3817862"/>
              <a:ext cx="1036888" cy="1224136"/>
            </a:xfrm>
            <a:prstGeom prst="rect">
              <a:avLst/>
            </a:prstGeom>
          </p:spPr>
        </p:pic>
        <p:pic>
          <p:nvPicPr>
            <p:cNvPr id="194" name="Immagine 193"/>
            <p:cNvPicPr>
              <a:picLocks noChangeAspect="1"/>
            </p:cNvPicPr>
            <p:nvPr/>
          </p:nvPicPr>
          <p:blipFill>
            <a:blip r:embed="rId30" cstate="print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2098" y="4024885"/>
              <a:ext cx="1232070" cy="810090"/>
            </a:xfrm>
            <a:prstGeom prst="rect">
              <a:avLst/>
            </a:prstGeom>
          </p:spPr>
        </p:pic>
        <p:pic>
          <p:nvPicPr>
            <p:cNvPr id="195" name="Immagine 194"/>
            <p:cNvPicPr>
              <a:picLocks noChangeAspect="1"/>
            </p:cNvPicPr>
            <p:nvPr/>
          </p:nvPicPr>
          <p:blipFill>
            <a:blip r:embed="rId32" cstate="print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9805" y="3924757"/>
              <a:ext cx="1465229" cy="1028507"/>
            </a:xfrm>
            <a:prstGeom prst="rect">
              <a:avLst/>
            </a:prstGeom>
          </p:spPr>
        </p:pic>
        <p:pic>
          <p:nvPicPr>
            <p:cNvPr id="196" name="Immagine 195"/>
            <p:cNvPicPr>
              <a:picLocks noChangeAspect="1"/>
            </p:cNvPicPr>
            <p:nvPr/>
          </p:nvPicPr>
          <p:blipFill>
            <a:blip r:embed="rId34" cstate="print">
              <a:extLst>
                <a:ext uri="{BEBA8EAE-BF5A-486C-A8C5-ECC9F3942E4B}">
                  <a14:imgProps xmlns:a14="http://schemas.microsoft.com/office/drawing/2010/main">
                    <a14:imgLayer r:embed="rId3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673" y="3925874"/>
              <a:ext cx="1531647" cy="1027390"/>
            </a:xfrm>
            <a:prstGeom prst="rect">
              <a:avLst/>
            </a:prstGeom>
          </p:spPr>
        </p:pic>
        <p:pic>
          <p:nvPicPr>
            <p:cNvPr id="197" name="Immagine 196"/>
            <p:cNvPicPr>
              <a:picLocks noChangeAspect="1"/>
            </p:cNvPicPr>
            <p:nvPr/>
          </p:nvPicPr>
          <p:blipFill>
            <a:blip r:embed="rId36" cstate="print">
              <a:extLst>
                <a:ext uri="{BEBA8EAE-BF5A-486C-A8C5-ECC9F3942E4B}">
                  <a14:imgProps xmlns:a14="http://schemas.microsoft.com/office/drawing/2010/main">
                    <a14:imgLayer r:embed="rId37">
                      <a14:imgEffect>
                        <a14:backgroundRemoval t="0" b="100000" l="0" r="100000">
                          <a14:foregroundMark x1="7430" y1="24876" x2="11146" y2="3532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4536" y="2382397"/>
              <a:ext cx="1341812" cy="837408"/>
            </a:xfrm>
            <a:prstGeom prst="rect">
              <a:avLst/>
            </a:prstGeom>
          </p:spPr>
        </p:pic>
        <p:pic>
          <p:nvPicPr>
            <p:cNvPr id="198" name="Immagine 197"/>
            <p:cNvPicPr>
              <a:picLocks noChangeAspect="1"/>
            </p:cNvPicPr>
            <p:nvPr/>
          </p:nvPicPr>
          <p:blipFill>
            <a:blip r:embed="rId38" cstate="print">
              <a:extLst>
                <a:ext uri="{BEBA8EAE-BF5A-486C-A8C5-ECC9F3942E4B}">
                  <a14:imgProps xmlns:a14="http://schemas.microsoft.com/office/drawing/2010/main">
                    <a14:imgLayer r:embed="rId39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32633">
              <a:off x="4805331" y="2472212"/>
              <a:ext cx="1450753" cy="657779"/>
            </a:xfrm>
            <a:prstGeom prst="rect">
              <a:avLst/>
            </a:prstGeom>
          </p:spPr>
        </p:pic>
      </p:grpSp>
      <p:sp>
        <p:nvSpPr>
          <p:cNvPr id="226" name="Segnaposto contenuto 1"/>
          <p:cNvSpPr txBox="1">
            <a:spLocks/>
          </p:cNvSpPr>
          <p:nvPr/>
        </p:nvSpPr>
        <p:spPr bwMode="auto">
          <a:xfrm>
            <a:off x="590400" y="572400"/>
            <a:ext cx="10972800" cy="523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 2" panose="05020102010507070707" pitchFamily="18" charset="2"/>
              <a:buChar char="P"/>
            </a:pPr>
            <a:r>
              <a:rPr lang="it-IT" sz="2400" dirty="0" smtClean="0">
                <a:solidFill>
                  <a:schemeClr val="bg1"/>
                </a:solidFill>
              </a:rPr>
              <a:t>More </a:t>
            </a:r>
            <a:r>
              <a:rPr lang="it-IT" sz="2400" dirty="0" err="1" smtClean="0">
                <a:solidFill>
                  <a:schemeClr val="bg1"/>
                </a:solidFill>
              </a:rPr>
              <a:t>details</a:t>
            </a:r>
            <a:r>
              <a:rPr lang="it-IT" sz="2400" dirty="0" smtClean="0">
                <a:solidFill>
                  <a:schemeClr val="bg1"/>
                </a:solidFill>
              </a:rPr>
              <a:t> (</a:t>
            </a:r>
            <a:r>
              <a:rPr lang="it-IT" sz="2400" dirty="0" err="1" smtClean="0">
                <a:solidFill>
                  <a:schemeClr val="bg1"/>
                </a:solidFill>
              </a:rPr>
              <a:t>theoretical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fundations</a:t>
            </a:r>
            <a:r>
              <a:rPr lang="it-IT" sz="2400" dirty="0" smtClean="0">
                <a:solidFill>
                  <a:schemeClr val="bg1"/>
                </a:solidFill>
              </a:rPr>
              <a:t>, </a:t>
            </a:r>
            <a:r>
              <a:rPr lang="it-IT" sz="2400" dirty="0" err="1" smtClean="0">
                <a:solidFill>
                  <a:schemeClr val="bg1"/>
                </a:solidFill>
              </a:rPr>
              <a:t>additional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examples</a:t>
            </a:r>
            <a:r>
              <a:rPr lang="it-IT" sz="2400" dirty="0" smtClean="0">
                <a:solidFill>
                  <a:schemeClr val="bg1"/>
                </a:solidFill>
              </a:rPr>
              <a:t> and </a:t>
            </a:r>
            <a:r>
              <a:rPr lang="it-IT" sz="2400" dirty="0" err="1" smtClean="0">
                <a:solidFill>
                  <a:schemeClr val="bg1"/>
                </a:solidFill>
              </a:rPr>
              <a:t>experiments</a:t>
            </a:r>
            <a:r>
              <a:rPr lang="it-IT" sz="2400" dirty="0" smtClean="0">
                <a:solidFill>
                  <a:schemeClr val="bg1"/>
                </a:solidFill>
              </a:rPr>
              <a:t>, etc.) in </a:t>
            </a:r>
            <a:r>
              <a:rPr lang="it-IT" sz="2400" dirty="0" err="1" smtClean="0">
                <a:solidFill>
                  <a:schemeClr val="bg1"/>
                </a:solidFill>
              </a:rPr>
              <a:t>our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paper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presentation</a:t>
            </a:r>
            <a:r>
              <a:rPr lang="it-IT" sz="2400" dirty="0" smtClean="0">
                <a:solidFill>
                  <a:schemeClr val="bg1"/>
                </a:solidFill>
              </a:rPr>
              <a:t>: </a:t>
            </a:r>
            <a:endParaRPr lang="en-US" sz="2600" kern="0" dirty="0">
              <a:solidFill>
                <a:schemeClr val="bg1"/>
              </a:solidFill>
            </a:endParaRPr>
          </a:p>
        </p:txBody>
      </p:sp>
      <p:sp>
        <p:nvSpPr>
          <p:cNvPr id="199" name="Segnaposto contenuto 1"/>
          <p:cNvSpPr txBox="1">
            <a:spLocks/>
          </p:cNvSpPr>
          <p:nvPr/>
        </p:nvSpPr>
        <p:spPr bwMode="auto">
          <a:xfrm>
            <a:off x="590400" y="572400"/>
            <a:ext cx="10972800" cy="5337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7ABBB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 2" panose="05020102010507070707" pitchFamily="18" charset="2"/>
              <a:buChar char="P"/>
            </a:pPr>
            <a:r>
              <a:rPr lang="it-IT" sz="2400" dirty="0" smtClean="0">
                <a:solidFill>
                  <a:schemeClr val="bg1"/>
                </a:solidFill>
              </a:rPr>
              <a:t>… </a:t>
            </a:r>
            <a:r>
              <a:rPr lang="it-IT" sz="2400" dirty="0" err="1" smtClean="0">
                <a:solidFill>
                  <a:schemeClr val="bg1"/>
                </a:solidFill>
              </a:rPr>
              <a:t>as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well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as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similar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patterns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smtClean="0">
                <a:solidFill>
                  <a:schemeClr val="bg1"/>
                </a:solidFill>
              </a:rPr>
              <a:t>and color </a:t>
            </a:r>
            <a:r>
              <a:rPr lang="it-IT" sz="2400" dirty="0" err="1" smtClean="0">
                <a:solidFill>
                  <a:schemeClr val="bg1"/>
                </a:solidFill>
              </a:rPr>
              <a:t>distributions</a:t>
            </a:r>
            <a:r>
              <a:rPr lang="it-IT" sz="2400" dirty="0" smtClean="0">
                <a:solidFill>
                  <a:schemeClr val="bg1"/>
                </a:solidFill>
              </a:rPr>
              <a:t>, </a:t>
            </a:r>
            <a:r>
              <a:rPr lang="it-IT" sz="2400" dirty="0" err="1" smtClean="0">
                <a:solidFill>
                  <a:schemeClr val="bg1"/>
                </a:solidFill>
              </a:rPr>
              <a:t>being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robust</a:t>
            </a:r>
            <a:r>
              <a:rPr lang="it-IT" sz="2400" dirty="0" smtClean="0">
                <a:solidFill>
                  <a:schemeClr val="bg1"/>
                </a:solidFill>
              </a:rPr>
              <a:t> to </a:t>
            </a:r>
            <a:r>
              <a:rPr lang="it-IT" sz="2400" dirty="0" err="1" smtClean="0">
                <a:solidFill>
                  <a:schemeClr val="bg1"/>
                </a:solidFill>
              </a:rPr>
              <a:t>material</a:t>
            </a:r>
            <a:r>
              <a:rPr lang="it-IT" sz="2400" dirty="0" smtClean="0">
                <a:solidFill>
                  <a:schemeClr val="bg1"/>
                </a:solidFill>
              </a:rPr>
              <a:t> and </a:t>
            </a:r>
            <a:r>
              <a:rPr lang="it-IT" sz="2400" dirty="0" err="1" smtClean="0">
                <a:solidFill>
                  <a:schemeClr val="bg1"/>
                </a:solidFill>
              </a:rPr>
              <a:t>texture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degradation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endParaRPr lang="en-US" sz="2600" kern="0" dirty="0">
              <a:solidFill>
                <a:schemeClr val="bg1"/>
              </a:solidFill>
            </a:endParaRPr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90400" y="572400"/>
            <a:ext cx="10540911" cy="5232400"/>
          </a:xfrm>
        </p:spPr>
        <p:txBody>
          <a:bodyPr anchor="t"/>
          <a:lstStyle/>
          <a:p>
            <a:pPr algn="just">
              <a:buClr>
                <a:srgbClr val="77ABBB"/>
              </a:buClr>
              <a:buSzPct val="100000"/>
              <a:buFont typeface="Wingdings 2" panose="05020102010507070707" pitchFamily="18" charset="2"/>
              <a:buChar char=""/>
            </a:pPr>
            <a:r>
              <a:rPr lang="en-US" sz="2400" dirty="0" smtClean="0">
                <a:latin typeface="Century Gothic" panose="020B0502020202020204" pitchFamily="34" charset="0"/>
              </a:rPr>
              <a:t>We propose a shape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analysis/comparison</a:t>
            </a:r>
            <a:r>
              <a:rPr lang="en-US" sz="2400" dirty="0" smtClean="0">
                <a:latin typeface="Century Gothic" panose="020B0502020202020204" pitchFamily="34" charset="0"/>
              </a:rPr>
              <a:t> pipeline for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textured 3D artefacts</a:t>
            </a:r>
            <a:r>
              <a:rPr lang="en-US" sz="2400" dirty="0" smtClean="0">
                <a:latin typeface="Century Gothic" panose="020B0502020202020204" pitchFamily="34" charset="0"/>
              </a:rPr>
              <a:t>, combining geometric and photometric shape properties </a:t>
            </a:r>
            <a:endParaRPr lang="en-US" sz="2600" dirty="0">
              <a:solidFill>
                <a:srgbClr val="BBE0E3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0" name="Immagine 39"/>
          <p:cNvPicPr>
            <a:picLocks noChangeAspect="1"/>
          </p:cNvPicPr>
          <p:nvPr/>
        </p:nvPicPr>
        <p:blipFill>
          <a:blip r:embed="rId40" cstate="print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701" y="1709306"/>
            <a:ext cx="1968000" cy="1439999"/>
          </a:xfrm>
          <a:prstGeom prst="rect">
            <a:avLst/>
          </a:prstGeom>
        </p:spPr>
      </p:pic>
      <p:pic>
        <p:nvPicPr>
          <p:cNvPr id="41" name="Immagine 40"/>
          <p:cNvPicPr>
            <a:picLocks noChangeAspect="1"/>
          </p:cNvPicPr>
          <p:nvPr/>
        </p:nvPicPr>
        <p:blipFill>
          <a:blip r:embed="rId42" cstate="print">
            <a:extLst>
              <a:ext uri="{BEBA8EAE-BF5A-486C-A8C5-ECC9F3942E4B}">
                <a14:imgProps xmlns:a14="http://schemas.microsoft.com/office/drawing/2010/main">
                  <a14:imgLayer r:embed="rId4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971" y="1709306"/>
            <a:ext cx="1969021" cy="1440000"/>
          </a:xfrm>
          <a:prstGeom prst="rect">
            <a:avLst/>
          </a:prstGeom>
        </p:spPr>
      </p:pic>
      <p:pic>
        <p:nvPicPr>
          <p:cNvPr id="42" name="Immagine 41"/>
          <p:cNvPicPr>
            <a:picLocks noChangeAspect="1"/>
          </p:cNvPicPr>
          <p:nvPr/>
        </p:nvPicPr>
        <p:blipFill>
          <a:blip r:embed="rId44" cstate="print">
            <a:extLst>
              <a:ext uri="{BEBA8EAE-BF5A-486C-A8C5-ECC9F3942E4B}">
                <a14:imgProps xmlns:a14="http://schemas.microsoft.com/office/drawing/2010/main">
                  <a14:imgLayer r:embed="rId4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529" y="1709306"/>
            <a:ext cx="1825635" cy="1440000"/>
          </a:xfrm>
          <a:prstGeom prst="rect">
            <a:avLst/>
          </a:prstGeom>
        </p:spPr>
      </p:pic>
      <p:pic>
        <p:nvPicPr>
          <p:cNvPr id="43" name="Immagine 42"/>
          <p:cNvPicPr>
            <a:picLocks noChangeAspect="1"/>
          </p:cNvPicPr>
          <p:nvPr/>
        </p:nvPicPr>
        <p:blipFill>
          <a:blip r:embed="rId46" cstate="print">
            <a:extLst>
              <a:ext uri="{BEBA8EAE-BF5A-486C-A8C5-ECC9F3942E4B}">
                <a14:imgProps xmlns:a14="http://schemas.microsoft.com/office/drawing/2010/main">
                  <a14:imgLayer r:embed="rId4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433" y="1709306"/>
            <a:ext cx="1664000" cy="1440000"/>
          </a:xfrm>
          <a:prstGeom prst="rect">
            <a:avLst/>
          </a:prstGeom>
        </p:spPr>
      </p:pic>
      <p:pic>
        <p:nvPicPr>
          <p:cNvPr id="44" name="Immagine 43"/>
          <p:cNvPicPr>
            <a:picLocks noChangeAspect="1"/>
          </p:cNvPicPr>
          <p:nvPr/>
        </p:nvPicPr>
        <p:blipFill>
          <a:blip r:embed="rId48" cstate="print">
            <a:extLst>
              <a:ext uri="{BEBA8EAE-BF5A-486C-A8C5-ECC9F3942E4B}">
                <a14:imgProps xmlns:a14="http://schemas.microsoft.com/office/drawing/2010/main">
                  <a14:imgLayer r:embed="rId4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53" y="1709306"/>
            <a:ext cx="1416447" cy="1440000"/>
          </a:xfrm>
          <a:prstGeom prst="rect">
            <a:avLst/>
          </a:prstGeom>
        </p:spPr>
      </p:pic>
      <p:pic>
        <p:nvPicPr>
          <p:cNvPr id="45" name="Immagine 44"/>
          <p:cNvPicPr>
            <a:picLocks noChangeAspect="1"/>
          </p:cNvPicPr>
          <p:nvPr/>
        </p:nvPicPr>
        <p:blipFill>
          <a:blip r:embed="rId50" cstate="print">
            <a:extLst>
              <a:ext uri="{BEBA8EAE-BF5A-486C-A8C5-ECC9F3942E4B}">
                <a14:imgProps xmlns:a14="http://schemas.microsoft.com/office/drawing/2010/main">
                  <a14:imgLayer r:embed="rId51">
                    <a14:imgEffect>
                      <a14:backgroundRemoval t="0" b="100000" l="0" r="100000">
                        <a14:foregroundMark x1="41007" y1="6667" x2="58633" y2="58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536" y="1709305"/>
            <a:ext cx="1423360" cy="1440000"/>
          </a:xfrm>
          <a:prstGeom prst="rect">
            <a:avLst/>
          </a:prstGeom>
        </p:spPr>
      </p:pic>
      <p:pic>
        <p:nvPicPr>
          <p:cNvPr id="46" name="Immagine 45"/>
          <p:cNvPicPr>
            <a:picLocks noChangeAspect="1"/>
          </p:cNvPicPr>
          <p:nvPr/>
        </p:nvPicPr>
        <p:blipFill>
          <a:blip r:embed="rId52" cstate="print">
            <a:extLst>
              <a:ext uri="{BEBA8EAE-BF5A-486C-A8C5-ECC9F3942E4B}">
                <a14:imgProps xmlns:a14="http://schemas.microsoft.com/office/drawing/2010/main">
                  <a14:imgLayer r:embed="rId5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212" y="3272137"/>
            <a:ext cx="1752889" cy="1080000"/>
          </a:xfrm>
          <a:prstGeom prst="rect">
            <a:avLst/>
          </a:prstGeom>
        </p:spPr>
      </p:pic>
      <p:pic>
        <p:nvPicPr>
          <p:cNvPr id="47" name="Immagine 46"/>
          <p:cNvPicPr>
            <a:picLocks noChangeAspect="1"/>
          </p:cNvPicPr>
          <p:nvPr/>
        </p:nvPicPr>
        <p:blipFill>
          <a:blip r:embed="rId54" cstate="print">
            <a:extLst>
              <a:ext uri="{BEBA8EAE-BF5A-486C-A8C5-ECC9F3942E4B}">
                <a14:imgProps xmlns:a14="http://schemas.microsoft.com/office/drawing/2010/main">
                  <a14:imgLayer r:embed="rId55">
                    <a14:imgEffect>
                      <a14:backgroundRemoval t="0" b="100000" l="0" r="100000">
                        <a14:foregroundMark x1="13953" y1="12355" x2="51827" y2="8108"/>
                        <a14:foregroundMark x1="64784" y1="4633" x2="71761" y2="27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667" y="3272138"/>
            <a:ext cx="1669565" cy="1080000"/>
          </a:xfrm>
          <a:prstGeom prst="rect">
            <a:avLst/>
          </a:prstGeom>
        </p:spPr>
      </p:pic>
      <p:pic>
        <p:nvPicPr>
          <p:cNvPr id="48" name="Immagine 47"/>
          <p:cNvPicPr>
            <a:picLocks noChangeAspect="1"/>
          </p:cNvPicPr>
          <p:nvPr/>
        </p:nvPicPr>
        <p:blipFill>
          <a:blip r:embed="rId56" cstate="print">
            <a:extLst>
              <a:ext uri="{BEBA8EAE-BF5A-486C-A8C5-ECC9F3942E4B}">
                <a14:imgProps xmlns:a14="http://schemas.microsoft.com/office/drawing/2010/main">
                  <a14:imgLayer r:embed="rId5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00" y="3272137"/>
            <a:ext cx="1767600" cy="1080000"/>
          </a:xfrm>
          <a:prstGeom prst="rect">
            <a:avLst/>
          </a:prstGeom>
        </p:spPr>
      </p:pic>
      <p:pic>
        <p:nvPicPr>
          <p:cNvPr id="49" name="Immagine 48"/>
          <p:cNvPicPr>
            <a:picLocks noChangeAspect="1"/>
          </p:cNvPicPr>
          <p:nvPr/>
        </p:nvPicPr>
        <p:blipFill>
          <a:blip r:embed="rId58" cstate="print">
            <a:extLst>
              <a:ext uri="{BEBA8EAE-BF5A-486C-A8C5-ECC9F3942E4B}">
                <a14:imgProps xmlns:a14="http://schemas.microsoft.com/office/drawing/2010/main">
                  <a14:imgLayer r:embed="rId5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648" y="3272137"/>
            <a:ext cx="1787208" cy="1080000"/>
          </a:xfrm>
          <a:prstGeom prst="rect">
            <a:avLst/>
          </a:prstGeom>
        </p:spPr>
      </p:pic>
      <p:pic>
        <p:nvPicPr>
          <p:cNvPr id="50" name="Immagine 49"/>
          <p:cNvPicPr>
            <a:picLocks noChangeAspect="1"/>
          </p:cNvPicPr>
          <p:nvPr/>
        </p:nvPicPr>
        <p:blipFill>
          <a:blip r:embed="rId60" cstate="print">
            <a:extLst>
              <a:ext uri="{BEBA8EAE-BF5A-486C-A8C5-ECC9F3942E4B}">
                <a14:imgProps xmlns:a14="http://schemas.microsoft.com/office/drawing/2010/main">
                  <a14:imgLayer r:embed="rId6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11" y="3272138"/>
            <a:ext cx="1706927" cy="1080000"/>
          </a:xfrm>
          <a:prstGeom prst="rect">
            <a:avLst/>
          </a:prstGeom>
        </p:spPr>
      </p:pic>
      <p:pic>
        <p:nvPicPr>
          <p:cNvPr id="51" name="Immagine 50"/>
          <p:cNvPicPr>
            <a:picLocks noChangeAspect="1"/>
          </p:cNvPicPr>
          <p:nvPr/>
        </p:nvPicPr>
        <p:blipFill>
          <a:blip r:embed="rId62" cstate="print">
            <a:extLst>
              <a:ext uri="{BEBA8EAE-BF5A-486C-A8C5-ECC9F3942E4B}">
                <a14:imgProps xmlns:a14="http://schemas.microsoft.com/office/drawing/2010/main">
                  <a14:imgLayer r:embed="rId6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877" y="4599117"/>
            <a:ext cx="2016000" cy="826875"/>
          </a:xfrm>
          <a:prstGeom prst="rect">
            <a:avLst/>
          </a:prstGeom>
        </p:spPr>
      </p:pic>
      <p:pic>
        <p:nvPicPr>
          <p:cNvPr id="52" name="Immagine 51"/>
          <p:cNvPicPr>
            <a:picLocks noChangeAspect="1"/>
          </p:cNvPicPr>
          <p:nvPr/>
        </p:nvPicPr>
        <p:blipFill>
          <a:blip r:embed="rId64" cstate="print">
            <a:extLst>
              <a:ext uri="{BEBA8EAE-BF5A-486C-A8C5-ECC9F3942E4B}">
                <a14:imgProps xmlns:a14="http://schemas.microsoft.com/office/drawing/2010/main">
                  <a14:imgLayer r:embed="rId6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475" y="4415069"/>
            <a:ext cx="2016000" cy="1194968"/>
          </a:xfrm>
          <a:prstGeom prst="rect">
            <a:avLst/>
          </a:prstGeom>
        </p:spPr>
      </p:pic>
      <p:pic>
        <p:nvPicPr>
          <p:cNvPr id="53" name="Immagine 52"/>
          <p:cNvPicPr>
            <a:picLocks noChangeAspect="1"/>
          </p:cNvPicPr>
          <p:nvPr/>
        </p:nvPicPr>
        <p:blipFill>
          <a:blip r:embed="rId66" cstate="print">
            <a:extLst>
              <a:ext uri="{BEBA8EAE-BF5A-486C-A8C5-ECC9F3942E4B}">
                <a14:imgProps xmlns:a14="http://schemas.microsoft.com/office/drawing/2010/main">
                  <a14:imgLayer r:embed="rId6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176" y="4505431"/>
            <a:ext cx="2016000" cy="1014244"/>
          </a:xfrm>
          <a:prstGeom prst="rect">
            <a:avLst/>
          </a:prstGeom>
        </p:spPr>
      </p:pic>
      <p:pic>
        <p:nvPicPr>
          <p:cNvPr id="54" name="Immagine 53"/>
          <p:cNvPicPr>
            <a:picLocks noChangeAspect="1"/>
          </p:cNvPicPr>
          <p:nvPr/>
        </p:nvPicPr>
        <p:blipFill>
          <a:blip r:embed="rId68" cstate="print">
            <a:extLst>
              <a:ext uri="{BEBA8EAE-BF5A-486C-A8C5-ECC9F3942E4B}">
                <a14:imgProps xmlns:a14="http://schemas.microsoft.com/office/drawing/2010/main">
                  <a14:imgLayer r:embed="rId6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9" y="4606383"/>
            <a:ext cx="2016000" cy="812340"/>
          </a:xfrm>
          <a:prstGeom prst="rect">
            <a:avLst/>
          </a:prstGeom>
        </p:spPr>
      </p:pic>
      <p:pic>
        <p:nvPicPr>
          <p:cNvPr id="55" name="Immagine 54"/>
          <p:cNvPicPr>
            <a:picLocks noChangeAspect="1"/>
          </p:cNvPicPr>
          <p:nvPr/>
        </p:nvPicPr>
        <p:blipFill>
          <a:blip r:embed="rId70" cstate="print">
            <a:extLst>
              <a:ext uri="{BEBA8EAE-BF5A-486C-A8C5-ECC9F3942E4B}">
                <a14:imgProps xmlns:a14="http://schemas.microsoft.com/office/drawing/2010/main">
                  <a14:imgLayer r:embed="rId7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775" y="4629698"/>
            <a:ext cx="2016000" cy="765710"/>
          </a:xfrm>
          <a:prstGeom prst="rect">
            <a:avLst/>
          </a:prstGeom>
        </p:spPr>
      </p:pic>
      <p:pic>
        <p:nvPicPr>
          <p:cNvPr id="56" name="Immagine 55"/>
          <p:cNvPicPr>
            <a:picLocks noChangeAspect="1"/>
          </p:cNvPicPr>
          <p:nvPr/>
        </p:nvPicPr>
        <p:blipFill>
          <a:blip r:embed="rId72" cstate="print">
            <a:extLst>
              <a:ext uri="{BEBA8EAE-BF5A-486C-A8C5-ECC9F3942E4B}">
                <a14:imgProps xmlns:a14="http://schemas.microsoft.com/office/drawing/2010/main">
                  <a14:imgLayer r:embed="rId7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043" y="3202762"/>
            <a:ext cx="1313775" cy="1080000"/>
          </a:xfrm>
          <a:prstGeom prst="rect">
            <a:avLst/>
          </a:prstGeom>
        </p:spPr>
      </p:pic>
      <p:pic>
        <p:nvPicPr>
          <p:cNvPr id="57" name="Immagine 56"/>
          <p:cNvPicPr>
            <a:picLocks noChangeAspect="1"/>
          </p:cNvPicPr>
          <p:nvPr/>
        </p:nvPicPr>
        <p:blipFill>
          <a:blip r:embed="rId74" cstate="print">
            <a:extLst>
              <a:ext uri="{BEBA8EAE-BF5A-486C-A8C5-ECC9F3942E4B}">
                <a14:imgProps xmlns:a14="http://schemas.microsoft.com/office/drawing/2010/main">
                  <a14:imgLayer r:embed="rId7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7043" y="1889304"/>
            <a:ext cx="1402736" cy="1080000"/>
          </a:xfrm>
          <a:prstGeom prst="rect">
            <a:avLst/>
          </a:prstGeom>
        </p:spPr>
      </p:pic>
      <p:pic>
        <p:nvPicPr>
          <p:cNvPr id="58" name="Immagine 57"/>
          <p:cNvPicPr>
            <a:picLocks noChangeAspect="1"/>
          </p:cNvPicPr>
          <p:nvPr/>
        </p:nvPicPr>
        <p:blipFill>
          <a:blip r:embed="rId76" cstate="print">
            <a:extLst>
              <a:ext uri="{BEBA8EAE-BF5A-486C-A8C5-ECC9F3942E4B}">
                <a14:imgProps xmlns:a14="http://schemas.microsoft.com/office/drawing/2010/main">
                  <a14:imgLayer r:embed="rId7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32249">
            <a:off x="9939012" y="4169803"/>
            <a:ext cx="1978797" cy="1080000"/>
          </a:xfrm>
          <a:prstGeom prst="rect">
            <a:avLst/>
          </a:prstGeom>
        </p:spPr>
      </p:pic>
      <p:pic>
        <p:nvPicPr>
          <p:cNvPr id="59" name="Immagine 58"/>
          <p:cNvPicPr>
            <a:picLocks noChangeAspect="1"/>
          </p:cNvPicPr>
          <p:nvPr/>
        </p:nvPicPr>
        <p:blipFill>
          <a:blip r:embed="rId78" cstate="print">
            <a:extLst>
              <a:ext uri="{BEBA8EAE-BF5A-486C-A8C5-ECC9F3942E4B}">
                <a14:imgProps xmlns:a14="http://schemas.microsoft.com/office/drawing/2010/main">
                  <a14:imgLayer r:embed="rId7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0414">
            <a:off x="10014625" y="3078902"/>
            <a:ext cx="1577544" cy="1080000"/>
          </a:xfrm>
          <a:prstGeom prst="rect">
            <a:avLst/>
          </a:prstGeom>
        </p:spPr>
      </p:pic>
      <p:sp>
        <p:nvSpPr>
          <p:cNvPr id="172" name="CasellaDiTesto 171"/>
          <p:cNvSpPr txBox="1"/>
          <p:nvPr/>
        </p:nvSpPr>
        <p:spPr>
          <a:xfrm>
            <a:off x="853775" y="5519122"/>
            <a:ext cx="1859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Query</a:t>
            </a:r>
            <a:endParaRPr lang="it-IT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73" name="CasellaDiTesto 172"/>
          <p:cNvSpPr txBox="1"/>
          <p:nvPr/>
        </p:nvSpPr>
        <p:spPr>
          <a:xfrm>
            <a:off x="2561657" y="5500565"/>
            <a:ext cx="8754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most</a:t>
            </a:r>
            <a:r>
              <a:rPr lang="it-IT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similar</a:t>
            </a:r>
            <a:r>
              <a:rPr lang="it-IT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objects</a:t>
            </a:r>
            <a:endParaRPr lang="it-IT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00" name="Gruppo 199"/>
          <p:cNvGrpSpPr/>
          <p:nvPr/>
        </p:nvGrpSpPr>
        <p:grpSpPr>
          <a:xfrm>
            <a:off x="932400" y="1389600"/>
            <a:ext cx="10320471" cy="4167264"/>
            <a:chOff x="35496" y="468000"/>
            <a:chExt cx="9036504" cy="4752000"/>
          </a:xfrm>
        </p:grpSpPr>
        <p:pic>
          <p:nvPicPr>
            <p:cNvPr id="201" name="Immagine 200"/>
            <p:cNvPicPr>
              <a:picLocks noChangeAspect="1"/>
            </p:cNvPicPr>
            <p:nvPr/>
          </p:nvPicPr>
          <p:blipFill>
            <a:blip r:embed="rId80" cstate="print">
              <a:extLst>
                <a:ext uri="{BEBA8EAE-BF5A-486C-A8C5-ECC9F3942E4B}">
                  <a14:imgProps xmlns:a14="http://schemas.microsoft.com/office/drawing/2010/main">
                    <a14:imgLayer r:embed="rId81">
                      <a14:imgEffect>
                        <a14:backgroundRemoval t="0" b="100000" l="0" r="100000">
                          <a14:foregroundMark x1="40288" y1="5600" x2="52158" y2="613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546" y="540293"/>
              <a:ext cx="1174272" cy="1584000"/>
            </a:xfrm>
            <a:prstGeom prst="rect">
              <a:avLst/>
            </a:prstGeom>
          </p:spPr>
        </p:pic>
        <p:sp>
          <p:nvSpPr>
            <p:cNvPr id="202" name="Rettangolo arrotondato 201"/>
            <p:cNvSpPr/>
            <p:nvPr/>
          </p:nvSpPr>
          <p:spPr>
            <a:xfrm>
              <a:off x="35497" y="468000"/>
              <a:ext cx="1403648" cy="17280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3" name="Immagine 202"/>
            <p:cNvPicPr>
              <a:picLocks noChangeAspect="1"/>
            </p:cNvPicPr>
            <p:nvPr/>
          </p:nvPicPr>
          <p:blipFill>
            <a:blip r:embed="rId82" cstate="print">
              <a:extLst>
                <a:ext uri="{BEBA8EAE-BF5A-486C-A8C5-ECC9F3942E4B}">
                  <a14:imgProps xmlns:a14="http://schemas.microsoft.com/office/drawing/2010/main">
                    <a14:imgLayer r:embed="rId83">
                      <a14:imgEffect>
                        <a14:backgroundRemoval t="0" b="100000" l="0" r="100000">
                          <a14:foregroundMark x1="35870" y1="8101" x2="51087" y2="81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3979" y="612000"/>
              <a:ext cx="1004272" cy="1440000"/>
            </a:xfrm>
            <a:prstGeom prst="rect">
              <a:avLst/>
            </a:prstGeom>
          </p:spPr>
        </p:pic>
        <p:pic>
          <p:nvPicPr>
            <p:cNvPr id="204" name="Immagine 203"/>
            <p:cNvPicPr>
              <a:picLocks noChangeAspect="1"/>
            </p:cNvPicPr>
            <p:nvPr/>
          </p:nvPicPr>
          <p:blipFill>
            <a:blip r:embed="rId84" cstate="print">
              <a:extLst>
                <a:ext uri="{BEBA8EAE-BF5A-486C-A8C5-ECC9F3942E4B}">
                  <a14:imgProps xmlns:a14="http://schemas.microsoft.com/office/drawing/2010/main">
                    <a14:imgLayer r:embed="rId8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7457" y="612000"/>
              <a:ext cx="1062335" cy="1440000"/>
            </a:xfrm>
            <a:prstGeom prst="rect">
              <a:avLst/>
            </a:prstGeom>
          </p:spPr>
        </p:pic>
        <p:pic>
          <p:nvPicPr>
            <p:cNvPr id="205" name="Immagine 204"/>
            <p:cNvPicPr>
              <a:picLocks noChangeAspect="1"/>
            </p:cNvPicPr>
            <p:nvPr/>
          </p:nvPicPr>
          <p:blipFill>
            <a:blip r:embed="rId86" cstate="print">
              <a:extLst>
                <a:ext uri="{BEBA8EAE-BF5A-486C-A8C5-ECC9F3942E4B}">
                  <a14:imgProps xmlns:a14="http://schemas.microsoft.com/office/drawing/2010/main">
                    <a14:imgLayer r:embed="rId87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4811" y="612000"/>
              <a:ext cx="927669" cy="1440000"/>
            </a:xfrm>
            <a:prstGeom prst="rect">
              <a:avLst/>
            </a:prstGeom>
          </p:spPr>
        </p:pic>
        <p:pic>
          <p:nvPicPr>
            <p:cNvPr id="206" name="Immagine 205"/>
            <p:cNvPicPr>
              <a:picLocks noChangeAspect="1"/>
            </p:cNvPicPr>
            <p:nvPr/>
          </p:nvPicPr>
          <p:blipFill>
            <a:blip r:embed="rId88" cstate="print">
              <a:extLst>
                <a:ext uri="{BEBA8EAE-BF5A-486C-A8C5-ECC9F3942E4B}">
                  <a14:imgProps xmlns:a14="http://schemas.microsoft.com/office/drawing/2010/main">
                    <a14:imgLayer r:embed="rId89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2438" y="612000"/>
              <a:ext cx="1316001" cy="1440000"/>
            </a:xfrm>
            <a:prstGeom prst="rect">
              <a:avLst/>
            </a:prstGeom>
          </p:spPr>
        </p:pic>
        <p:pic>
          <p:nvPicPr>
            <p:cNvPr id="207" name="Immagine 206"/>
            <p:cNvPicPr>
              <a:picLocks noChangeAspect="1"/>
            </p:cNvPicPr>
            <p:nvPr/>
          </p:nvPicPr>
          <p:blipFill>
            <a:blip r:embed="rId90" cstate="print">
              <a:extLst>
                <a:ext uri="{BEBA8EAE-BF5A-486C-A8C5-ECC9F3942E4B}">
                  <a14:imgProps xmlns:a14="http://schemas.microsoft.com/office/drawing/2010/main">
                    <a14:imgLayer r:embed="rId91">
                      <a14:imgEffect>
                        <a14:backgroundRemoval t="0" b="100000" l="0" r="100000">
                          <a14:foregroundMark x1="40462" y1="4010" x2="44509" y2="350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2626" y="612000"/>
              <a:ext cx="1248000" cy="1440000"/>
            </a:xfrm>
            <a:prstGeom prst="rect">
              <a:avLst/>
            </a:prstGeom>
          </p:spPr>
        </p:pic>
        <p:pic>
          <p:nvPicPr>
            <p:cNvPr id="208" name="Immagine 207"/>
            <p:cNvPicPr>
              <a:picLocks noChangeAspect="1"/>
            </p:cNvPicPr>
            <p:nvPr/>
          </p:nvPicPr>
          <p:blipFill>
            <a:blip r:embed="rId92" cstate="print">
              <a:extLst>
                <a:ext uri="{BEBA8EAE-BF5A-486C-A8C5-ECC9F3942E4B}">
                  <a14:imgProps xmlns:a14="http://schemas.microsoft.com/office/drawing/2010/main">
                    <a14:imgLayer r:embed="rId9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7154" y="2448000"/>
              <a:ext cx="1314668" cy="1080000"/>
            </a:xfrm>
            <a:prstGeom prst="rect">
              <a:avLst/>
            </a:prstGeom>
          </p:spPr>
        </p:pic>
        <p:pic>
          <p:nvPicPr>
            <p:cNvPr id="209" name="Immagine 208"/>
            <p:cNvPicPr>
              <a:picLocks noChangeAspect="1"/>
            </p:cNvPicPr>
            <p:nvPr/>
          </p:nvPicPr>
          <p:blipFill>
            <a:blip r:embed="rId94" cstate="print">
              <a:extLst>
                <a:ext uri="{BEBA8EAE-BF5A-486C-A8C5-ECC9F3942E4B}">
                  <a14:imgProps xmlns:a14="http://schemas.microsoft.com/office/drawing/2010/main">
                    <a14:imgLayer r:embed="rId95">
                      <a14:imgEffect>
                        <a14:backgroundRemoval t="0" b="100000" l="0" r="100000">
                          <a14:foregroundMark x1="3448" y1="40351" x2="5747" y2="65789"/>
                          <a14:foregroundMark x1="33333" y1="10526" x2="56705" y2="5702"/>
                          <a14:foregroundMark x1="67433" y1="4825" x2="86973" y2="4825"/>
                          <a14:foregroundMark x1="93103" y1="15351" x2="90805" y2="23246"/>
                          <a14:foregroundMark x1="13410" y1="29386" x2="13410" y2="1754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00" y="2448000"/>
              <a:ext cx="1268738" cy="1080000"/>
            </a:xfrm>
            <a:prstGeom prst="rect">
              <a:avLst/>
            </a:prstGeom>
          </p:spPr>
        </p:pic>
        <p:pic>
          <p:nvPicPr>
            <p:cNvPr id="210" name="Immagine 209"/>
            <p:cNvPicPr>
              <a:picLocks noChangeAspect="1"/>
            </p:cNvPicPr>
            <p:nvPr/>
          </p:nvPicPr>
          <p:blipFill>
            <a:blip r:embed="rId96" cstate="print">
              <a:extLst>
                <a:ext uri="{BEBA8EAE-BF5A-486C-A8C5-ECC9F3942E4B}">
                  <a14:imgProps xmlns:a14="http://schemas.microsoft.com/office/drawing/2010/main">
                    <a14:imgLayer r:embed="rId97">
                      <a14:imgEffect>
                        <a14:backgroundRemoval t="0" b="100000" l="0" r="100000">
                          <a14:foregroundMark x1="59459" y1="20080" x2="70608" y2="15663"/>
                          <a14:foregroundMark x1="47635" y1="24900" x2="86149" y2="11647"/>
                          <a14:foregroundMark x1="13851" y1="14056" x2="79730" y2="401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2798" y="2448000"/>
              <a:ext cx="1283018" cy="1080000"/>
            </a:xfrm>
            <a:prstGeom prst="rect">
              <a:avLst/>
            </a:prstGeom>
          </p:spPr>
        </p:pic>
        <p:pic>
          <p:nvPicPr>
            <p:cNvPr id="211" name="Immagine 210"/>
            <p:cNvPicPr>
              <a:picLocks noChangeAspect="1"/>
            </p:cNvPicPr>
            <p:nvPr/>
          </p:nvPicPr>
          <p:blipFill>
            <a:blip r:embed="rId98" cstate="print">
              <a:extLst>
                <a:ext uri="{BEBA8EAE-BF5A-486C-A8C5-ECC9F3942E4B}">
                  <a14:imgProps xmlns:a14="http://schemas.microsoft.com/office/drawing/2010/main">
                    <a14:imgLayer r:embed="rId99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0269" y="2448000"/>
              <a:ext cx="1332433" cy="1080000"/>
            </a:xfrm>
            <a:prstGeom prst="rect">
              <a:avLst/>
            </a:prstGeom>
          </p:spPr>
        </p:pic>
        <p:pic>
          <p:nvPicPr>
            <p:cNvPr id="212" name="Immagine 211"/>
            <p:cNvPicPr>
              <a:picLocks noChangeAspect="1"/>
            </p:cNvPicPr>
            <p:nvPr/>
          </p:nvPicPr>
          <p:blipFill>
            <a:blip r:embed="rId100" cstate="print">
              <a:extLst>
                <a:ext uri="{BEBA8EAE-BF5A-486C-A8C5-ECC9F3942E4B}">
                  <a14:imgProps xmlns:a14="http://schemas.microsoft.com/office/drawing/2010/main">
                    <a14:imgLayer r:embed="rId101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6274" y="2448000"/>
              <a:ext cx="1447617" cy="1080000"/>
            </a:xfrm>
            <a:prstGeom prst="rect">
              <a:avLst/>
            </a:prstGeom>
          </p:spPr>
        </p:pic>
        <p:pic>
          <p:nvPicPr>
            <p:cNvPr id="213" name="Immagine 212"/>
            <p:cNvPicPr>
              <a:picLocks noChangeAspect="1"/>
            </p:cNvPicPr>
            <p:nvPr/>
          </p:nvPicPr>
          <p:blipFill>
            <a:blip r:embed="rId102" cstate="print">
              <a:extLst>
                <a:ext uri="{BEBA8EAE-BF5A-486C-A8C5-ECC9F3942E4B}">
                  <a14:imgProps xmlns:a14="http://schemas.microsoft.com/office/drawing/2010/main">
                    <a14:imgLayer r:embed="rId10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8344" y="2448000"/>
              <a:ext cx="1242335" cy="1080000"/>
            </a:xfrm>
            <a:prstGeom prst="rect">
              <a:avLst/>
            </a:prstGeom>
          </p:spPr>
        </p:pic>
        <p:pic>
          <p:nvPicPr>
            <p:cNvPr id="214" name="Immagine 213"/>
            <p:cNvPicPr>
              <a:picLocks noChangeAspect="1"/>
            </p:cNvPicPr>
            <p:nvPr/>
          </p:nvPicPr>
          <p:blipFill>
            <a:blip r:embed="rId104" cstate="print">
              <a:extLst>
                <a:ext uri="{BEBA8EAE-BF5A-486C-A8C5-ECC9F3942E4B}">
                  <a14:imgProps xmlns:a14="http://schemas.microsoft.com/office/drawing/2010/main">
                    <a14:imgLayer r:embed="rId10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1762" y="3933184"/>
              <a:ext cx="1299130" cy="1152000"/>
            </a:xfrm>
            <a:prstGeom prst="rect">
              <a:avLst/>
            </a:prstGeom>
          </p:spPr>
        </p:pic>
        <p:pic>
          <p:nvPicPr>
            <p:cNvPr id="215" name="Immagine 214"/>
            <p:cNvPicPr>
              <a:picLocks noChangeAspect="1"/>
            </p:cNvPicPr>
            <p:nvPr/>
          </p:nvPicPr>
          <p:blipFill>
            <a:blip r:embed="rId106" cstate="print">
              <a:extLst>
                <a:ext uri="{BEBA8EAE-BF5A-486C-A8C5-ECC9F3942E4B}">
                  <a14:imgProps xmlns:a14="http://schemas.microsoft.com/office/drawing/2010/main">
                    <a14:imgLayer r:embed="rId107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00" y="3933184"/>
              <a:ext cx="1210272" cy="1152000"/>
            </a:xfrm>
            <a:prstGeom prst="rect">
              <a:avLst/>
            </a:prstGeom>
          </p:spPr>
        </p:pic>
        <p:pic>
          <p:nvPicPr>
            <p:cNvPr id="216" name="Immagine 215"/>
            <p:cNvPicPr>
              <a:picLocks noChangeAspect="1"/>
            </p:cNvPicPr>
            <p:nvPr/>
          </p:nvPicPr>
          <p:blipFill>
            <a:blip r:embed="rId108" cstate="print">
              <a:extLst>
                <a:ext uri="{BEBA8EAE-BF5A-486C-A8C5-ECC9F3942E4B}">
                  <a14:imgProps xmlns:a14="http://schemas.microsoft.com/office/drawing/2010/main">
                    <a14:imgLayer r:embed="rId109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6757" y="3933184"/>
              <a:ext cx="1140869" cy="1152000"/>
            </a:xfrm>
            <a:prstGeom prst="rect">
              <a:avLst/>
            </a:prstGeom>
          </p:spPr>
        </p:pic>
        <p:pic>
          <p:nvPicPr>
            <p:cNvPr id="217" name="Immagine 216"/>
            <p:cNvPicPr>
              <a:picLocks noChangeAspect="1"/>
            </p:cNvPicPr>
            <p:nvPr/>
          </p:nvPicPr>
          <p:blipFill>
            <a:blip r:embed="rId110" cstate="print">
              <a:extLst>
                <a:ext uri="{BEBA8EAE-BF5A-486C-A8C5-ECC9F3942E4B}">
                  <a14:imgProps xmlns:a14="http://schemas.microsoft.com/office/drawing/2010/main">
                    <a14:imgLayer r:embed="rId111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7171" y="3933184"/>
              <a:ext cx="1094629" cy="1152000"/>
            </a:xfrm>
            <a:prstGeom prst="rect">
              <a:avLst/>
            </a:prstGeom>
          </p:spPr>
        </p:pic>
        <p:pic>
          <p:nvPicPr>
            <p:cNvPr id="218" name="Immagine 217"/>
            <p:cNvPicPr>
              <a:picLocks noChangeAspect="1"/>
            </p:cNvPicPr>
            <p:nvPr/>
          </p:nvPicPr>
          <p:blipFill>
            <a:blip r:embed="rId112">
              <a:extLst>
                <a:ext uri="{BEBA8EAE-BF5A-486C-A8C5-ECC9F3942E4B}">
                  <a14:imgProps xmlns:a14="http://schemas.microsoft.com/office/drawing/2010/main">
                    <a14:imgLayer r:embed="rId11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2583" y="3933184"/>
              <a:ext cx="1104222" cy="1152000"/>
            </a:xfrm>
            <a:prstGeom prst="rect">
              <a:avLst/>
            </a:prstGeom>
          </p:spPr>
        </p:pic>
        <p:pic>
          <p:nvPicPr>
            <p:cNvPr id="219" name="Immagine 218"/>
            <p:cNvPicPr>
              <a:picLocks noChangeAspect="1"/>
            </p:cNvPicPr>
            <p:nvPr/>
          </p:nvPicPr>
          <p:blipFill>
            <a:blip r:embed="rId114" cstate="print">
              <a:extLst>
                <a:ext uri="{BEBA8EAE-BF5A-486C-A8C5-ECC9F3942E4B}">
                  <a14:imgProps xmlns:a14="http://schemas.microsoft.com/office/drawing/2010/main">
                    <a14:imgLayer r:embed="rId11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5849" y="3933184"/>
              <a:ext cx="1059922" cy="1152000"/>
            </a:xfrm>
            <a:prstGeom prst="rect">
              <a:avLst/>
            </a:prstGeom>
          </p:spPr>
        </p:pic>
        <p:sp>
          <p:nvSpPr>
            <p:cNvPr id="220" name="Rettangolo arrotondato 219"/>
            <p:cNvSpPr/>
            <p:nvPr/>
          </p:nvSpPr>
          <p:spPr>
            <a:xfrm>
              <a:off x="35498" y="2268000"/>
              <a:ext cx="1403648" cy="144016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Rettangolo arrotondato 220"/>
            <p:cNvSpPr/>
            <p:nvPr/>
          </p:nvSpPr>
          <p:spPr>
            <a:xfrm>
              <a:off x="35496" y="3780000"/>
              <a:ext cx="1403648" cy="14400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Rettangolo arrotondato 221"/>
            <p:cNvSpPr/>
            <p:nvPr/>
          </p:nvSpPr>
          <p:spPr>
            <a:xfrm>
              <a:off x="1512000" y="468000"/>
              <a:ext cx="7560000" cy="17280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Rettangolo arrotondato 222"/>
            <p:cNvSpPr/>
            <p:nvPr/>
          </p:nvSpPr>
          <p:spPr>
            <a:xfrm>
              <a:off x="1511153" y="2268000"/>
              <a:ext cx="7560000" cy="144016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Rettangolo arrotondato 223"/>
            <p:cNvSpPr/>
            <p:nvPr/>
          </p:nvSpPr>
          <p:spPr>
            <a:xfrm>
              <a:off x="1512000" y="3780000"/>
              <a:ext cx="7560000" cy="14400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8" name="Immagine 227"/>
          <p:cNvPicPr>
            <a:picLocks noChangeAspect="1"/>
          </p:cNvPicPr>
          <p:nvPr/>
        </p:nvPicPr>
        <p:blipFill>
          <a:blip r:embed="rId116">
            <a:extLst>
              <a:ext uri="{BEBA8EAE-BF5A-486C-A8C5-ECC9F3942E4B}">
                <a14:imgProps xmlns:a14="http://schemas.microsoft.com/office/drawing/2010/main">
                  <a14:imgLayer r:embed="rId117">
                    <a14:imgEffect>
                      <a14:backgroundRemoval t="0" b="100000" l="0" r="100000">
                        <a14:foregroundMark x1="2599" y1="33913" x2="28044" y2="20000"/>
                        <a14:foregroundMark x1="684" y1="10435" x2="35705" y2="12174"/>
                        <a14:foregroundMark x1="2052" y1="41739" x2="35431" y2="37391"/>
                        <a14:foregroundMark x1="1778" y1="64348" x2="98085" y2="643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67" y="2711797"/>
            <a:ext cx="10658407" cy="12575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95309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408"/>
    </mc:Choice>
    <mc:Fallback xmlns="">
      <p:transition spd="slow" advTm="1044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2" grpId="1"/>
      <p:bldP spid="226" grpId="0"/>
      <p:bldP spid="199" grpId="0"/>
      <p:bldP spid="199" grpId="1"/>
      <p:bldP spid="172" grpId="0"/>
      <p:bldP spid="172" grpId="1"/>
      <p:bldP spid="173" grpId="0"/>
      <p:bldP spid="173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3|30.3|29.8"/>
</p:tagLst>
</file>

<file path=ppt/theme/theme1.xml><?xml version="1.0" encoding="utf-8"?>
<a:theme xmlns:a="http://schemas.openxmlformats.org/drawingml/2006/main" name="e-Poster_forma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e-Poster_format</Template>
  <TotalTime>41</TotalTime>
  <Words>105</Words>
  <Application>Microsoft Office PowerPoint</Application>
  <PresentationFormat>Personalizzato</PresentationFormat>
  <Paragraphs>10</Paragraphs>
  <Slides>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e-Poster_format</vt:lpstr>
      <vt:lpstr>Similarity assessment for the analysis of 3D artefacts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Similarity assessment for the analysis of 3D artefacts</dc:title>
  <dc:creator>andrea</dc:creator>
  <cp:lastModifiedBy>andrea</cp:lastModifiedBy>
  <cp:revision>8</cp:revision>
  <dcterms:created xsi:type="dcterms:W3CDTF">2014-09-22T16:30:13Z</dcterms:created>
  <dcterms:modified xsi:type="dcterms:W3CDTF">2014-09-22T17:11:59Z</dcterms:modified>
</cp:coreProperties>
</file>