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7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ruggero.pintus@crs4.it" TargetMode="External"/><Relationship Id="rId7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olly.rushmeier@yale.edu" TargetMode="External"/><Relationship Id="rId5" Type="http://schemas.openxmlformats.org/officeDocument/2006/relationships/hyperlink" Target="mailto:enrico.gobbetti@crs4.it" TargetMode="External"/><Relationship Id="rId4" Type="http://schemas.openxmlformats.org/officeDocument/2006/relationships/hyperlink" Target="mailto:ying.yang.yy368@yale.ed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85654" y="914400"/>
            <a:ext cx="6019800" cy="1676400"/>
          </a:xfrm>
        </p:spPr>
        <p:txBody>
          <a:bodyPr/>
          <a:lstStyle/>
          <a:p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A TaLISMAN: </a:t>
            </a:r>
            <a:b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3200" dirty="0">
                <a:solidFill>
                  <a:srgbClr val="000000"/>
                </a:solidFill>
                <a:latin typeface="Arial"/>
                <a:cs typeface="Arial"/>
              </a:rPr>
              <a:t>Automatic Text and </a:t>
            </a:r>
            <a:r>
              <a:rPr lang="en-US" sz="3200" dirty="0" err="1">
                <a:solidFill>
                  <a:srgbClr val="000000"/>
                </a:solidFill>
                <a:latin typeface="Arial"/>
                <a:cs typeface="Arial"/>
              </a:rPr>
              <a:t>LIne</a:t>
            </a:r>
            <a:r>
              <a:rPr lang="en-US" sz="3200" dirty="0">
                <a:solidFill>
                  <a:srgbClr val="000000"/>
                </a:solidFill>
                <a:latin typeface="Arial"/>
                <a:cs typeface="Arial"/>
              </a:rPr>
              <a:t> Segmentation of historical </a:t>
            </a:r>
            <a:r>
              <a:rPr lang="en-US" sz="3200" dirty="0" err="1">
                <a:solidFill>
                  <a:srgbClr val="000000"/>
                </a:solidFill>
                <a:latin typeface="Arial"/>
                <a:cs typeface="Arial"/>
              </a:rPr>
              <a:t>MANuscripts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" b="1492"/>
          <a:stretch>
            <a:fillRect/>
          </a:stretch>
        </p:blipFill>
        <p:spPr>
          <a:xfrm>
            <a:off x="569912" y="914400"/>
            <a:ext cx="3280974" cy="4572000"/>
          </a:xfrm>
        </p:spPr>
      </p:pic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303712" y="2777066"/>
            <a:ext cx="6021388" cy="2709334"/>
          </a:xfrm>
        </p:spPr>
        <p:txBody>
          <a:bodyPr/>
          <a:lstStyle/>
          <a:p>
            <a:r>
              <a:rPr lang="de-DE" dirty="0">
                <a:latin typeface="Arial"/>
                <a:cs typeface="Arial"/>
              </a:rPr>
              <a:t>Ruggero Pintus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, Ying Yang</a:t>
            </a:r>
            <a:r>
              <a:rPr lang="de-DE" baseline="30000" dirty="0">
                <a:latin typeface="Arial"/>
                <a:cs typeface="Arial"/>
              </a:rPr>
              <a:t>2</a:t>
            </a:r>
            <a:r>
              <a:rPr lang="de-DE" dirty="0">
                <a:latin typeface="Arial"/>
                <a:cs typeface="Arial"/>
              </a:rPr>
              <a:t>, Enrico Gobbetti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 and Holly Rushmeier</a:t>
            </a:r>
            <a:r>
              <a:rPr lang="de-DE" baseline="30000" dirty="0">
                <a:latin typeface="Arial"/>
                <a:cs typeface="Arial"/>
              </a:rPr>
              <a:t>2</a:t>
            </a:r>
          </a:p>
          <a:p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>
                <a:latin typeface="Arial"/>
                <a:cs typeface="Arial"/>
              </a:rPr>
              <a:t>CRS4</a:t>
            </a:r>
          </a:p>
          <a:p>
            <a:r>
              <a:rPr lang="de-DE" baseline="30000" dirty="0">
                <a:latin typeface="Arial"/>
                <a:cs typeface="Arial"/>
              </a:rPr>
              <a:t>2</a:t>
            </a:r>
            <a:r>
              <a:rPr lang="de-DE" dirty="0">
                <a:latin typeface="Arial"/>
                <a:cs typeface="Arial"/>
              </a:rPr>
              <a:t>Yale University</a:t>
            </a:r>
          </a:p>
          <a:p>
            <a:pPr marL="0" lvl="1"/>
            <a:r>
              <a:rPr lang="en-US" sz="1600" dirty="0" smtClean="0">
                <a:hlinkClick r:id="rId3"/>
              </a:rPr>
              <a:t>ruggero.pintus@crs4.it</a:t>
            </a:r>
            <a:r>
              <a:rPr lang="en-US" sz="1600" dirty="0"/>
              <a:t>,</a:t>
            </a:r>
            <a:r>
              <a:rPr lang="de-DE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hlinkClick r:id="rId4"/>
              </a:rPr>
              <a:t>ying.yang.yy368@yale.edu</a:t>
            </a:r>
            <a:r>
              <a:rPr lang="en-US" sz="1600" dirty="0"/>
              <a:t>, </a:t>
            </a:r>
            <a:r>
              <a:rPr lang="en-US" sz="1600" dirty="0" smtClean="0">
                <a:hlinkClick r:id="rId5"/>
              </a:rPr>
              <a:t>enrico.gobbetti@crs4.it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6"/>
              </a:rPr>
              <a:t>holly.rushmeier@yale.edu</a:t>
            </a:r>
            <a:r>
              <a:rPr lang="en-US" sz="1600" dirty="0" smtClean="0"/>
              <a:t>  </a:t>
            </a:r>
            <a:endParaRPr lang="en-US" sz="2000" dirty="0"/>
          </a:p>
        </p:txBody>
      </p:sp>
      <p:pic>
        <p:nvPicPr>
          <p:cNvPr id="1026" name="Picture 2" descr="http://www.economicsonthemove.org/wp-content/uploads/2014/01/yal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4046399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3275454"/>
            <a:ext cx="2659200" cy="77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0"/>
    </mc:Choice>
    <mc:Fallback>
      <p:transition advClick="0" advTm="6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half" idx="21"/>
          </p:nvPr>
        </p:nvSpPr>
        <p:spPr>
          <a:xfrm>
            <a:off x="218578" y="3134593"/>
            <a:ext cx="11800536" cy="248515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 smtClean="0"/>
              <a:t>Given </a:t>
            </a:r>
            <a:r>
              <a:rPr lang="en-US" sz="2400" dirty="0"/>
              <a:t>a book, we extract per-page text leadings and features. 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We </a:t>
            </a:r>
            <a:r>
              <a:rPr lang="en-US" sz="2400" dirty="0"/>
              <a:t>select </a:t>
            </a:r>
            <a:r>
              <a:rPr lang="en-US" sz="2400" dirty="0" smtClean="0"/>
              <a:t>the most </a:t>
            </a:r>
            <a:r>
              <a:rPr lang="en-US" sz="2400" dirty="0"/>
              <a:t>salient pages and image descriptors, and we compute a rough text segmentation that we use to train a SVM </a:t>
            </a:r>
            <a:r>
              <a:rPr lang="en-US" sz="2400" dirty="0" smtClean="0"/>
              <a:t>classifier. </a:t>
            </a:r>
          </a:p>
          <a:p>
            <a:pPr marL="0" indent="0" algn="just">
              <a:buNone/>
            </a:pPr>
            <a:r>
              <a:rPr lang="en-US" sz="2400" dirty="0" smtClean="0"/>
              <a:t>We </a:t>
            </a:r>
            <a:r>
              <a:rPr lang="en-US" sz="2400" dirty="0"/>
              <a:t>re-launch the prediction to all original features to obtain a fine segmentation. 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We </a:t>
            </a:r>
            <a:r>
              <a:rPr lang="en-US" sz="2400" dirty="0"/>
              <a:t>convert these sparse text positions into </a:t>
            </a:r>
            <a:r>
              <a:rPr lang="en-US" sz="2400" dirty="0" smtClean="0"/>
              <a:t>a dense </a:t>
            </a:r>
            <a:r>
              <a:rPr lang="en-US" sz="2400" dirty="0"/>
              <a:t>text region representation, and we finally extract text blocks and lines.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78" y="309489"/>
            <a:ext cx="11800536" cy="2671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Inhaltsplatzhalter 5"/>
          <p:cNvSpPr>
            <a:spLocks noGrp="1"/>
          </p:cNvSpPr>
          <p:nvPr>
            <p:ph sz="half" idx="21"/>
          </p:nvPr>
        </p:nvSpPr>
        <p:spPr>
          <a:xfrm>
            <a:off x="198284" y="3439030"/>
            <a:ext cx="10260165" cy="23027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>
                <a:latin typeface="Arial"/>
                <a:cs typeface="Arial"/>
              </a:rPr>
              <a:t>Evaluated on a heterogeneous corpus content: </a:t>
            </a:r>
            <a:r>
              <a:rPr lang="de-DE" dirty="0" smtClean="0">
                <a:latin typeface="Arial"/>
                <a:cs typeface="Arial"/>
              </a:rPr>
              <a:t>~</a:t>
            </a:r>
            <a:r>
              <a:rPr lang="de-DE" dirty="0">
                <a:latin typeface="Arial"/>
                <a:cs typeface="Arial"/>
              </a:rPr>
              <a:t>3K pages, ~4K blocks, ~66K lines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Robust to: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Different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writing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styles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High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layout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variability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One, two or more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columns, m</a:t>
            </a:r>
            <a:r>
              <a:rPr lang="en-US" dirty="0" smtClean="0">
                <a:latin typeface="Arial"/>
                <a:cs typeface="Arial"/>
              </a:rPr>
              <a:t>arginalia, calendars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Presence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capital letters, portraits, ornamental bands, graphical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Aging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holes, spots, ink bleed-through, fading, missing parts,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damages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000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27" y="219170"/>
            <a:ext cx="1754640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203" y="219170"/>
            <a:ext cx="1754643" cy="25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05769" y="2818827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 regions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5806" y="281882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Original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382" y="244021"/>
            <a:ext cx="1754643" cy="2520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075561" y="244021"/>
            <a:ext cx="3509286" cy="2520000"/>
            <a:chOff x="8023742" y="219170"/>
            <a:chExt cx="3509286" cy="252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3742" y="219170"/>
              <a:ext cx="1754643" cy="252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78385" y="219170"/>
              <a:ext cx="1754643" cy="252000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9249756" y="2816370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 lines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04236" y="2818827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 blocks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3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0">
        <p:fade/>
      </p:transition>
    </mc:Choice>
    <mc:Fallback>
      <p:transition spd="med" advClick="0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uiExpand="1" build="p"/>
      <p:bldP spid="9" grpId="0"/>
      <p:bldP spid="10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175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 3</vt:lpstr>
      <vt:lpstr>DigitalHeritage2013</vt:lpstr>
      <vt:lpstr>A TaLISMAN:  Automatic Text and LIne Segmentation of historical MANuscripts</vt:lpstr>
      <vt:lpstr>Titel</vt:lpstr>
    </vt:vector>
  </TitlesOfParts>
  <Company>Fraunhofer IGD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Ruggero</cp:lastModifiedBy>
  <cp:revision>41</cp:revision>
  <dcterms:created xsi:type="dcterms:W3CDTF">2013-08-21T11:29:13Z</dcterms:created>
  <dcterms:modified xsi:type="dcterms:W3CDTF">2014-09-10T10:11:44Z</dcterms:modified>
</cp:coreProperties>
</file>