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Lst>
  <p:notesMasterIdLst>
    <p:notesMasterId r:id="rId50"/>
  </p:notesMasterIdLst>
  <p:handoutMasterIdLst>
    <p:handoutMasterId r:id="rId51"/>
  </p:handoutMasterIdLst>
  <p:sldIdLst>
    <p:sldId id="678" r:id="rId2"/>
    <p:sldId id="741" r:id="rId3"/>
    <p:sldId id="743" r:id="rId4"/>
    <p:sldId id="746" r:id="rId5"/>
    <p:sldId id="747" r:id="rId6"/>
    <p:sldId id="753" r:id="rId7"/>
    <p:sldId id="754" r:id="rId8"/>
    <p:sldId id="755" r:id="rId9"/>
    <p:sldId id="756" r:id="rId10"/>
    <p:sldId id="757" r:id="rId11"/>
    <p:sldId id="758" r:id="rId12"/>
    <p:sldId id="760" r:id="rId13"/>
    <p:sldId id="761" r:id="rId14"/>
    <p:sldId id="762" r:id="rId15"/>
    <p:sldId id="763" r:id="rId16"/>
    <p:sldId id="766" r:id="rId17"/>
    <p:sldId id="767" r:id="rId18"/>
    <p:sldId id="768" r:id="rId19"/>
    <p:sldId id="769" r:id="rId20"/>
    <p:sldId id="742" r:id="rId21"/>
    <p:sldId id="679" r:id="rId22"/>
    <p:sldId id="680" r:id="rId23"/>
    <p:sldId id="681" r:id="rId24"/>
    <p:sldId id="683" r:id="rId25"/>
    <p:sldId id="684" r:id="rId26"/>
    <p:sldId id="707" r:id="rId27"/>
    <p:sldId id="686" r:id="rId28"/>
    <p:sldId id="706" r:id="rId29"/>
    <p:sldId id="705" r:id="rId30"/>
    <p:sldId id="687" r:id="rId31"/>
    <p:sldId id="688" r:id="rId32"/>
    <p:sldId id="689" r:id="rId33"/>
    <p:sldId id="690" r:id="rId34"/>
    <p:sldId id="691" r:id="rId35"/>
    <p:sldId id="692" r:id="rId36"/>
    <p:sldId id="693" r:id="rId37"/>
    <p:sldId id="694" r:id="rId38"/>
    <p:sldId id="695" r:id="rId39"/>
    <p:sldId id="696" r:id="rId40"/>
    <p:sldId id="697" r:id="rId41"/>
    <p:sldId id="698" r:id="rId42"/>
    <p:sldId id="699" r:id="rId43"/>
    <p:sldId id="700" r:id="rId44"/>
    <p:sldId id="701" r:id="rId45"/>
    <p:sldId id="702" r:id="rId46"/>
    <p:sldId id="703" r:id="rId47"/>
    <p:sldId id="704" r:id="rId48"/>
    <p:sldId id="677" r:id="rId49"/>
  </p:sldIdLst>
  <p:sldSz cx="9144000" cy="6858000" type="screen4x3"/>
  <p:notesSz cx="7099300" cy="10234613"/>
  <p:defaultTextStyle>
    <a:defPPr>
      <a:defRPr lang="en-US"/>
    </a:defPPr>
    <a:lvl1pPr algn="l" rtl="0" fontAlgn="base">
      <a:spcBef>
        <a:spcPct val="0"/>
      </a:spcBef>
      <a:spcAft>
        <a:spcPct val="0"/>
      </a:spcAft>
      <a:defRPr u="sng" kern="1200">
        <a:solidFill>
          <a:schemeClr val="tx1"/>
        </a:solidFill>
        <a:latin typeface="Arial" pitchFamily="34" charset="0"/>
        <a:ea typeface="ＭＳ Ｐゴシック" pitchFamily="34" charset="-128"/>
        <a:cs typeface="Arial" pitchFamily="34" charset="0"/>
      </a:defRPr>
    </a:lvl1pPr>
    <a:lvl2pPr marL="457200" algn="l" rtl="0" fontAlgn="base">
      <a:spcBef>
        <a:spcPct val="0"/>
      </a:spcBef>
      <a:spcAft>
        <a:spcPct val="0"/>
      </a:spcAft>
      <a:defRPr u="sng" kern="1200">
        <a:solidFill>
          <a:schemeClr val="tx1"/>
        </a:solidFill>
        <a:latin typeface="Arial" pitchFamily="34" charset="0"/>
        <a:ea typeface="ＭＳ Ｐゴシック" pitchFamily="34" charset="-128"/>
        <a:cs typeface="Arial" pitchFamily="34" charset="0"/>
      </a:defRPr>
    </a:lvl2pPr>
    <a:lvl3pPr marL="914400" algn="l" rtl="0" fontAlgn="base">
      <a:spcBef>
        <a:spcPct val="0"/>
      </a:spcBef>
      <a:spcAft>
        <a:spcPct val="0"/>
      </a:spcAft>
      <a:defRPr u="sng" kern="1200">
        <a:solidFill>
          <a:schemeClr val="tx1"/>
        </a:solidFill>
        <a:latin typeface="Arial" pitchFamily="34" charset="0"/>
        <a:ea typeface="ＭＳ Ｐゴシック" pitchFamily="34" charset="-128"/>
        <a:cs typeface="Arial" pitchFamily="34" charset="0"/>
      </a:defRPr>
    </a:lvl3pPr>
    <a:lvl4pPr marL="1371600" algn="l" rtl="0" fontAlgn="base">
      <a:spcBef>
        <a:spcPct val="0"/>
      </a:spcBef>
      <a:spcAft>
        <a:spcPct val="0"/>
      </a:spcAft>
      <a:defRPr u="sng" kern="1200">
        <a:solidFill>
          <a:schemeClr val="tx1"/>
        </a:solidFill>
        <a:latin typeface="Arial" pitchFamily="34" charset="0"/>
        <a:ea typeface="ＭＳ Ｐゴシック" pitchFamily="34" charset="-128"/>
        <a:cs typeface="Arial" pitchFamily="34" charset="0"/>
      </a:defRPr>
    </a:lvl4pPr>
    <a:lvl5pPr marL="1828800" algn="l" rtl="0" fontAlgn="base">
      <a:spcBef>
        <a:spcPct val="0"/>
      </a:spcBef>
      <a:spcAft>
        <a:spcPct val="0"/>
      </a:spcAft>
      <a:defRPr u="sng"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u="sng"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u="sng"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u="sng"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u="sng" kern="1200">
        <a:solidFill>
          <a:schemeClr val="tx1"/>
        </a:solidFill>
        <a:latin typeface="Arial" pitchFamily="34" charset="0"/>
        <a:ea typeface="ＭＳ Ｐゴシック" pitchFamily="34" charset="-128"/>
        <a:cs typeface="Arial" pitchFamily="34" charset="0"/>
      </a:defRPr>
    </a:lvl9pPr>
  </p:defaultTextStyle>
  <p:extLst>
    <p:ext uri="{EFAFB233-063F-42B5-8137-9DF3F51BA10A}">
      <p15:sldGuideLst xmlns:p15="http://schemas.microsoft.com/office/powerpoint/2012/main">
        <p15:guide id="1" orient="horz" pos="2136" userDrawn="1">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ABDE0"/>
    <a:srgbClr val="175676"/>
    <a:srgbClr val="BA324F"/>
    <a:srgbClr val="6D326D"/>
    <a:srgbClr val="586F7C"/>
    <a:srgbClr val="2E1F27"/>
    <a:srgbClr val="840032"/>
    <a:srgbClr val="4AA3E0"/>
    <a:srgbClr val="FF66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32" autoAdjust="0"/>
    <p:restoredTop sz="78978" autoAdjust="0"/>
  </p:normalViewPr>
  <p:slideViewPr>
    <p:cSldViewPr snapToGrid="0">
      <p:cViewPr varScale="1">
        <p:scale>
          <a:sx n="78" d="100"/>
          <a:sy n="78" d="100"/>
        </p:scale>
        <p:origin x="1398" y="84"/>
      </p:cViewPr>
      <p:guideLst>
        <p:guide orient="horz" pos="2136"/>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79" d="100"/>
          <a:sy n="79" d="100"/>
        </p:scale>
        <p:origin x="-3942"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eaLnBrk="0" hangingPunct="0">
              <a:defRPr sz="1200">
                <a:latin typeface="Arial" charset="0"/>
                <a:ea typeface="ＭＳ Ｐゴシック" pitchFamily="34" charset="-128"/>
                <a:cs typeface="+mn-cs"/>
              </a:defRPr>
            </a:lvl1pPr>
          </a:lstStyle>
          <a:p>
            <a:pPr>
              <a:defRPr/>
            </a:pPr>
            <a:r>
              <a:rPr lang="en-US"/>
              <a:t>dsdsfsf</a:t>
            </a:r>
            <a:endParaRPr lang="it-IT"/>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eaLnBrk="0" hangingPunct="0">
              <a:defRPr sz="1200">
                <a:latin typeface="Arial" charset="0"/>
                <a:ea typeface="ＭＳ Ｐゴシック" pitchFamily="34" charset="-128"/>
                <a:cs typeface="+mn-cs"/>
              </a:defRPr>
            </a:lvl1pPr>
          </a:lstStyle>
          <a:p>
            <a:pPr>
              <a:defRPr/>
            </a:pPr>
            <a:fld id="{D47D72AA-5B44-4AF9-9603-C7FE4BF66A9D}" type="datetimeFigureOut">
              <a:rPr lang="it-IT"/>
              <a:pPr>
                <a:defRPr/>
              </a:pPr>
              <a:t>10/03/2017</a:t>
            </a:fld>
            <a:endParaRPr lang="it-IT"/>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eaLnBrk="0" hangingPunct="0">
              <a:defRPr sz="1200">
                <a:latin typeface="Arial" charset="0"/>
                <a:ea typeface="ＭＳ Ｐゴシック" pitchFamily="34" charset="-128"/>
                <a:cs typeface="+mn-cs"/>
              </a:defRPr>
            </a:lvl1pPr>
          </a:lstStyle>
          <a:p>
            <a:pPr>
              <a:defRPr/>
            </a:pPr>
            <a:endParaRPr lang="it-IT"/>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eaLnBrk="0" hangingPunct="0">
              <a:defRPr sz="1200">
                <a:latin typeface="Arial" charset="0"/>
                <a:ea typeface="ＭＳ Ｐゴシック" pitchFamily="34" charset="-128"/>
                <a:cs typeface="+mn-cs"/>
              </a:defRPr>
            </a:lvl1pPr>
          </a:lstStyle>
          <a:p>
            <a:pPr>
              <a:defRPr/>
            </a:pPr>
            <a:fld id="{D3175FED-6D57-49AF-B155-DCEF67A088FE}" type="slidenum">
              <a:rPr lang="it-IT"/>
              <a:pPr>
                <a:defRPr/>
              </a:pPr>
              <a:t>‹Nº›</a:t>
            </a:fld>
            <a:endParaRPr lang="it-IT"/>
          </a:p>
        </p:txBody>
      </p:sp>
    </p:spTree>
    <p:extLst>
      <p:ext uri="{BB962C8B-B14F-4D97-AF65-F5344CB8AC3E}">
        <p14:creationId xmlns:p14="http://schemas.microsoft.com/office/powerpoint/2010/main" val="391252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eaLnBrk="1" hangingPunct="1">
              <a:defRPr sz="1300" u="none">
                <a:latin typeface="Arial" charset="0"/>
                <a:ea typeface="+mn-ea"/>
                <a:cs typeface="+mn-cs"/>
              </a:defRPr>
            </a:lvl1pPr>
          </a:lstStyle>
          <a:p>
            <a:pPr>
              <a:defRPr/>
            </a:pPr>
            <a:endParaRPr lang="en-US"/>
          </a:p>
        </p:txBody>
      </p:sp>
      <p:sp>
        <p:nvSpPr>
          <p:cNvPr id="39939" name="Rectangle 3"/>
          <p:cNvSpPr>
            <a:spLocks noGrp="1" noChangeArrowheads="1"/>
          </p:cNvSpPr>
          <p:nvPr>
            <p:ph type="dt" idx="1"/>
          </p:nvPr>
        </p:nvSpPr>
        <p:spPr bwMode="auto">
          <a:xfrm>
            <a:off x="4021138"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eaLnBrk="1" hangingPunct="1">
              <a:defRPr sz="1300" u="none">
                <a:latin typeface="Arial" charset="0"/>
                <a:ea typeface="+mn-ea"/>
                <a:cs typeface="+mn-cs"/>
              </a:defRPr>
            </a:lvl1pPr>
          </a:lstStyle>
          <a:p>
            <a:pPr>
              <a:defRPr/>
            </a:pPr>
            <a:endParaRPr lang="en-US"/>
          </a:p>
        </p:txBody>
      </p:sp>
      <p:sp>
        <p:nvSpPr>
          <p:cNvPr id="901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709613" y="4860925"/>
            <a:ext cx="5680075" cy="4605338"/>
          </a:xfrm>
          <a:prstGeom prst="rect">
            <a:avLst/>
          </a:prstGeom>
          <a:noFill/>
          <a:ln>
            <a:noFill/>
          </a:ln>
          <a:effectLst/>
          <a:extLst/>
        </p:spPr>
        <p:txBody>
          <a:bodyPr vert="horz" wrap="square" lIns="99048" tIns="49524" rIns="99048" bIns="49524" numCol="1" anchor="t" anchorCtr="0" compatLnSpc="1">
            <a:prstTxWarp prst="textNoShape">
              <a:avLst/>
            </a:prstTxWarp>
          </a:bodyPr>
          <a:lstStyle/>
          <a:p>
            <a:pPr lvl="0"/>
            <a:r>
              <a:rPr lang="en-US" noProof="0" dirty="0" smtClean="0"/>
              <a:t>We report on the 3DNSITE system, a web-based client-server 3D visualization tool for </a:t>
            </a:r>
          </a:p>
          <a:p>
            <a:pPr lvl="0"/>
            <a:r>
              <a:rPr lang="en-US" noProof="0" dirty="0" smtClean="0"/>
              <a:t>streaming and visualizing large tridimensional hybrid data (</a:t>
            </a:r>
            <a:r>
              <a:rPr lang="en-US" noProof="0" dirty="0" err="1" smtClean="0"/>
              <a:t>georeferenced</a:t>
            </a:r>
            <a:r>
              <a:rPr lang="en-US" noProof="0" dirty="0" smtClean="0"/>
              <a:t> point </a:t>
            </a:r>
          </a:p>
          <a:p>
            <a:pPr lvl="0"/>
            <a:r>
              <a:rPr lang="en-US" noProof="0" dirty="0" smtClean="0"/>
              <a:t>clouds and photographs with associated viewpoints and camera parameters)</a:t>
            </a:r>
          </a:p>
        </p:txBody>
      </p:sp>
      <p:sp>
        <p:nvSpPr>
          <p:cNvPr id="39942" name="Rectangle 6"/>
          <p:cNvSpPr>
            <a:spLocks noGrp="1" noChangeArrowheads="1"/>
          </p:cNvSpPr>
          <p:nvPr>
            <p:ph type="ftr" sz="quarter" idx="4"/>
          </p:nvPr>
        </p:nvSpPr>
        <p:spPr bwMode="auto">
          <a:xfrm>
            <a:off x="0" y="9721850"/>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eaLnBrk="1" hangingPunct="1">
              <a:defRPr sz="1300" u="none">
                <a:latin typeface="Arial" charset="0"/>
                <a:ea typeface="+mn-ea"/>
                <a:cs typeface="+mn-cs"/>
              </a:defRPr>
            </a:lvl1pPr>
          </a:lstStyle>
          <a:p>
            <a:pPr>
              <a:defRPr/>
            </a:pPr>
            <a:endParaRPr lang="en-US"/>
          </a:p>
        </p:txBody>
      </p:sp>
      <p:sp>
        <p:nvSpPr>
          <p:cNvPr id="39943" name="Rectangle 7"/>
          <p:cNvSpPr>
            <a:spLocks noGrp="1" noChangeArrowheads="1"/>
          </p:cNvSpPr>
          <p:nvPr>
            <p:ph type="sldNum" sz="quarter" idx="5"/>
          </p:nvPr>
        </p:nvSpPr>
        <p:spPr bwMode="auto">
          <a:xfrm>
            <a:off x="4021138" y="9721850"/>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eaLnBrk="1" hangingPunct="1">
              <a:defRPr sz="1300" u="none">
                <a:latin typeface="Arial" charset="0"/>
                <a:ea typeface="+mn-ea"/>
                <a:cs typeface="+mn-cs"/>
              </a:defRPr>
            </a:lvl1pPr>
          </a:lstStyle>
          <a:p>
            <a:pPr>
              <a:defRPr/>
            </a:pPr>
            <a:fld id="{6A95E51C-0D52-4B53-94C1-814EBC9CDDC1}" type="slidenum">
              <a:rPr lang="en-US"/>
              <a:pPr>
                <a:defRPr/>
              </a:pPr>
              <a:t>‹Nº›</a:t>
            </a:fld>
            <a:endParaRPr lang="en-US"/>
          </a:p>
        </p:txBody>
      </p:sp>
    </p:spTree>
    <p:extLst>
      <p:ext uri="{BB962C8B-B14F-4D97-AF65-F5344CB8AC3E}">
        <p14:creationId xmlns:p14="http://schemas.microsoft.com/office/powerpoint/2010/main" val="3614286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lang="en-US" sz="1000" kern="1200">
        <a:solidFill>
          <a:schemeClr val="tx1"/>
        </a:solidFill>
        <a:latin typeface="Arial"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Arial"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Arial"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Arial"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egnaposto immagine diapositiva 1"/>
          <p:cNvSpPr>
            <a:spLocks noGrp="1" noRot="1" noChangeAspect="1" noTextEdit="1"/>
          </p:cNvSpPr>
          <p:nvPr>
            <p:ph type="sldImg"/>
          </p:nvPr>
        </p:nvSpPr>
        <p:spPr>
          <a:ln/>
        </p:spPr>
      </p:sp>
      <p:sp>
        <p:nvSpPr>
          <p:cNvPr id="100355"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Intel/ARM</a:t>
            </a:r>
          </a:p>
          <a:p>
            <a:r>
              <a:rPr altLang="en-US" smtClean="0">
                <a:latin typeface="Arial" pitchFamily="34" charset="0"/>
              </a:rPr>
              <a:t>http://www.infoworld.com/d/computer-hardware/intel-vs-arm-two-titans-tangled-fate-237265?page=0,1</a:t>
            </a:r>
          </a:p>
          <a:p>
            <a:r>
              <a:rPr altLang="en-US" smtClean="0">
                <a:latin typeface="Arial" pitchFamily="34" charset="0"/>
              </a:rPr>
              <a:t>AMD</a:t>
            </a:r>
          </a:p>
          <a:p>
            <a:r>
              <a:rPr altLang="en-US" smtClean="0">
                <a:latin typeface="Arial" pitchFamily="34" charset="0"/>
              </a:rPr>
              <a:t>http://www.anandtech.com/show/7514/amd-2014-mobile-apu-update-beema-and-mullins</a:t>
            </a:r>
          </a:p>
          <a:p>
            <a:r>
              <a:rPr altLang="en-US" smtClean="0">
                <a:latin typeface="Arial" pitchFamily="34" charset="0"/>
              </a:rPr>
              <a:t>http://www.enterprisetech.com/2014/05/05/amd-unify-x86-arm-systems-skybridge/</a:t>
            </a:r>
          </a:p>
          <a:p>
            <a:endParaRPr altLang="en-US" smtClean="0">
              <a:latin typeface="Arial" pitchFamily="34" charset="0"/>
            </a:endParaRP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B93BFFA0-E038-4450-A6AA-87756FB8940E}" type="slidenum">
              <a:rPr lang="en-US" smtClean="0"/>
              <a:pPr>
                <a:defRPr/>
              </a:pPr>
              <a:t>3</a:t>
            </a:fld>
            <a:endParaRPr lang="en-US"/>
          </a:p>
        </p:txBody>
      </p:sp>
    </p:spTree>
    <p:extLst>
      <p:ext uri="{BB962C8B-B14F-4D97-AF65-F5344CB8AC3E}">
        <p14:creationId xmlns:p14="http://schemas.microsoft.com/office/powerpoint/2010/main" val="2500245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egnaposto immagine diapositiva 1"/>
          <p:cNvSpPr>
            <a:spLocks noGrp="1" noRot="1" noChangeAspect="1" noTextEdit="1"/>
          </p:cNvSpPr>
          <p:nvPr>
            <p:ph type="sldImg"/>
          </p:nvPr>
        </p:nvSpPr>
        <p:spPr>
          <a:ln/>
        </p:spPr>
      </p:sp>
      <p:sp>
        <p:nvSpPr>
          <p:cNvPr id="12288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IMR / TBR / TBDR</a:t>
            </a:r>
          </a:p>
          <a:p>
            <a:r>
              <a:rPr altLang="en-US" smtClean="0">
                <a:latin typeface="Arial" pitchFamily="34" charset="0"/>
              </a:rPr>
              <a:t>http://blog.imgtec.com/powervr/understanding-powervr-series5xt-powervr-tbdr-and-architecture-efficiency-part-4</a:t>
            </a:r>
          </a:p>
          <a:p>
            <a:r>
              <a:rPr altLang="en-US" smtClean="0">
                <a:latin typeface="Arial" pitchFamily="34" charset="0"/>
              </a:rPr>
              <a:t>http://wenku.baidu.com/view/85ea8fec998fcc22bcd10dcb.html</a:t>
            </a: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765C9643-ECCE-40F6-B1B7-BEAD1D860DAA}" type="slidenum">
              <a:rPr lang="en-US" smtClean="0"/>
              <a:pPr>
                <a:defRPr/>
              </a:pPr>
              <a:t>16</a:t>
            </a:fld>
            <a:endParaRPr lang="en-US"/>
          </a:p>
        </p:txBody>
      </p:sp>
    </p:spTree>
    <p:extLst>
      <p:ext uri="{BB962C8B-B14F-4D97-AF65-F5344CB8AC3E}">
        <p14:creationId xmlns:p14="http://schemas.microsoft.com/office/powerpoint/2010/main" val="939547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IMR / TBR / TBDR</a:t>
            </a:r>
          </a:p>
          <a:p>
            <a:r>
              <a:rPr altLang="en-US" smtClean="0">
                <a:latin typeface="Arial" pitchFamily="34" charset="0"/>
              </a:rPr>
              <a:t>http://blog.imgtec.com/powervr/understanding-powervr-series5xt-powervr-tbdr-and-architecture-efficiency-part-4</a:t>
            </a:r>
          </a:p>
          <a:p>
            <a:r>
              <a:rPr altLang="en-US" smtClean="0">
                <a:latin typeface="Arial" pitchFamily="34" charset="0"/>
              </a:rPr>
              <a:t>http://wenku.baidu.com/view/85ea8fec998fcc22bcd10dcb.html</a:t>
            </a: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2ACA89F7-528C-4622-B543-E65BDBC5FE39}" type="slidenum">
              <a:rPr lang="en-US" smtClean="0"/>
              <a:pPr>
                <a:defRPr/>
              </a:pPr>
              <a:t>17</a:t>
            </a:fld>
            <a:endParaRPr lang="en-US"/>
          </a:p>
        </p:txBody>
      </p:sp>
    </p:spTree>
    <p:extLst>
      <p:ext uri="{BB962C8B-B14F-4D97-AF65-F5344CB8AC3E}">
        <p14:creationId xmlns:p14="http://schemas.microsoft.com/office/powerpoint/2010/main" val="1989716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egnaposto immagine diapositiva 1"/>
          <p:cNvSpPr>
            <a:spLocks noGrp="1" noRot="1" noChangeAspect="1" noTextEdit="1"/>
          </p:cNvSpPr>
          <p:nvPr>
            <p:ph type="sldImg"/>
          </p:nvPr>
        </p:nvSpPr>
        <p:spPr>
          <a:ln/>
        </p:spPr>
      </p:sp>
      <p:sp>
        <p:nvSpPr>
          <p:cNvPr id="12493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http://www.anandtech.com/show/735/3</a:t>
            </a:r>
          </a:p>
          <a:p>
            <a:endParaRPr altLang="en-US" smtClean="0">
              <a:latin typeface="Arial" pitchFamily="34" charset="0"/>
            </a:endParaRPr>
          </a:p>
          <a:p>
            <a:r>
              <a:rPr altLang="it-IT" smtClean="0">
                <a:latin typeface="Arial" pitchFamily="34" charset="0"/>
              </a:rPr>
              <a:t>Rather than process one polygon at a time without knowledge of other polygons in the scene, a tile based renderer first groups polygons together in groups called display lists. These display lists allow a scene to be broken into smaller blocks, known as tiles, which are then rendered independently.</a:t>
            </a:r>
          </a:p>
          <a:p>
            <a:r>
              <a:rPr altLang="it-IT" smtClean="0">
                <a:latin typeface="Arial" pitchFamily="34" charset="0"/>
              </a:rPr>
              <a:t>The first advantage to rendering smaller portions of a scene at once is that it allows operations to be performed on-chip without having to access external memory. This allows all z-calculations to be performed without having to access an external z-buffer via the memory bus. Naturally, this eliminates the expensive z-buffer reads and writes that occur constantly on immediate mode renderers.</a:t>
            </a:r>
          </a:p>
          <a:p>
            <a:r>
              <a:rPr altLang="it-IT" smtClean="0">
                <a:latin typeface="Arial" pitchFamily="34" charset="0"/>
              </a:rPr>
              <a:t>Rendering small tiles instead of a complete scene also means that pixels that are not visible can be thrown out before the rendering process beings. Since each tile consists of a display list that includes each polygon in that tile, hidden surface removal can occur before any textures are applied. Once again this significantly reduces the amount of information that must travel over the memory bus, as textures for non-visible surfaces do not need to be processed. Also located on chip is a tile buffer which acts as a fame buffer for an individual tile. This allows blending to be performed without costly memory reads and writ</a:t>
            </a: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6753FDB9-4B2A-48F2-8C25-4AB7F3B022BD}" type="slidenum">
              <a:rPr lang="en-US" smtClean="0"/>
              <a:pPr>
                <a:defRPr/>
              </a:pPr>
              <a:t>19</a:t>
            </a:fld>
            <a:endParaRPr lang="en-US"/>
          </a:p>
        </p:txBody>
      </p:sp>
    </p:spTree>
    <p:extLst>
      <p:ext uri="{BB962C8B-B14F-4D97-AF65-F5344CB8AC3E}">
        <p14:creationId xmlns:p14="http://schemas.microsoft.com/office/powerpoint/2010/main" val="3820482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xfrm>
            <a:off x="1046163" y="792163"/>
            <a:ext cx="5060950" cy="3795712"/>
          </a:xfrm>
          <a:ln/>
        </p:spPr>
      </p:sp>
      <p:sp>
        <p:nvSpPr>
          <p:cNvPr id="11469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altLang="en-US" smtClean="0">
              <a:latin typeface="Arial" pitchFamily="34" charset="0"/>
            </a:endParaRPr>
          </a:p>
        </p:txBody>
      </p:sp>
    </p:spTree>
    <p:extLst>
      <p:ext uri="{BB962C8B-B14F-4D97-AF65-F5344CB8AC3E}">
        <p14:creationId xmlns:p14="http://schemas.microsoft.com/office/powerpoint/2010/main" val="1836348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egnaposto immagine diapositiva 1"/>
          <p:cNvSpPr>
            <a:spLocks noGrp="1" noRot="1" noChangeAspect="1" noTextEdit="1"/>
          </p:cNvSpPr>
          <p:nvPr>
            <p:ph type="sldImg"/>
          </p:nvPr>
        </p:nvSpPr>
        <p:spPr>
          <a:ln/>
        </p:spPr>
      </p:sp>
      <p:sp>
        <p:nvSpPr>
          <p:cNvPr id="103427"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Intel/ARM</a:t>
            </a:r>
          </a:p>
          <a:p>
            <a:r>
              <a:rPr altLang="en-US" smtClean="0">
                <a:latin typeface="Arial" pitchFamily="34" charset="0"/>
              </a:rPr>
              <a:t>http://www.infoworld.com/d/computer-hardware/intel-vs-arm-two-titans-tangled-fate-237265?page=0,1</a:t>
            </a:r>
          </a:p>
          <a:p>
            <a:r>
              <a:rPr altLang="en-US" smtClean="0">
                <a:latin typeface="Arial" pitchFamily="34" charset="0"/>
              </a:rPr>
              <a:t>AMD</a:t>
            </a:r>
          </a:p>
          <a:p>
            <a:r>
              <a:rPr altLang="en-US" smtClean="0">
                <a:latin typeface="Arial" pitchFamily="34" charset="0"/>
              </a:rPr>
              <a:t>http://www.anandtech.com/show/7514/amd-2014-mobile-apu-update-beema-and-mullins</a:t>
            </a:r>
          </a:p>
          <a:p>
            <a:r>
              <a:rPr altLang="en-US" smtClean="0">
                <a:latin typeface="Arial" pitchFamily="34" charset="0"/>
              </a:rPr>
              <a:t>http://www.enterprisetech.com/2014/05/05/amd-unify-x86-arm-systems-skybridge/</a:t>
            </a:r>
          </a:p>
          <a:p>
            <a:endParaRPr altLang="en-US" smtClean="0">
              <a:latin typeface="Arial" pitchFamily="34" charset="0"/>
            </a:endParaRP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F252C506-DB13-405F-9454-C2E43DC22F16}" type="slidenum">
              <a:rPr lang="en-US" smtClean="0"/>
              <a:pPr>
                <a:defRPr/>
              </a:pPr>
              <a:t>4</a:t>
            </a:fld>
            <a:endParaRPr lang="en-US"/>
          </a:p>
        </p:txBody>
      </p:sp>
    </p:spTree>
    <p:extLst>
      <p:ext uri="{BB962C8B-B14F-4D97-AF65-F5344CB8AC3E}">
        <p14:creationId xmlns:p14="http://schemas.microsoft.com/office/powerpoint/2010/main" val="286215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egnaposto immagine diapositiva 1"/>
          <p:cNvSpPr>
            <a:spLocks noGrp="1" noRot="1" noChangeAspect="1" noTextEdit="1"/>
          </p:cNvSpPr>
          <p:nvPr>
            <p:ph type="sldImg"/>
          </p:nvPr>
        </p:nvSpPr>
        <p:spPr>
          <a:ln/>
        </p:spPr>
      </p:sp>
      <p:sp>
        <p:nvSpPr>
          <p:cNvPr id="10752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CISC – fast program execution, complex HW</a:t>
            </a:r>
          </a:p>
          <a:p>
            <a:r>
              <a:rPr altLang="en-US" smtClean="0">
                <a:latin typeface="Arial" pitchFamily="34" charset="0"/>
              </a:rPr>
              <a:t>RISC – fast instructions, simple HW, complexity </a:t>
            </a:r>
            <a:r>
              <a:rPr altLang="en-US" smtClean="0">
                <a:latin typeface="Arial" pitchFamily="34" charset="0"/>
                <a:sym typeface="Wingdings" pitchFamily="2" charset="2"/>
              </a:rPr>
              <a:t>on the compiler</a:t>
            </a:r>
          </a:p>
          <a:p>
            <a:r>
              <a:rPr altLang="en-US" smtClean="0">
                <a:latin typeface="Arial" pitchFamily="34" charset="0"/>
                <a:sym typeface="Wingdings" pitchFamily="2" charset="2"/>
              </a:rPr>
              <a:t>FISC – starts from RISC, takes from CISC, improve performance at the cost of HW complexity</a:t>
            </a:r>
            <a:endParaRPr altLang="en-US" smtClean="0">
              <a:latin typeface="Arial" pitchFamily="34" charset="0"/>
            </a:endParaRPr>
          </a:p>
          <a:p>
            <a:endParaRPr altLang="en-US" smtClean="0">
              <a:latin typeface="Arial" pitchFamily="34" charset="0"/>
            </a:endParaRPr>
          </a:p>
          <a:p>
            <a:r>
              <a:rPr altLang="en-US" smtClean="0">
                <a:latin typeface="Arial" pitchFamily="34" charset="0"/>
              </a:rPr>
              <a:t>Intel/ARM</a:t>
            </a:r>
          </a:p>
          <a:p>
            <a:r>
              <a:rPr altLang="en-US" smtClean="0">
                <a:latin typeface="Arial" pitchFamily="34" charset="0"/>
              </a:rPr>
              <a:t>http://www.infoworld.com/d/computer-hardware/intel-vs-arm-two-titans-tangled-fate-237265?page=0,1</a:t>
            </a:r>
          </a:p>
          <a:p>
            <a:r>
              <a:rPr altLang="en-US" smtClean="0">
                <a:latin typeface="Arial" pitchFamily="34" charset="0"/>
              </a:rPr>
              <a:t>AMD</a:t>
            </a:r>
          </a:p>
          <a:p>
            <a:r>
              <a:rPr altLang="en-US" smtClean="0">
                <a:latin typeface="Arial" pitchFamily="34" charset="0"/>
              </a:rPr>
              <a:t>http://www.anandtech.com/show/7514/amd-2014-mobile-apu-update-beema-and-mullins</a:t>
            </a:r>
          </a:p>
          <a:p>
            <a:r>
              <a:rPr altLang="en-US" smtClean="0">
                <a:latin typeface="Arial" pitchFamily="34" charset="0"/>
              </a:rPr>
              <a:t>http://www.enterprisetech.com/2014/05/05/amd-unify-x86-arm-systems-skybridge/</a:t>
            </a:r>
          </a:p>
          <a:p>
            <a:endParaRPr altLang="en-US" smtClean="0">
              <a:latin typeface="Arial" pitchFamily="34" charset="0"/>
            </a:endParaRP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C660A028-81ED-4F2A-9438-31548A73E25F}" type="slidenum">
              <a:rPr lang="en-US" smtClean="0"/>
              <a:pPr>
                <a:defRPr/>
              </a:pPr>
              <a:t>5</a:t>
            </a:fld>
            <a:endParaRPr lang="en-US"/>
          </a:p>
        </p:txBody>
      </p:sp>
    </p:spTree>
    <p:extLst>
      <p:ext uri="{BB962C8B-B14F-4D97-AF65-F5344CB8AC3E}">
        <p14:creationId xmlns:p14="http://schemas.microsoft.com/office/powerpoint/2010/main" val="216518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egnaposto immagine diapositiva 1"/>
          <p:cNvSpPr>
            <a:spLocks noGrp="1" noRot="1" noChangeAspect="1" noTextEdit="1"/>
          </p:cNvSpPr>
          <p:nvPr>
            <p:ph type="sldImg"/>
          </p:nvPr>
        </p:nvSpPr>
        <p:spPr>
          <a:ln/>
        </p:spPr>
      </p:sp>
      <p:sp>
        <p:nvSpPr>
          <p:cNvPr id="11469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B2A442B5-5443-4C00-80A3-93C2A9E10052}" type="slidenum">
              <a:rPr lang="en-US" smtClean="0"/>
              <a:pPr>
                <a:defRPr/>
              </a:pPr>
              <a:t>6</a:t>
            </a:fld>
            <a:endParaRPr lang="en-US"/>
          </a:p>
        </p:txBody>
      </p:sp>
    </p:spTree>
    <p:extLst>
      <p:ext uri="{BB962C8B-B14F-4D97-AF65-F5344CB8AC3E}">
        <p14:creationId xmlns:p14="http://schemas.microsoft.com/office/powerpoint/2010/main" val="1014687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it-IT" smtClean="0">
                <a:latin typeface="Arial" pitchFamily="34" charset="0"/>
              </a:rPr>
              <a:t>Intel HD4000 4EU instead of 16 on mobile</a:t>
            </a:r>
          </a:p>
        </p:txBody>
      </p:sp>
      <p:sp>
        <p:nvSpPr>
          <p:cNvPr id="4" name="Slide Number Placeholder 3"/>
          <p:cNvSpPr>
            <a:spLocks noGrp="1"/>
          </p:cNvSpPr>
          <p:nvPr>
            <p:ph type="sldNum" sz="quarter" idx="5"/>
          </p:nvPr>
        </p:nvSpPr>
        <p:spPr/>
        <p:txBody>
          <a:bodyPr/>
          <a:lstStyle/>
          <a:p>
            <a:pPr>
              <a:defRPr/>
            </a:pPr>
            <a:fld id="{EDBD335D-5A5E-4FD4-B5CB-2AAA5F6CC693}" type="slidenum">
              <a:rPr lang="en-US" smtClean="0"/>
              <a:pPr>
                <a:defRPr/>
              </a:pPr>
              <a:t>7</a:t>
            </a:fld>
            <a:endParaRPr lang="en-US"/>
          </a:p>
        </p:txBody>
      </p:sp>
    </p:spTree>
    <p:extLst>
      <p:ext uri="{BB962C8B-B14F-4D97-AF65-F5344CB8AC3E}">
        <p14:creationId xmlns:p14="http://schemas.microsoft.com/office/powerpoint/2010/main" val="1398396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egnaposto immagine diapositiva 1"/>
          <p:cNvSpPr>
            <a:spLocks noGrp="1" noRot="1" noChangeAspect="1" noTextEdit="1"/>
          </p:cNvSpPr>
          <p:nvPr>
            <p:ph type="sldImg"/>
          </p:nvPr>
        </p:nvSpPr>
        <p:spPr>
          <a:ln/>
        </p:spPr>
      </p:sp>
      <p:sp>
        <p:nvSpPr>
          <p:cNvPr id="116739"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Intel/ARM</a:t>
            </a:r>
          </a:p>
          <a:p>
            <a:r>
              <a:rPr altLang="en-US" smtClean="0">
                <a:latin typeface="Arial" pitchFamily="34" charset="0"/>
              </a:rPr>
              <a:t>http://www.infoworld.com/d/computer-hardware/intel-vs-arm-two-titans-tangled-fate-237265?page=0,1</a:t>
            </a:r>
          </a:p>
          <a:p>
            <a:r>
              <a:rPr altLang="en-US" smtClean="0">
                <a:latin typeface="Arial" pitchFamily="34" charset="0"/>
              </a:rPr>
              <a:t>AMD</a:t>
            </a:r>
          </a:p>
          <a:p>
            <a:r>
              <a:rPr altLang="en-US" smtClean="0">
                <a:latin typeface="Arial" pitchFamily="34" charset="0"/>
              </a:rPr>
              <a:t>http://www.anandtech.com/show/7514/amd-2014-mobile-apu-update-beema-and-mullins</a:t>
            </a:r>
          </a:p>
          <a:p>
            <a:r>
              <a:rPr altLang="en-US" smtClean="0">
                <a:latin typeface="Arial" pitchFamily="34" charset="0"/>
              </a:rPr>
              <a:t>http://www.enterprisetech.com/2014/05/05/amd-unify-x86-arm-systems-skybridge/</a:t>
            </a:r>
          </a:p>
          <a:p>
            <a:endParaRPr altLang="en-US" smtClean="0">
              <a:latin typeface="Arial" pitchFamily="34" charset="0"/>
            </a:endParaRP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E94E368F-CE72-4E1A-9E70-747BE3E0E7B0}" type="slidenum">
              <a:rPr lang="en-US" smtClean="0"/>
              <a:pPr>
                <a:defRPr/>
              </a:pPr>
              <a:t>12</a:t>
            </a:fld>
            <a:endParaRPr lang="en-US"/>
          </a:p>
        </p:txBody>
      </p:sp>
    </p:spTree>
    <p:extLst>
      <p:ext uri="{BB962C8B-B14F-4D97-AF65-F5344CB8AC3E}">
        <p14:creationId xmlns:p14="http://schemas.microsoft.com/office/powerpoint/2010/main" val="2012837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egnaposto immagine diapositiva 1"/>
          <p:cNvSpPr>
            <a:spLocks noGrp="1" noRot="1" noChangeAspect="1" noTextEdit="1"/>
          </p:cNvSpPr>
          <p:nvPr>
            <p:ph type="sldImg"/>
          </p:nvPr>
        </p:nvSpPr>
        <p:spPr>
          <a:ln/>
        </p:spPr>
      </p:sp>
      <p:sp>
        <p:nvSpPr>
          <p:cNvPr id="11776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Typical OpenGL 3D pipeline</a:t>
            </a:r>
          </a:p>
          <a:p>
            <a:endParaRPr altLang="en-US" smtClean="0">
              <a:latin typeface="Arial" pitchFamily="34" charset="0"/>
            </a:endParaRPr>
          </a:p>
          <a:p>
            <a:r>
              <a:rPr altLang="en-US" smtClean="0">
                <a:latin typeface="Arial" pitchFamily="34" charset="0"/>
              </a:rPr>
              <a:t>2 types:</a:t>
            </a:r>
          </a:p>
          <a:p>
            <a:r>
              <a:rPr altLang="en-US" smtClean="0">
                <a:latin typeface="Arial" pitchFamily="34" charset="0"/>
              </a:rPr>
              <a:t>-fixed vertex / fragment processors (tegra 2/3/4, mali 400, PowerVR SGX 5XX)</a:t>
            </a:r>
          </a:p>
          <a:p>
            <a:r>
              <a:rPr altLang="en-US" smtClean="0">
                <a:latin typeface="Arial" pitchFamily="34" charset="0"/>
              </a:rPr>
              <a:t>-unified shaders (tegra K1/X1, mali 7XX, Snapdragon 400, PowerVR G6XXX)</a:t>
            </a:r>
          </a:p>
        </p:txBody>
      </p:sp>
      <p:sp>
        <p:nvSpPr>
          <p:cNvPr id="4" name="Segnaposto numero diapositiva 3"/>
          <p:cNvSpPr>
            <a:spLocks noGrp="1"/>
          </p:cNvSpPr>
          <p:nvPr>
            <p:ph type="sldNum" sz="quarter" idx="5"/>
          </p:nvPr>
        </p:nvSpPr>
        <p:spPr/>
        <p:txBody>
          <a:bodyPr/>
          <a:lstStyle/>
          <a:p>
            <a:pPr>
              <a:defRPr/>
            </a:pPr>
            <a:fld id="{AE80256D-A5BF-4797-A818-E68AFFA3E7BC}" type="slidenum">
              <a:rPr lang="en-US" smtClean="0"/>
              <a:pPr>
                <a:defRPr/>
              </a:pPr>
              <a:t>13</a:t>
            </a:fld>
            <a:endParaRPr lang="en-US"/>
          </a:p>
        </p:txBody>
      </p:sp>
    </p:spTree>
    <p:extLst>
      <p:ext uri="{BB962C8B-B14F-4D97-AF65-F5344CB8AC3E}">
        <p14:creationId xmlns:p14="http://schemas.microsoft.com/office/powerpoint/2010/main" val="2035121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egnaposto immagine diapositiva 1"/>
          <p:cNvSpPr>
            <a:spLocks noGrp="1" noRot="1" noChangeAspect="1" noTextEdit="1"/>
          </p:cNvSpPr>
          <p:nvPr>
            <p:ph type="sldImg"/>
          </p:nvPr>
        </p:nvSpPr>
        <p:spPr>
          <a:ln/>
        </p:spPr>
      </p:sp>
      <p:sp>
        <p:nvSpPr>
          <p:cNvPr id="118787"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Barrel processor: changes thread every N instructions, shared context or many registers to hold context and avoid context-switching</a:t>
            </a:r>
          </a:p>
          <a:p>
            <a:endParaRPr altLang="en-US" smtClean="0">
              <a:latin typeface="Arial" pitchFamily="34" charset="0"/>
            </a:endParaRPr>
          </a:p>
          <a:p>
            <a:r>
              <a:rPr altLang="en-US" smtClean="0">
                <a:latin typeface="Arial" pitchFamily="34" charset="0"/>
              </a:rPr>
              <a:t>Mali</a:t>
            </a:r>
          </a:p>
          <a:p>
            <a:r>
              <a:rPr altLang="en-US" smtClean="0">
                <a:latin typeface="Arial" pitchFamily="34" charset="0"/>
              </a:rPr>
              <a:t>http://www.techradar.com/news/phone-and-communications/mobile-phones/arm-mali-mobile-graphics-everything-you-need-to-know-1095888</a:t>
            </a:r>
          </a:p>
          <a:p>
            <a:r>
              <a:rPr altLang="en-US" smtClean="0">
                <a:latin typeface="Arial" pitchFamily="34" charset="0"/>
              </a:rPr>
              <a:t>Adreno</a:t>
            </a:r>
          </a:p>
          <a:p>
            <a:r>
              <a:rPr altLang="en-US" smtClean="0">
                <a:latin typeface="Arial" pitchFamily="34" charset="0"/>
              </a:rPr>
              <a:t>http://www.anandtech.com/show/6112/qualcomms-quadcore-snapdragon-s4-apq8064adreno-320-performance-preview</a:t>
            </a:r>
          </a:p>
          <a:p>
            <a:endParaRPr altLang="en-US" smtClean="0">
              <a:latin typeface="Arial" pitchFamily="34" charset="0"/>
            </a:endParaRPr>
          </a:p>
        </p:txBody>
      </p:sp>
      <p:sp>
        <p:nvSpPr>
          <p:cNvPr id="4" name="Segnaposto numero diapositiva 3"/>
          <p:cNvSpPr>
            <a:spLocks noGrp="1"/>
          </p:cNvSpPr>
          <p:nvPr>
            <p:ph type="sldNum" sz="quarter" idx="5"/>
          </p:nvPr>
        </p:nvSpPr>
        <p:spPr/>
        <p:txBody>
          <a:bodyPr/>
          <a:lstStyle/>
          <a:p>
            <a:pPr>
              <a:defRPr/>
            </a:pPr>
            <a:fld id="{8C2D234D-D173-4E34-9E86-FA5F99E3A4A2}" type="slidenum">
              <a:rPr lang="en-US" smtClean="0"/>
              <a:pPr>
                <a:defRPr/>
              </a:pPr>
              <a:t>14</a:t>
            </a:fld>
            <a:endParaRPr lang="en-US"/>
          </a:p>
        </p:txBody>
      </p:sp>
    </p:spTree>
    <p:extLst>
      <p:ext uri="{BB962C8B-B14F-4D97-AF65-F5344CB8AC3E}">
        <p14:creationId xmlns:p14="http://schemas.microsoft.com/office/powerpoint/2010/main" val="246887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egnaposto immagine diapositiva 1"/>
          <p:cNvSpPr>
            <a:spLocks noGrp="1" noRot="1" noChangeAspect="1" noTextEdit="1"/>
          </p:cNvSpPr>
          <p:nvPr>
            <p:ph type="sldImg"/>
          </p:nvPr>
        </p:nvSpPr>
        <p:spPr>
          <a:ln/>
        </p:spPr>
      </p:sp>
      <p:sp>
        <p:nvSpPr>
          <p:cNvPr id="11981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altLang="en-US" smtClean="0">
                <a:latin typeface="Arial" pitchFamily="34" charset="0"/>
              </a:rPr>
              <a:t>Typical OpenGL 3D pipeline</a:t>
            </a:r>
          </a:p>
        </p:txBody>
      </p:sp>
      <p:sp>
        <p:nvSpPr>
          <p:cNvPr id="4" name="Segnaposto numero diapositiva 3"/>
          <p:cNvSpPr>
            <a:spLocks noGrp="1"/>
          </p:cNvSpPr>
          <p:nvPr>
            <p:ph type="sldNum" sz="quarter" idx="5"/>
          </p:nvPr>
        </p:nvSpPr>
        <p:spPr/>
        <p:txBody>
          <a:bodyPr/>
          <a:lstStyle/>
          <a:p>
            <a:pPr>
              <a:defRPr/>
            </a:pPr>
            <a:fld id="{2AD4C284-1CA4-44A6-ADAE-5A566A0B6BA4}" type="slidenum">
              <a:rPr lang="en-US" smtClean="0"/>
              <a:pPr>
                <a:defRPr/>
              </a:pPr>
              <a:t>15</a:t>
            </a:fld>
            <a:endParaRPr lang="en-US"/>
          </a:p>
        </p:txBody>
      </p:sp>
    </p:spTree>
    <p:extLst>
      <p:ext uri="{BB962C8B-B14F-4D97-AF65-F5344CB8AC3E}">
        <p14:creationId xmlns:p14="http://schemas.microsoft.com/office/powerpoint/2010/main" val="22131126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userDrawn="1"/>
        </p:nvSpPr>
        <p:spPr bwMode="auto">
          <a:xfrm>
            <a:off x="0" y="-42044"/>
            <a:ext cx="9144000" cy="1628775"/>
          </a:xfrm>
          <a:prstGeom prst="rect">
            <a:avLst/>
          </a:prstGeom>
          <a:solidFill>
            <a:srgbClr val="4ABDE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pic>
        <p:nvPicPr>
          <p:cNvPr id="5" name="Immagine 13" descr="crs4-logo-white-green.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246063"/>
            <a:ext cx="3538538" cy="108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10"/>
          <p:cNvSpPr txBox="1">
            <a:spLocks noChangeArrowheads="1"/>
          </p:cNvSpPr>
          <p:nvPr userDrawn="1"/>
        </p:nvSpPr>
        <p:spPr bwMode="auto">
          <a:xfrm>
            <a:off x="1249363" y="987425"/>
            <a:ext cx="23971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buFont typeface="Arial" pitchFamily="34" charset="0"/>
              <a:buNone/>
              <a:defRPr/>
            </a:pPr>
            <a:r>
              <a:rPr lang="en-US" sz="1400" u="none" smtClean="0">
                <a:solidFill>
                  <a:srgbClr val="FFFFFF"/>
                </a:solidFill>
                <a:latin typeface="Verdana" pitchFamily="34" charset="0"/>
                <a:cs typeface="+mn-cs"/>
              </a:rPr>
              <a:t>Visual Computing Group</a:t>
            </a:r>
            <a:endParaRPr lang="it-IT" sz="1400" u="none" smtClean="0">
              <a:solidFill>
                <a:srgbClr val="FFFFFF"/>
              </a:solidFill>
              <a:latin typeface="Verdana" pitchFamily="34" charset="0"/>
              <a:cs typeface="+mn-cs"/>
            </a:endParaRPr>
          </a:p>
        </p:txBody>
      </p:sp>
      <p:sp>
        <p:nvSpPr>
          <p:cNvPr id="10" name="Rettangolo 5"/>
          <p:cNvSpPr>
            <a:spLocks noChangeArrowheads="1"/>
          </p:cNvSpPr>
          <p:nvPr userDrawn="1"/>
        </p:nvSpPr>
        <p:spPr bwMode="auto">
          <a:xfrm>
            <a:off x="0" y="6453188"/>
            <a:ext cx="9144000" cy="404812"/>
          </a:xfrm>
          <a:prstGeom prst="rect">
            <a:avLst/>
          </a:prstGeom>
          <a:solidFill>
            <a:srgbClr val="4ABDE0"/>
          </a:solidFill>
          <a:ln>
            <a:noFill/>
          </a:ln>
          <a:extLst/>
        </p:spPr>
        <p:txBody>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defRPr/>
            </a:pPr>
            <a:endParaRPr lang="it-IT" altLang="it-IT" sz="2400" u="none" smtClean="0">
              <a:solidFill>
                <a:srgbClr val="000000"/>
              </a:solidFill>
            </a:endParaRPr>
          </a:p>
        </p:txBody>
      </p:sp>
      <p:pic>
        <p:nvPicPr>
          <p:cNvPr id="12" name="Immagine 10" descr="crs4-logo-white-green.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13" y="6488113"/>
            <a:ext cx="108426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179512" y="1628800"/>
            <a:ext cx="8784976" cy="1143000"/>
          </a:xfrm>
        </p:spPr>
        <p:txBody>
          <a:bodyPr/>
          <a:lstStyle>
            <a:lvl1pPr algn="ctr">
              <a:defRPr sz="3600" baseline="0">
                <a:solidFill>
                  <a:srgbClr val="BA324F"/>
                </a:solidFill>
                <a:effectLst/>
                <a:latin typeface="MS Reference Sans Serif" charset="0"/>
                <a:ea typeface="MS Reference Sans Serif" charset="0"/>
                <a:cs typeface="MS Reference Sans Serif" charset="0"/>
              </a:defRPr>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4099" name="Rectangle 3"/>
          <p:cNvSpPr>
            <a:spLocks noGrp="1" noChangeArrowheads="1"/>
          </p:cNvSpPr>
          <p:nvPr>
            <p:ph type="subTitle" idx="1"/>
          </p:nvPr>
        </p:nvSpPr>
        <p:spPr>
          <a:xfrm>
            <a:off x="179512" y="2780928"/>
            <a:ext cx="8799388" cy="3543672"/>
          </a:xfrm>
        </p:spPr>
        <p:txBody>
          <a:bodyPr/>
          <a:lstStyle>
            <a:lvl1pPr marL="0" indent="0">
              <a:buFont typeface="Times" charset="0"/>
              <a:buNone/>
              <a:defRPr>
                <a:solidFill>
                  <a:schemeClr val="tx2"/>
                </a:solidFill>
                <a:latin typeface="Geneva" charset="0"/>
                <a:ea typeface="Geneva" charset="0"/>
                <a:cs typeface="Geneva" charset="0"/>
              </a:defRPr>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sottotitolo</a:t>
            </a:r>
            <a:r>
              <a:rPr lang="en-US" noProof="0" dirty="0" smtClean="0"/>
              <a:t> </a:t>
            </a:r>
            <a:r>
              <a:rPr lang="en-US" noProof="0" dirty="0" err="1" smtClean="0"/>
              <a:t>dello</a:t>
            </a:r>
            <a:r>
              <a:rPr lang="en-US" noProof="0" dirty="0" smtClean="0"/>
              <a:t> schema</a:t>
            </a:r>
            <a:endParaRPr lang="en-US" noProof="0" dirty="0"/>
          </a:p>
        </p:txBody>
      </p:sp>
      <p:sp>
        <p:nvSpPr>
          <p:cNvPr id="14" name="Rectangle 6"/>
          <p:cNvSpPr>
            <a:spLocks noGrp="1" noChangeArrowheads="1"/>
          </p:cNvSpPr>
          <p:nvPr>
            <p:ph type="sldNum" sz="quarter" idx="10"/>
          </p:nvPr>
        </p:nvSpPr>
        <p:spPr/>
        <p:txBody>
          <a:bodyPr/>
          <a:lstStyle>
            <a:lvl1pPr algn="r" eaLnBrk="0" hangingPunct="0">
              <a:defRPr sz="1200" u="none">
                <a:solidFill>
                  <a:srgbClr val="FFFFFF"/>
                </a:solidFill>
                <a:latin typeface="Verdana" pitchFamily="34" charset="0"/>
                <a:ea typeface="ＭＳ Ｐゴシック" pitchFamily="34" charset="-128"/>
                <a:cs typeface="+mn-cs"/>
              </a:defRPr>
            </a:lvl1pPr>
          </a:lstStyle>
          <a:p>
            <a:pPr>
              <a:defRPr/>
            </a:pPr>
            <a:fld id="{0858C530-3EF6-467A-BBD3-EAABF64E0A80}" type="slidenum">
              <a:rPr lang="it-IT"/>
              <a:pPr>
                <a:defRPr/>
              </a:pPr>
              <a:t>‹Nº›</a:t>
            </a:fld>
            <a:endParaRPr lang="it-IT" dirty="0"/>
          </a:p>
        </p:txBody>
      </p:sp>
      <p:pic>
        <p:nvPicPr>
          <p:cNvPr id="2" name="Immagin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70800" y="77963"/>
            <a:ext cx="1333325" cy="1333325"/>
          </a:xfrm>
          <a:prstGeom prst="rect">
            <a:avLst/>
          </a:prstGeom>
        </p:spPr>
      </p:pic>
      <p:pic>
        <p:nvPicPr>
          <p:cNvPr id="16" name="Immagin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141483" y="6495257"/>
            <a:ext cx="333332" cy="333332"/>
          </a:xfrm>
          <a:prstGeom prst="rect">
            <a:avLst/>
          </a:prstGeom>
        </p:spPr>
      </p:pic>
      <p:pic>
        <p:nvPicPr>
          <p:cNvPr id="3" name="Immagine 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304986" y="77963"/>
            <a:ext cx="2743513" cy="1391047"/>
          </a:xfrm>
          <a:prstGeom prst="rect">
            <a:avLst/>
          </a:prstGeom>
        </p:spPr>
      </p:pic>
      <p:pic>
        <p:nvPicPr>
          <p:cNvPr id="15" name="Immagine 14"/>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38239" y="6465055"/>
            <a:ext cx="749298" cy="379918"/>
          </a:xfrm>
          <a:prstGeom prst="rect">
            <a:avLst/>
          </a:prstGeom>
        </p:spPr>
      </p:pic>
    </p:spTree>
    <p:extLst>
      <p:ext uri="{BB962C8B-B14F-4D97-AF65-F5344CB8AC3E}">
        <p14:creationId xmlns:p14="http://schemas.microsoft.com/office/powerpoint/2010/main" val="4255817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olo, testo e ClipArt">
    <p:spTree>
      <p:nvGrpSpPr>
        <p:cNvPr id="1" name=""/>
        <p:cNvGrpSpPr/>
        <p:nvPr/>
      </p:nvGrpSpPr>
      <p:grpSpPr>
        <a:xfrm>
          <a:off x="0" y="0"/>
          <a:ext cx="0" cy="0"/>
          <a:chOff x="0" y="0"/>
          <a:chExt cx="0" cy="0"/>
        </a:xfrm>
      </p:grpSpPr>
      <p:sp>
        <p:nvSpPr>
          <p:cNvPr id="3" name="Segnaposto testo 2"/>
          <p:cNvSpPr>
            <a:spLocks noGrp="1"/>
          </p:cNvSpPr>
          <p:nvPr>
            <p:ph type="body" sz="half" idx="1"/>
          </p:nvPr>
        </p:nvSpPr>
        <p:spPr>
          <a:xfrm>
            <a:off x="179512" y="1484785"/>
            <a:ext cx="5112568" cy="4896544"/>
          </a:xfrm>
        </p:spPr>
        <p:txBody>
          <a:bodyPr/>
          <a:lstStyle>
            <a:lvl1pPr>
              <a:defRPr u="none"/>
            </a:lvl1pPr>
            <a:lvl2pPr>
              <a:defRPr u="none"/>
            </a:lvl2pPr>
            <a:lvl3pPr>
              <a:defRPr u="none"/>
            </a:lvl3pPr>
            <a:lvl4pPr>
              <a:defRPr u="none"/>
            </a:lvl4pPr>
            <a:lvl5pPr>
              <a:defRPr u="none"/>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ClipArt 3"/>
          <p:cNvSpPr>
            <a:spLocks noGrp="1"/>
          </p:cNvSpPr>
          <p:nvPr>
            <p:ph type="clipArt" sz="half" idx="2"/>
          </p:nvPr>
        </p:nvSpPr>
        <p:spPr>
          <a:xfrm>
            <a:off x="5436096" y="1484785"/>
            <a:ext cx="3528392" cy="4896544"/>
          </a:xfrm>
        </p:spPr>
        <p:txBody>
          <a:bodyPr/>
          <a:lstStyle>
            <a:lvl1pPr>
              <a:defRPr u="none"/>
            </a:lvl1pPr>
          </a:lstStyle>
          <a:p>
            <a:pPr lvl="0"/>
            <a:endParaRPr lang="en-US" noProof="0"/>
          </a:p>
        </p:txBody>
      </p:sp>
      <p:sp>
        <p:nvSpPr>
          <p:cNvPr id="5" name="Titolo 1"/>
          <p:cNvSpPr>
            <a:spLocks noGrp="1"/>
          </p:cNvSpPr>
          <p:nvPr>
            <p:ph type="title"/>
          </p:nvPr>
        </p:nvSpPr>
        <p:spPr>
          <a:xfrm>
            <a:off x="179388" y="476250"/>
            <a:ext cx="8785225" cy="990600"/>
          </a:xfrm>
        </p:spPr>
        <p:txBody>
          <a:bodyPr/>
          <a:lstStyle>
            <a:lvl1pPr>
              <a:defRPr u="none"/>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6" name="Rectangle 6"/>
          <p:cNvSpPr>
            <a:spLocks noGrp="1" noChangeArrowheads="1"/>
          </p:cNvSpPr>
          <p:nvPr>
            <p:ph type="sldNum" sz="quarter" idx="10"/>
          </p:nvPr>
        </p:nvSpPr>
        <p:spPr/>
        <p:txBody>
          <a:bodyPr/>
          <a:lstStyle>
            <a:lvl1pPr>
              <a:defRPr u="none"/>
            </a:lvl1pPr>
          </a:lstStyle>
          <a:p>
            <a:pPr>
              <a:defRPr/>
            </a:pPr>
            <a:fld id="{8FDBBAE4-304D-414C-8C19-A7740314F49A}" type="slidenum">
              <a:rPr lang="it-IT" smtClean="0"/>
              <a:pPr>
                <a:defRPr/>
              </a:pPr>
              <a:t>‹Nº›</a:t>
            </a:fld>
            <a:endParaRPr lang="it-IT" dirty="0"/>
          </a:p>
        </p:txBody>
      </p:sp>
    </p:spTree>
    <p:extLst>
      <p:ext uri="{BB962C8B-B14F-4D97-AF65-F5344CB8AC3E}">
        <p14:creationId xmlns:p14="http://schemas.microsoft.com/office/powerpoint/2010/main" val="692130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olo, testo e immagine con riferimenti">
    <p:spTree>
      <p:nvGrpSpPr>
        <p:cNvPr id="1" name=""/>
        <p:cNvGrpSpPr/>
        <p:nvPr/>
      </p:nvGrpSpPr>
      <p:grpSpPr>
        <a:xfrm>
          <a:off x="0" y="0"/>
          <a:ext cx="0" cy="0"/>
          <a:chOff x="0" y="0"/>
          <a:chExt cx="0" cy="0"/>
        </a:xfrm>
      </p:grpSpPr>
      <p:sp>
        <p:nvSpPr>
          <p:cNvPr id="3" name="Segnaposto testo 2"/>
          <p:cNvSpPr>
            <a:spLocks noGrp="1"/>
          </p:cNvSpPr>
          <p:nvPr>
            <p:ph type="body" sz="half" idx="1"/>
          </p:nvPr>
        </p:nvSpPr>
        <p:spPr>
          <a:xfrm>
            <a:off x="179512" y="1484785"/>
            <a:ext cx="5112568" cy="4896544"/>
          </a:xfrm>
        </p:spPr>
        <p:txBody>
          <a:bodyPr/>
          <a:lstStyle>
            <a:lvl1pPr>
              <a:defRPr u="none"/>
            </a:lvl1pPr>
            <a:lvl2pPr>
              <a:defRPr u="none"/>
            </a:lvl2pPr>
            <a:lvl3pPr>
              <a:defRPr u="none"/>
            </a:lvl3pPr>
            <a:lvl4pPr>
              <a:defRPr u="none"/>
            </a:lvl4pPr>
            <a:lvl5pPr>
              <a:defRPr u="none"/>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5" name="Titolo 1"/>
          <p:cNvSpPr>
            <a:spLocks noGrp="1"/>
          </p:cNvSpPr>
          <p:nvPr>
            <p:ph type="title"/>
          </p:nvPr>
        </p:nvSpPr>
        <p:spPr>
          <a:xfrm>
            <a:off x="179388" y="476250"/>
            <a:ext cx="8785225" cy="990600"/>
          </a:xfrm>
        </p:spPr>
        <p:txBody>
          <a:bodyPr/>
          <a:lstStyle>
            <a:lvl1pPr>
              <a:defRPr u="none"/>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7" name="Segnaposto testo 3"/>
          <p:cNvSpPr>
            <a:spLocks noGrp="1"/>
          </p:cNvSpPr>
          <p:nvPr>
            <p:ph type="body" sz="half" idx="10"/>
          </p:nvPr>
        </p:nvSpPr>
        <p:spPr>
          <a:xfrm>
            <a:off x="5436096" y="5445224"/>
            <a:ext cx="3528392" cy="943000"/>
          </a:xfrm>
        </p:spPr>
        <p:txBody>
          <a:bodyPr/>
          <a:lstStyle>
            <a:lvl1pPr marL="0" indent="0" algn="ctr">
              <a:buNone/>
              <a:defRPr sz="1400" u="none"/>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dirty="0" smtClean="0"/>
              <a:t>Fare clic per modificare stili del testo dello schema</a:t>
            </a:r>
          </a:p>
        </p:txBody>
      </p:sp>
      <p:sp>
        <p:nvSpPr>
          <p:cNvPr id="9" name="Segnaposto contenuto 5"/>
          <p:cNvSpPr>
            <a:spLocks noGrp="1"/>
          </p:cNvSpPr>
          <p:nvPr>
            <p:ph sz="quarter" idx="4"/>
          </p:nvPr>
        </p:nvSpPr>
        <p:spPr>
          <a:xfrm>
            <a:off x="5436095" y="1484785"/>
            <a:ext cx="3528393" cy="3960440"/>
          </a:xfrm>
        </p:spPr>
        <p:txBody>
          <a:bodyPr/>
          <a:lstStyle>
            <a:lvl1pPr>
              <a:buNone/>
              <a:defRPr sz="2400" u="none"/>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endParaRPr lang="it-IT" dirty="0"/>
          </a:p>
        </p:txBody>
      </p:sp>
      <p:sp>
        <p:nvSpPr>
          <p:cNvPr id="6" name="Rectangle 6"/>
          <p:cNvSpPr>
            <a:spLocks noGrp="1" noChangeArrowheads="1"/>
          </p:cNvSpPr>
          <p:nvPr>
            <p:ph type="sldNum" sz="quarter" idx="11"/>
          </p:nvPr>
        </p:nvSpPr>
        <p:spPr/>
        <p:txBody>
          <a:bodyPr/>
          <a:lstStyle>
            <a:lvl1pPr>
              <a:defRPr u="none"/>
            </a:lvl1pPr>
          </a:lstStyle>
          <a:p>
            <a:pPr>
              <a:defRPr/>
            </a:pPr>
            <a:fld id="{AA836182-B8FC-4D0D-B4CA-9792D958183E}" type="slidenum">
              <a:rPr lang="it-IT" smtClean="0"/>
              <a:pPr>
                <a:defRPr/>
              </a:pPr>
              <a:t>‹Nº›</a:t>
            </a:fld>
            <a:endParaRPr lang="it-IT" dirty="0"/>
          </a:p>
        </p:txBody>
      </p:sp>
    </p:spTree>
    <p:extLst>
      <p:ext uri="{BB962C8B-B14F-4D97-AF65-F5344CB8AC3E}">
        <p14:creationId xmlns:p14="http://schemas.microsoft.com/office/powerpoint/2010/main" val="1534245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79390" y="476251"/>
            <a:ext cx="8785225" cy="990600"/>
          </a:xfrm>
        </p:spPr>
        <p:txBody>
          <a:bodyPr/>
          <a:lstStyle/>
          <a:p>
            <a:r>
              <a:rPr lang="es-ES" smtClean="0"/>
              <a:t>Haga clic para modificar el estilo de título del patrón</a:t>
            </a:r>
            <a:endParaRPr lang="it-IT"/>
          </a:p>
        </p:txBody>
      </p:sp>
      <p:sp>
        <p:nvSpPr>
          <p:cNvPr id="3" name="Segnaposto testo 2"/>
          <p:cNvSpPr>
            <a:spLocks noGrp="1"/>
          </p:cNvSpPr>
          <p:nvPr>
            <p:ph type="body" sz="half" idx="1"/>
          </p:nvPr>
        </p:nvSpPr>
        <p:spPr>
          <a:xfrm>
            <a:off x="179388" y="1484314"/>
            <a:ext cx="4316412" cy="4897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4" name="Segnaposto contenuto 3"/>
          <p:cNvSpPr>
            <a:spLocks noGrp="1"/>
          </p:cNvSpPr>
          <p:nvPr>
            <p:ph sz="half" idx="2"/>
          </p:nvPr>
        </p:nvSpPr>
        <p:spPr>
          <a:xfrm>
            <a:off x="4648202" y="1484314"/>
            <a:ext cx="4316413" cy="4897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6" name="Rectangle 6"/>
          <p:cNvSpPr>
            <a:spLocks noGrp="1" noChangeArrowheads="1"/>
          </p:cNvSpPr>
          <p:nvPr>
            <p:ph type="sldNum" sz="quarter" idx="4"/>
          </p:nvPr>
        </p:nvSpPr>
        <p:spPr bwMode="auto">
          <a:xfrm>
            <a:off x="7239000" y="6524625"/>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solidFill>
                  <a:schemeClr val="bg1"/>
                </a:solidFill>
                <a:latin typeface="Verdana" pitchFamily="34" charset="0"/>
                <a:ea typeface="ＭＳ Ｐゴシック" pitchFamily="34" charset="-128"/>
                <a:cs typeface="+mn-cs"/>
              </a:defRPr>
            </a:lvl1pPr>
          </a:lstStyle>
          <a:p>
            <a:pPr>
              <a:defRPr/>
            </a:pPr>
            <a:fld id="{973FF9DE-FEB1-43C0-93FF-2DAEA338AD3A}" type="slidenum">
              <a:rPr lang="it-IT"/>
              <a:pPr>
                <a:defRPr/>
              </a:pPr>
              <a:t>‹Nº›</a:t>
            </a:fld>
            <a:endParaRPr lang="it-IT" dirty="0"/>
          </a:p>
        </p:txBody>
      </p:sp>
    </p:spTree>
    <p:extLst>
      <p:ext uri="{BB962C8B-B14F-4D97-AF65-F5344CB8AC3E}">
        <p14:creationId xmlns:p14="http://schemas.microsoft.com/office/powerpoint/2010/main" val="1821519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u="none">
                <a:solidFill>
                  <a:srgbClr val="BA324F"/>
                </a:solidFill>
                <a:latin typeface="MS Reference Sans Serif" charset="0"/>
                <a:ea typeface="MS Reference Sans Serif" charset="0"/>
                <a:cs typeface="MS Reference Sans Serif" charset="0"/>
              </a:defRPr>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3" name="Segnaposto contenuto 2"/>
          <p:cNvSpPr>
            <a:spLocks noGrp="1"/>
          </p:cNvSpPr>
          <p:nvPr>
            <p:ph idx="1"/>
          </p:nvPr>
        </p:nvSpPr>
        <p:spPr/>
        <p:txBody>
          <a:bodyPr/>
          <a:lstStyle>
            <a:lvl1pPr>
              <a:defRPr u="none" baseline="0"/>
            </a:lvl1pPr>
            <a:lvl2pPr>
              <a:defRPr u="none">
                <a:solidFill>
                  <a:srgbClr val="175676"/>
                </a:solidFill>
              </a:defRPr>
            </a:lvl2pPr>
            <a:lvl3pPr>
              <a:defRPr u="none" baseline="0">
                <a:solidFill>
                  <a:srgbClr val="175676"/>
                </a:solidFill>
              </a:defRPr>
            </a:lvl3pPr>
            <a:lvl4pPr>
              <a:defRPr u="none">
                <a:solidFill>
                  <a:srgbClr val="175676"/>
                </a:solidFill>
              </a:defRPr>
            </a:lvl4pPr>
            <a:lvl5pPr>
              <a:defRPr u="none">
                <a:solidFill>
                  <a:srgbClr val="175676"/>
                </a:solidFill>
              </a:defRPr>
            </a:lvl5pPr>
          </a:lstStyle>
          <a:p>
            <a:pPr lvl="0"/>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a:t>
            </a:r>
            <a:r>
              <a:rPr lang="en-US" noProof="0" dirty="0" err="1" smtClean="0"/>
              <a:t>stili</a:t>
            </a:r>
            <a:r>
              <a:rPr lang="en-US" noProof="0" dirty="0" smtClean="0"/>
              <a:t> del </a:t>
            </a:r>
            <a:r>
              <a:rPr lang="en-US" noProof="0" dirty="0" err="1" smtClean="0"/>
              <a:t>testo</a:t>
            </a:r>
            <a:r>
              <a:rPr lang="en-US" noProof="0" dirty="0" smtClean="0"/>
              <a:t> </a:t>
            </a:r>
            <a:r>
              <a:rPr lang="en-US" noProof="0" dirty="0" err="1" smtClean="0"/>
              <a:t>dello</a:t>
            </a:r>
            <a:r>
              <a:rPr lang="en-US" noProof="0" dirty="0" smtClean="0"/>
              <a:t> schema</a:t>
            </a:r>
          </a:p>
          <a:p>
            <a:pPr lvl="1"/>
            <a:r>
              <a:rPr lang="en-US" noProof="0" dirty="0" err="1" smtClean="0"/>
              <a:t>Secondo</a:t>
            </a:r>
            <a:r>
              <a:rPr lang="en-US" noProof="0" dirty="0" smtClean="0"/>
              <a:t> </a:t>
            </a:r>
            <a:r>
              <a:rPr lang="en-US" noProof="0" dirty="0" err="1" smtClean="0"/>
              <a:t>livello</a:t>
            </a:r>
            <a:endParaRPr lang="en-US" noProof="0" dirty="0" smtClean="0"/>
          </a:p>
          <a:p>
            <a:pPr lvl="2"/>
            <a:r>
              <a:rPr lang="en-US" noProof="0" dirty="0" err="1" smtClean="0"/>
              <a:t>Terzo</a:t>
            </a:r>
            <a:r>
              <a:rPr lang="en-US" noProof="0" dirty="0" smtClean="0"/>
              <a:t> </a:t>
            </a:r>
            <a:r>
              <a:rPr lang="en-US" noProof="0" dirty="0" err="1" smtClean="0"/>
              <a:t>livello</a:t>
            </a:r>
            <a:endParaRPr lang="en-US" noProof="0" dirty="0" smtClean="0"/>
          </a:p>
          <a:p>
            <a:pPr lvl="3"/>
            <a:r>
              <a:rPr lang="en-US" noProof="0" dirty="0" smtClean="0"/>
              <a:t>Quarto </a:t>
            </a:r>
            <a:r>
              <a:rPr lang="en-US" noProof="0" dirty="0" err="1" smtClean="0"/>
              <a:t>livello</a:t>
            </a:r>
            <a:endParaRPr lang="en-US" noProof="0" dirty="0" smtClean="0"/>
          </a:p>
          <a:p>
            <a:pPr lvl="4"/>
            <a:r>
              <a:rPr lang="en-US" noProof="0" dirty="0" err="1" smtClean="0"/>
              <a:t>Quinto</a:t>
            </a:r>
            <a:r>
              <a:rPr lang="en-US" noProof="0" dirty="0" smtClean="0"/>
              <a:t> </a:t>
            </a:r>
            <a:r>
              <a:rPr lang="en-US" noProof="0" dirty="0" err="1" smtClean="0"/>
              <a:t>livello</a:t>
            </a:r>
            <a:endParaRPr lang="en-US" noProof="0" dirty="0"/>
          </a:p>
        </p:txBody>
      </p:sp>
      <p:sp>
        <p:nvSpPr>
          <p:cNvPr id="4" name="Rectangle 6"/>
          <p:cNvSpPr>
            <a:spLocks noGrp="1" noChangeArrowheads="1"/>
          </p:cNvSpPr>
          <p:nvPr>
            <p:ph type="sldNum" sz="quarter" idx="10"/>
          </p:nvPr>
        </p:nvSpPr>
        <p:spPr/>
        <p:txBody>
          <a:bodyPr/>
          <a:lstStyle>
            <a:lvl1pPr>
              <a:defRPr u="none"/>
            </a:lvl1pPr>
          </a:lstStyle>
          <a:p>
            <a:pPr>
              <a:defRPr/>
            </a:pPr>
            <a:fld id="{B7C7F1F4-5DD8-473C-BAEE-74D672781BB5}" type="slidenum">
              <a:rPr lang="it-IT" smtClean="0"/>
              <a:pPr>
                <a:defRPr/>
              </a:pPr>
              <a:t>‹Nº›</a:t>
            </a:fld>
            <a:endParaRPr lang="it-IT" dirty="0"/>
          </a:p>
        </p:txBody>
      </p:sp>
      <p:pic>
        <p:nvPicPr>
          <p:cNvPr id="5" name="Picture 11"/>
          <p:cNvPicPr>
            <a:picLocks noChangeAspect="1"/>
          </p:cNvPicPr>
          <p:nvPr userDrawn="1"/>
        </p:nvPicPr>
        <p:blipFill>
          <a:blip r:embed="rId2"/>
          <a:stretch>
            <a:fillRect/>
          </a:stretch>
        </p:blipFill>
        <p:spPr>
          <a:xfrm>
            <a:off x="0" y="-16933"/>
            <a:ext cx="2959100" cy="493183"/>
          </a:xfrm>
          <a:prstGeom prst="rect">
            <a:avLst/>
          </a:prstGeom>
        </p:spPr>
      </p:pic>
    </p:spTree>
    <p:extLst>
      <p:ext uri="{BB962C8B-B14F-4D97-AF65-F5344CB8AC3E}">
        <p14:creationId xmlns:p14="http://schemas.microsoft.com/office/powerpoint/2010/main" val="4197014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83568" y="2708920"/>
            <a:ext cx="7772400" cy="1362075"/>
          </a:xfrm>
        </p:spPr>
        <p:txBody>
          <a:bodyPr anchor="t"/>
          <a:lstStyle>
            <a:lvl1pPr algn="l">
              <a:defRPr sz="3600" b="1" u="none" cap="all">
                <a:latin typeface="MS Reference Sans Serif" charset="0"/>
                <a:ea typeface="MS Reference Sans Serif" charset="0"/>
                <a:cs typeface="MS Reference Sans Serif" charset="0"/>
              </a:defRPr>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3" name="Segnaposto testo 2"/>
          <p:cNvSpPr>
            <a:spLocks noGrp="1"/>
          </p:cNvSpPr>
          <p:nvPr>
            <p:ph type="body" idx="1"/>
          </p:nvPr>
        </p:nvSpPr>
        <p:spPr>
          <a:xfrm>
            <a:off x="683568" y="1196752"/>
            <a:ext cx="7772400" cy="1500187"/>
          </a:xfrm>
        </p:spPr>
        <p:txBody>
          <a:bodyPr anchor="b"/>
          <a:lstStyle>
            <a:lvl1pPr marL="0" indent="0">
              <a:buNone/>
              <a:defRPr sz="2000" u="none"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a:t>
            </a:r>
            <a:r>
              <a:rPr lang="en-US" noProof="0" dirty="0" err="1" smtClean="0"/>
              <a:t>stili</a:t>
            </a:r>
            <a:r>
              <a:rPr lang="en-US" noProof="0" dirty="0" smtClean="0"/>
              <a:t> del </a:t>
            </a:r>
            <a:r>
              <a:rPr lang="en-US" noProof="0" dirty="0" err="1" smtClean="0"/>
              <a:t>testo</a:t>
            </a:r>
            <a:r>
              <a:rPr lang="en-US" noProof="0" dirty="0" smtClean="0"/>
              <a:t> </a:t>
            </a:r>
            <a:r>
              <a:rPr lang="en-US" noProof="0" dirty="0" err="1" smtClean="0"/>
              <a:t>dello</a:t>
            </a:r>
            <a:r>
              <a:rPr lang="en-US" noProof="0" dirty="0" smtClean="0"/>
              <a:t> schema</a:t>
            </a:r>
          </a:p>
        </p:txBody>
      </p:sp>
      <p:sp>
        <p:nvSpPr>
          <p:cNvPr id="4" name="Rectangle 6"/>
          <p:cNvSpPr>
            <a:spLocks noGrp="1" noChangeArrowheads="1"/>
          </p:cNvSpPr>
          <p:nvPr>
            <p:ph type="sldNum" sz="quarter" idx="10"/>
          </p:nvPr>
        </p:nvSpPr>
        <p:spPr/>
        <p:txBody>
          <a:bodyPr/>
          <a:lstStyle>
            <a:lvl1pPr>
              <a:defRPr u="none"/>
            </a:lvl1pPr>
          </a:lstStyle>
          <a:p>
            <a:pPr>
              <a:defRPr/>
            </a:pPr>
            <a:fld id="{263FA5AF-18D2-49A6-A6F5-72FF9F3C9022}" type="slidenum">
              <a:rPr lang="it-IT" smtClean="0"/>
              <a:pPr>
                <a:defRPr/>
              </a:pPr>
              <a:t>‹Nº›</a:t>
            </a:fld>
            <a:endParaRPr lang="it-IT" dirty="0"/>
          </a:p>
        </p:txBody>
      </p:sp>
    </p:spTree>
    <p:extLst>
      <p:ext uri="{BB962C8B-B14F-4D97-AF65-F5344CB8AC3E}">
        <p14:creationId xmlns:p14="http://schemas.microsoft.com/office/powerpoint/2010/main" val="2719963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u="none"/>
            </a:lvl1pPr>
          </a:lstStyle>
          <a:p>
            <a:r>
              <a:rPr lang="it-IT" noProof="0" dirty="0" smtClean="0"/>
              <a:t>Fare clic per modificare lo stile del titolo</a:t>
            </a:r>
            <a:endParaRPr lang="en-US" noProof="0" dirty="0"/>
          </a:p>
        </p:txBody>
      </p:sp>
      <p:sp>
        <p:nvSpPr>
          <p:cNvPr id="3" name="Segnaposto contenuto 2"/>
          <p:cNvSpPr>
            <a:spLocks noGrp="1"/>
          </p:cNvSpPr>
          <p:nvPr>
            <p:ph sz="half" idx="1"/>
          </p:nvPr>
        </p:nvSpPr>
        <p:spPr>
          <a:xfrm>
            <a:off x="179512" y="1484784"/>
            <a:ext cx="4248472" cy="4896544"/>
          </a:xfrm>
        </p:spPr>
        <p:txBody>
          <a:bodyPr/>
          <a:lstStyle>
            <a:lvl1pPr>
              <a:defRPr sz="2400" u="none"/>
            </a:lvl1pPr>
            <a:lvl2pPr>
              <a:defRPr sz="2000" u="none"/>
            </a:lvl2pPr>
            <a:lvl3pPr>
              <a:defRPr sz="1800" u="none"/>
            </a:lvl3pPr>
            <a:lvl4pPr>
              <a:defRPr sz="1600" u="none"/>
            </a:lvl4pPr>
            <a:lvl5pPr>
              <a:defRPr sz="1600" u="none" baseline="0"/>
            </a:lvl5pPr>
            <a:lvl6pPr>
              <a:defRPr sz="1800"/>
            </a:lvl6pPr>
            <a:lvl7pPr>
              <a:defRPr sz="1800"/>
            </a:lvl7pPr>
            <a:lvl8pPr>
              <a:defRPr sz="1800"/>
            </a:lvl8pPr>
            <a:lvl9pPr>
              <a:defRPr sz="1800"/>
            </a:lvl9pPr>
          </a:lstStyle>
          <a:p>
            <a:pPr lvl="0"/>
            <a:r>
              <a:rPr lang="it-IT" noProof="0" dirty="0" smtClean="0"/>
              <a:t>Fare clic per modificare stili del testo dello schema</a:t>
            </a:r>
          </a:p>
          <a:p>
            <a:pPr lvl="1"/>
            <a:r>
              <a:rPr lang="it-IT" noProof="0" dirty="0" smtClean="0"/>
              <a:t>Secondo livello</a:t>
            </a:r>
          </a:p>
          <a:p>
            <a:pPr lvl="2"/>
            <a:r>
              <a:rPr lang="it-IT" noProof="0" dirty="0" smtClean="0"/>
              <a:t>Terzo livello</a:t>
            </a:r>
          </a:p>
          <a:p>
            <a:pPr lvl="3"/>
            <a:r>
              <a:rPr lang="it-IT" noProof="0" dirty="0" smtClean="0"/>
              <a:t>Quarto livello</a:t>
            </a:r>
          </a:p>
          <a:p>
            <a:pPr lvl="4"/>
            <a:r>
              <a:rPr lang="it-IT" noProof="0" dirty="0" smtClean="0"/>
              <a:t>Quinto livello</a:t>
            </a:r>
            <a:endParaRPr lang="en-US" noProof="0" dirty="0"/>
          </a:p>
        </p:txBody>
      </p:sp>
      <p:sp>
        <p:nvSpPr>
          <p:cNvPr id="4" name="Segnaposto contenuto 3"/>
          <p:cNvSpPr>
            <a:spLocks noGrp="1"/>
          </p:cNvSpPr>
          <p:nvPr>
            <p:ph sz="half" idx="2"/>
          </p:nvPr>
        </p:nvSpPr>
        <p:spPr>
          <a:xfrm>
            <a:off x="4572000" y="1484784"/>
            <a:ext cx="4392488" cy="4896544"/>
          </a:xfrm>
        </p:spPr>
        <p:txBody>
          <a:bodyPr/>
          <a:lstStyle>
            <a:lvl1pPr>
              <a:defRPr sz="2400" u="none"/>
            </a:lvl1pPr>
            <a:lvl2pPr>
              <a:defRPr sz="2000" u="none"/>
            </a:lvl2pPr>
            <a:lvl3pPr>
              <a:defRPr sz="1800" u="none"/>
            </a:lvl3pPr>
            <a:lvl4pPr>
              <a:defRPr sz="1600" u="none"/>
            </a:lvl4pPr>
            <a:lvl5pPr>
              <a:defRPr sz="1600" u="none"/>
            </a:lvl5pPr>
            <a:lvl6pPr>
              <a:defRPr sz="1800"/>
            </a:lvl6pPr>
            <a:lvl7pPr>
              <a:defRPr sz="1800"/>
            </a:lvl7pPr>
            <a:lvl8pPr>
              <a:defRPr sz="1800"/>
            </a:lvl8pPr>
            <a:lvl9pPr>
              <a:defRPr sz="1800"/>
            </a:lvl9pPr>
          </a:lstStyle>
          <a:p>
            <a:pPr lvl="0"/>
            <a:r>
              <a:rPr lang="it-IT" noProof="0" dirty="0" smtClean="0"/>
              <a:t>Fare clic per modificare stili del testo dello schema</a:t>
            </a:r>
          </a:p>
          <a:p>
            <a:pPr lvl="1"/>
            <a:r>
              <a:rPr lang="it-IT" noProof="0" dirty="0" smtClean="0"/>
              <a:t>Secondo livello</a:t>
            </a:r>
          </a:p>
          <a:p>
            <a:pPr lvl="2"/>
            <a:r>
              <a:rPr lang="it-IT" noProof="0" dirty="0" smtClean="0"/>
              <a:t>Terzo livello</a:t>
            </a:r>
          </a:p>
          <a:p>
            <a:pPr lvl="3"/>
            <a:r>
              <a:rPr lang="it-IT" noProof="0" dirty="0" smtClean="0"/>
              <a:t>Quarto livello</a:t>
            </a:r>
          </a:p>
          <a:p>
            <a:pPr lvl="4"/>
            <a:r>
              <a:rPr lang="it-IT" noProof="0" dirty="0" smtClean="0"/>
              <a:t>Quinto livello</a:t>
            </a:r>
            <a:endParaRPr lang="en-US" noProof="0" dirty="0"/>
          </a:p>
        </p:txBody>
      </p:sp>
      <p:sp>
        <p:nvSpPr>
          <p:cNvPr id="5" name="Rectangle 6"/>
          <p:cNvSpPr>
            <a:spLocks noGrp="1" noChangeArrowheads="1"/>
          </p:cNvSpPr>
          <p:nvPr>
            <p:ph type="sldNum" sz="quarter" idx="10"/>
          </p:nvPr>
        </p:nvSpPr>
        <p:spPr/>
        <p:txBody>
          <a:bodyPr/>
          <a:lstStyle>
            <a:lvl1pPr>
              <a:defRPr u="none"/>
            </a:lvl1pPr>
          </a:lstStyle>
          <a:p>
            <a:pPr>
              <a:defRPr/>
            </a:pPr>
            <a:fld id="{B824C913-DA60-4E90-9636-382A26259AE4}" type="slidenum">
              <a:rPr lang="it-IT" smtClean="0"/>
              <a:pPr>
                <a:defRPr/>
              </a:pPr>
              <a:t>‹Nº›</a:t>
            </a:fld>
            <a:endParaRPr lang="it-IT" dirty="0"/>
          </a:p>
        </p:txBody>
      </p:sp>
    </p:spTree>
    <p:extLst>
      <p:ext uri="{BB962C8B-B14F-4D97-AF65-F5344CB8AC3E}">
        <p14:creationId xmlns:p14="http://schemas.microsoft.com/office/powerpoint/2010/main" val="4029678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u="none"/>
            </a:lvl1pPr>
          </a:lstStyle>
          <a:p>
            <a:r>
              <a:rPr lang="it-IT" dirty="0" smtClean="0"/>
              <a:t>Fare clic per modificare lo stile del titolo</a:t>
            </a:r>
            <a:endParaRPr lang="it-IT" dirty="0"/>
          </a:p>
        </p:txBody>
      </p:sp>
      <p:sp>
        <p:nvSpPr>
          <p:cNvPr id="3" name="Rectangle 6"/>
          <p:cNvSpPr>
            <a:spLocks noGrp="1" noChangeArrowheads="1"/>
          </p:cNvSpPr>
          <p:nvPr>
            <p:ph type="sldNum" sz="quarter" idx="10"/>
          </p:nvPr>
        </p:nvSpPr>
        <p:spPr/>
        <p:txBody>
          <a:bodyPr/>
          <a:lstStyle>
            <a:lvl1pPr>
              <a:defRPr u="none"/>
            </a:lvl1pPr>
          </a:lstStyle>
          <a:p>
            <a:pPr>
              <a:defRPr/>
            </a:pPr>
            <a:fld id="{176FF69B-07D0-40CB-92AD-4B61D5E5E95D}" type="slidenum">
              <a:rPr lang="it-IT" smtClean="0"/>
              <a:pPr>
                <a:defRPr/>
              </a:pPr>
              <a:t>‹Nº›</a:t>
            </a:fld>
            <a:endParaRPr lang="it-IT" dirty="0"/>
          </a:p>
        </p:txBody>
      </p:sp>
    </p:spTree>
    <p:extLst>
      <p:ext uri="{BB962C8B-B14F-4D97-AF65-F5344CB8AC3E}">
        <p14:creationId xmlns:p14="http://schemas.microsoft.com/office/powerpoint/2010/main" val="3234174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u="none"/>
            </a:lvl1pPr>
          </a:lstStyle>
          <a:p>
            <a:pPr>
              <a:defRPr/>
            </a:pPr>
            <a:fld id="{CDD5A0C4-374E-4A5F-AA4B-DD54C2904D20}" type="slidenum">
              <a:rPr lang="it-IT" smtClean="0"/>
              <a:pPr>
                <a:defRPr/>
              </a:pPr>
              <a:t>‹Nº›</a:t>
            </a:fld>
            <a:endParaRPr lang="it-IT" dirty="0"/>
          </a:p>
        </p:txBody>
      </p:sp>
    </p:spTree>
    <p:extLst>
      <p:ext uri="{BB962C8B-B14F-4D97-AF65-F5344CB8AC3E}">
        <p14:creationId xmlns:p14="http://schemas.microsoft.com/office/powerpoint/2010/main" val="252209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512" y="476672"/>
            <a:ext cx="3286001" cy="958428"/>
          </a:xfrm>
        </p:spPr>
        <p:txBody>
          <a:bodyPr anchor="b"/>
          <a:lstStyle>
            <a:lvl1pPr algn="l">
              <a:defRPr sz="2000" b="1" u="none" baseline="0"/>
            </a:lvl1pPr>
          </a:lstStyle>
          <a:p>
            <a:r>
              <a:rPr lang="it-IT" noProof="0" dirty="0" smtClean="0"/>
              <a:t>Fare clic per modificare lo stile del titolo</a:t>
            </a:r>
            <a:endParaRPr lang="en-US" noProof="0" dirty="0"/>
          </a:p>
        </p:txBody>
      </p:sp>
      <p:sp>
        <p:nvSpPr>
          <p:cNvPr id="3" name="Segnaposto contenuto 2"/>
          <p:cNvSpPr>
            <a:spLocks noGrp="1"/>
          </p:cNvSpPr>
          <p:nvPr>
            <p:ph idx="1"/>
          </p:nvPr>
        </p:nvSpPr>
        <p:spPr>
          <a:xfrm>
            <a:off x="3575050" y="476672"/>
            <a:ext cx="5389438" cy="5832648"/>
          </a:xfrm>
        </p:spPr>
        <p:txBody>
          <a:bodyPr/>
          <a:lstStyle>
            <a:lvl1pPr>
              <a:defRPr sz="2800" u="none"/>
            </a:lvl1pPr>
            <a:lvl2pPr>
              <a:defRPr sz="2400" u="none"/>
            </a:lvl2pPr>
            <a:lvl3pPr>
              <a:defRPr sz="2000" u="none"/>
            </a:lvl3pPr>
            <a:lvl4pPr>
              <a:defRPr sz="1800" u="none"/>
            </a:lvl4pPr>
            <a:lvl5pPr>
              <a:defRPr sz="1800" u="none"/>
            </a:lvl5pPr>
            <a:lvl6pPr>
              <a:defRPr sz="2000"/>
            </a:lvl6pPr>
            <a:lvl7pPr>
              <a:defRPr sz="2000"/>
            </a:lvl7pPr>
            <a:lvl8pPr>
              <a:defRPr sz="2000"/>
            </a:lvl8pPr>
            <a:lvl9pPr>
              <a:defRPr sz="2000"/>
            </a:lvl9pPr>
          </a:lstStyle>
          <a:p>
            <a:pPr lvl="0"/>
            <a:r>
              <a:rPr lang="it-IT" noProof="0" dirty="0" smtClean="0"/>
              <a:t>Fare clic per modificare stili del testo dello schema</a:t>
            </a:r>
          </a:p>
          <a:p>
            <a:pPr lvl="1"/>
            <a:r>
              <a:rPr lang="it-IT" noProof="0" dirty="0" smtClean="0"/>
              <a:t>Secondo livello</a:t>
            </a:r>
          </a:p>
          <a:p>
            <a:pPr lvl="2"/>
            <a:r>
              <a:rPr lang="it-IT" noProof="0" dirty="0" smtClean="0"/>
              <a:t>Terzo livello</a:t>
            </a:r>
          </a:p>
          <a:p>
            <a:pPr lvl="3"/>
            <a:r>
              <a:rPr lang="it-IT" noProof="0" dirty="0" smtClean="0"/>
              <a:t>Quarto livello</a:t>
            </a:r>
          </a:p>
          <a:p>
            <a:pPr lvl="4"/>
            <a:r>
              <a:rPr lang="it-IT" noProof="0" dirty="0" smtClean="0"/>
              <a:t>Quinto livello</a:t>
            </a:r>
            <a:endParaRPr lang="en-US" noProof="0" dirty="0"/>
          </a:p>
        </p:txBody>
      </p:sp>
      <p:sp>
        <p:nvSpPr>
          <p:cNvPr id="4" name="Segnaposto testo 3"/>
          <p:cNvSpPr>
            <a:spLocks noGrp="1"/>
          </p:cNvSpPr>
          <p:nvPr>
            <p:ph type="body" sz="half" idx="2"/>
          </p:nvPr>
        </p:nvSpPr>
        <p:spPr>
          <a:xfrm>
            <a:off x="179512" y="1435100"/>
            <a:ext cx="3286001" cy="4874220"/>
          </a:xfrm>
        </p:spPr>
        <p:txBody>
          <a:bodyPr/>
          <a:lstStyle>
            <a:lvl1pPr marL="0" indent="0">
              <a:buNone/>
              <a:defRPr sz="1400" u="none"/>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dirty="0" smtClean="0"/>
              <a:t>Fare clic per modificare stili del testo dello schema</a:t>
            </a:r>
          </a:p>
        </p:txBody>
      </p:sp>
      <p:sp>
        <p:nvSpPr>
          <p:cNvPr id="5" name="Rectangle 6"/>
          <p:cNvSpPr>
            <a:spLocks noGrp="1" noChangeArrowheads="1"/>
          </p:cNvSpPr>
          <p:nvPr>
            <p:ph type="sldNum" sz="quarter" idx="10"/>
          </p:nvPr>
        </p:nvSpPr>
        <p:spPr/>
        <p:txBody>
          <a:bodyPr/>
          <a:lstStyle>
            <a:lvl1pPr>
              <a:defRPr u="none"/>
            </a:lvl1pPr>
          </a:lstStyle>
          <a:p>
            <a:pPr>
              <a:defRPr/>
            </a:pPr>
            <a:fld id="{D3D0545D-3DE0-40F1-A7A3-1D47CC9AA08D}" type="slidenum">
              <a:rPr lang="it-IT" smtClean="0"/>
              <a:pPr>
                <a:defRPr/>
              </a:pPr>
              <a:t>‹Nº›</a:t>
            </a:fld>
            <a:endParaRPr lang="it-IT" dirty="0"/>
          </a:p>
        </p:txBody>
      </p:sp>
    </p:spTree>
    <p:extLst>
      <p:ext uri="{BB962C8B-B14F-4D97-AF65-F5344CB8AC3E}">
        <p14:creationId xmlns:p14="http://schemas.microsoft.com/office/powerpoint/2010/main" val="2299077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043608" y="5373216"/>
            <a:ext cx="7128792" cy="422722"/>
          </a:xfrm>
        </p:spPr>
        <p:txBody>
          <a:bodyPr anchor="b"/>
          <a:lstStyle>
            <a:lvl1pPr algn="ctr">
              <a:defRPr sz="2000" b="1" u="none" baseline="0"/>
            </a:lvl1pPr>
          </a:lstStyle>
          <a:p>
            <a:r>
              <a:rPr lang="it-IT" noProof="0" dirty="0" smtClean="0"/>
              <a:t>Fare clic per modificare lo stile del titolo</a:t>
            </a:r>
            <a:endParaRPr lang="en-US" noProof="0" dirty="0"/>
          </a:p>
        </p:txBody>
      </p:sp>
      <p:sp>
        <p:nvSpPr>
          <p:cNvPr id="3" name="Segnaposto immagine 2"/>
          <p:cNvSpPr>
            <a:spLocks noGrp="1"/>
          </p:cNvSpPr>
          <p:nvPr>
            <p:ph type="pic" idx="1"/>
          </p:nvPr>
        </p:nvSpPr>
        <p:spPr>
          <a:xfrm>
            <a:off x="1331640" y="620688"/>
            <a:ext cx="6552728" cy="4752528"/>
          </a:xfrm>
        </p:spPr>
        <p:txBody>
          <a:bodyPr/>
          <a:lstStyle>
            <a:lvl1pPr marL="0" indent="0">
              <a:buNone/>
              <a:defRPr sz="3200" u="none"/>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en-US" noProof="0" smtClean="0"/>
          </a:p>
        </p:txBody>
      </p:sp>
      <p:sp>
        <p:nvSpPr>
          <p:cNvPr id="4" name="Segnaposto testo 3"/>
          <p:cNvSpPr>
            <a:spLocks noGrp="1"/>
          </p:cNvSpPr>
          <p:nvPr>
            <p:ph type="body" sz="half" idx="2"/>
          </p:nvPr>
        </p:nvSpPr>
        <p:spPr>
          <a:xfrm>
            <a:off x="1043608" y="5805264"/>
            <a:ext cx="7128792" cy="510952"/>
          </a:xfrm>
        </p:spPr>
        <p:txBody>
          <a:bodyPr/>
          <a:lstStyle>
            <a:lvl1pPr marL="0" indent="0" algn="ctr">
              <a:buNone/>
              <a:defRPr sz="1400" u="none"/>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dirty="0" smtClean="0"/>
              <a:t>Fare clic per modificare stili del testo dello schema</a:t>
            </a:r>
          </a:p>
        </p:txBody>
      </p:sp>
      <p:sp>
        <p:nvSpPr>
          <p:cNvPr id="5" name="Rectangle 6"/>
          <p:cNvSpPr>
            <a:spLocks noGrp="1" noChangeArrowheads="1"/>
          </p:cNvSpPr>
          <p:nvPr>
            <p:ph type="sldNum" sz="quarter" idx="10"/>
          </p:nvPr>
        </p:nvSpPr>
        <p:spPr/>
        <p:txBody>
          <a:bodyPr/>
          <a:lstStyle>
            <a:lvl1pPr>
              <a:defRPr u="none"/>
            </a:lvl1pPr>
          </a:lstStyle>
          <a:p>
            <a:pPr>
              <a:defRPr/>
            </a:pPr>
            <a:fld id="{72F3060C-58F3-49F4-9306-2096443CD9C7}" type="slidenum">
              <a:rPr lang="it-IT" smtClean="0"/>
              <a:pPr>
                <a:defRPr/>
              </a:pPr>
              <a:t>‹Nº›</a:t>
            </a:fld>
            <a:endParaRPr lang="it-IT" dirty="0"/>
          </a:p>
        </p:txBody>
      </p:sp>
    </p:spTree>
    <p:extLst>
      <p:ext uri="{BB962C8B-B14F-4D97-AF65-F5344CB8AC3E}">
        <p14:creationId xmlns:p14="http://schemas.microsoft.com/office/powerpoint/2010/main" val="2373874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043608" y="5805264"/>
            <a:ext cx="7128792" cy="510952"/>
          </a:xfrm>
        </p:spPr>
        <p:txBody>
          <a:bodyPr/>
          <a:lstStyle>
            <a:lvl1pPr marL="0" indent="0" algn="l">
              <a:buNone/>
              <a:defRPr sz="1200" u="none"/>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dirty="0" smtClean="0"/>
              <a:t>Fare clic per modificare stili del testo dello schema</a:t>
            </a:r>
          </a:p>
        </p:txBody>
      </p:sp>
      <p:sp>
        <p:nvSpPr>
          <p:cNvPr id="3" name="Rectangle 6"/>
          <p:cNvSpPr>
            <a:spLocks noGrp="1" noChangeArrowheads="1"/>
          </p:cNvSpPr>
          <p:nvPr>
            <p:ph type="sldNum" sz="quarter" idx="10"/>
          </p:nvPr>
        </p:nvSpPr>
        <p:spPr/>
        <p:txBody>
          <a:bodyPr/>
          <a:lstStyle>
            <a:lvl1pPr>
              <a:defRPr u="none"/>
            </a:lvl1pPr>
          </a:lstStyle>
          <a:p>
            <a:pPr>
              <a:defRPr/>
            </a:pPr>
            <a:fld id="{C450A173-25BB-42E5-903C-44DF96C9B5BA}" type="slidenum">
              <a:rPr lang="it-IT" smtClean="0"/>
              <a:pPr>
                <a:defRPr/>
              </a:pPr>
              <a:t>‹Nº›</a:t>
            </a:fld>
            <a:endParaRPr lang="it-IT" dirty="0"/>
          </a:p>
        </p:txBody>
      </p:sp>
    </p:spTree>
    <p:extLst>
      <p:ext uri="{BB962C8B-B14F-4D97-AF65-F5344CB8AC3E}">
        <p14:creationId xmlns:p14="http://schemas.microsoft.com/office/powerpoint/2010/main" val="2773471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ttangolo 5"/>
          <p:cNvSpPr>
            <a:spLocks noChangeArrowheads="1"/>
          </p:cNvSpPr>
          <p:nvPr/>
        </p:nvSpPr>
        <p:spPr bwMode="auto">
          <a:xfrm>
            <a:off x="0" y="6453188"/>
            <a:ext cx="9144000" cy="404812"/>
          </a:xfrm>
          <a:prstGeom prst="rect">
            <a:avLst/>
          </a:prstGeom>
          <a:solidFill>
            <a:srgbClr val="4ABDE0"/>
          </a:solidFill>
          <a:ln>
            <a:noFill/>
          </a:ln>
          <a:extLst/>
        </p:spPr>
        <p:txBody>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defRPr/>
            </a:pPr>
            <a:endParaRPr lang="it-IT" altLang="it-IT" sz="2400" u="none" smtClean="0">
              <a:solidFill>
                <a:srgbClr val="000000"/>
              </a:solidFill>
            </a:endParaRPr>
          </a:p>
        </p:txBody>
      </p:sp>
      <p:sp>
        <p:nvSpPr>
          <p:cNvPr id="1027" name="Rectangle 2"/>
          <p:cNvSpPr>
            <a:spLocks noGrp="1" noChangeArrowheads="1"/>
          </p:cNvSpPr>
          <p:nvPr>
            <p:ph type="title"/>
          </p:nvPr>
        </p:nvSpPr>
        <p:spPr bwMode="auto">
          <a:xfrm>
            <a:off x="179388" y="476250"/>
            <a:ext cx="8785225"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here to change title</a:t>
            </a:r>
          </a:p>
        </p:txBody>
      </p:sp>
      <p:sp>
        <p:nvSpPr>
          <p:cNvPr id="1028" name="Rectangle 3"/>
          <p:cNvSpPr>
            <a:spLocks noGrp="1" noChangeArrowheads="1"/>
          </p:cNvSpPr>
          <p:nvPr>
            <p:ph type="body" idx="1"/>
          </p:nvPr>
        </p:nvSpPr>
        <p:spPr bwMode="auto">
          <a:xfrm>
            <a:off x="179388" y="1484313"/>
            <a:ext cx="878522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dirty="0" smtClean="0"/>
              <a:t>Click here to change styles</a:t>
            </a:r>
          </a:p>
          <a:p>
            <a:pPr lvl="1"/>
            <a:r>
              <a:rPr lang="en-US" altLang="it-IT" dirty="0" smtClean="0"/>
              <a:t>Second level</a:t>
            </a:r>
          </a:p>
          <a:p>
            <a:pPr lvl="2"/>
            <a:r>
              <a:rPr lang="en-US" altLang="it-IT" dirty="0" smtClean="0"/>
              <a:t>Third level</a:t>
            </a:r>
          </a:p>
          <a:p>
            <a:pPr lvl="3"/>
            <a:r>
              <a:rPr lang="en-US" altLang="it-IT" dirty="0" smtClean="0"/>
              <a:t>Fourth level</a:t>
            </a:r>
          </a:p>
          <a:p>
            <a:pPr lvl="4"/>
            <a:r>
              <a:rPr lang="en-US" altLang="it-IT" dirty="0" smtClean="0"/>
              <a:t>Fifth level</a:t>
            </a:r>
          </a:p>
        </p:txBody>
      </p:sp>
      <p:sp>
        <p:nvSpPr>
          <p:cNvPr id="1030" name="Rectangle 6"/>
          <p:cNvSpPr>
            <a:spLocks noGrp="1" noChangeArrowheads="1"/>
          </p:cNvSpPr>
          <p:nvPr>
            <p:ph type="sldNum" sz="quarter" idx="4"/>
          </p:nvPr>
        </p:nvSpPr>
        <p:spPr bwMode="auto">
          <a:xfrm>
            <a:off x="7239000" y="6524625"/>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u="none">
                <a:solidFill>
                  <a:srgbClr val="FFFFFF"/>
                </a:solidFill>
                <a:latin typeface="Verdana" pitchFamily="34" charset="0"/>
                <a:ea typeface="ＭＳ Ｐゴシック" pitchFamily="34" charset="-128"/>
                <a:cs typeface="+mn-cs"/>
              </a:defRPr>
            </a:lvl1pPr>
          </a:lstStyle>
          <a:p>
            <a:pPr>
              <a:defRPr/>
            </a:pPr>
            <a:fld id="{9629776C-41AE-4D9C-9400-074A64C323BB}" type="slidenum">
              <a:rPr lang="it-IT"/>
              <a:pPr>
                <a:defRPr/>
              </a:pPr>
              <a:t>‹Nº›</a:t>
            </a:fld>
            <a:endParaRPr lang="it-IT" dirty="0"/>
          </a:p>
        </p:txBody>
      </p:sp>
      <p:sp>
        <p:nvSpPr>
          <p:cNvPr id="2" name="Rettangolo 6"/>
          <p:cNvSpPr>
            <a:spLocks noChangeArrowheads="1"/>
          </p:cNvSpPr>
          <p:nvPr/>
        </p:nvSpPr>
        <p:spPr bwMode="auto">
          <a:xfrm>
            <a:off x="0" y="0"/>
            <a:ext cx="9144000" cy="404813"/>
          </a:xfrm>
          <a:prstGeom prst="rect">
            <a:avLst/>
          </a:prstGeom>
          <a:solidFill>
            <a:srgbClr val="4ABDE0"/>
          </a:solidFill>
          <a:ln w="9525" algn="ctr">
            <a:noFill/>
            <a:round/>
            <a:headEnd/>
            <a:tailEnd/>
          </a:ln>
        </p:spPr>
        <p:txBody>
          <a:bodyPr anchor="ct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lgn="r">
              <a:defRPr/>
            </a:pPr>
            <a:r>
              <a:rPr lang="en-US" altLang="it-IT" sz="1200" u="none" dirty="0" smtClean="0">
                <a:solidFill>
                  <a:srgbClr val="FFFFFF"/>
                </a:solidFill>
                <a:latin typeface="Verdana" pitchFamily="34" charset="0"/>
              </a:rPr>
              <a:t>Mobile Graphics Tutorial</a:t>
            </a:r>
            <a:r>
              <a:rPr lang="en-US" altLang="it-IT" sz="1200" u="none" baseline="0" dirty="0" smtClean="0">
                <a:solidFill>
                  <a:srgbClr val="FFFFFF"/>
                </a:solidFill>
                <a:latin typeface="Verdana" pitchFamily="34" charset="0"/>
              </a:rPr>
              <a:t> </a:t>
            </a:r>
            <a:r>
              <a:rPr lang="mr-IN" altLang="it-IT" sz="1200" u="none" baseline="0" dirty="0" smtClean="0">
                <a:solidFill>
                  <a:srgbClr val="FFFFFF"/>
                </a:solidFill>
                <a:latin typeface="Verdana" pitchFamily="34" charset="0"/>
              </a:rPr>
              <a:t>–</a:t>
            </a:r>
            <a:r>
              <a:rPr lang="en-US" altLang="it-IT" sz="1200" u="none" baseline="0" dirty="0" smtClean="0">
                <a:solidFill>
                  <a:srgbClr val="FFFFFF"/>
                </a:solidFill>
                <a:latin typeface="Verdana" pitchFamily="34" charset="0"/>
              </a:rPr>
              <a:t> </a:t>
            </a:r>
            <a:r>
              <a:rPr lang="en-US" altLang="it-IT" sz="1200" u="none" baseline="0" dirty="0" err="1" smtClean="0">
                <a:solidFill>
                  <a:srgbClr val="FFFFFF"/>
                </a:solidFill>
                <a:latin typeface="Verdana" pitchFamily="34" charset="0"/>
              </a:rPr>
              <a:t>EuroGraphics</a:t>
            </a:r>
            <a:r>
              <a:rPr lang="en-US" altLang="it-IT" sz="1200" u="none" baseline="0" dirty="0" smtClean="0">
                <a:solidFill>
                  <a:srgbClr val="FFFFFF"/>
                </a:solidFill>
                <a:latin typeface="Verdana" pitchFamily="34" charset="0"/>
              </a:rPr>
              <a:t> 2017</a:t>
            </a:r>
            <a:endParaRPr lang="it-IT" altLang="it-IT" sz="1200" u="none" dirty="0" smtClean="0">
              <a:solidFill>
                <a:srgbClr val="FFFFFF"/>
              </a:solidFill>
              <a:latin typeface="Verdana" pitchFamily="34" charset="0"/>
            </a:endParaRPr>
          </a:p>
        </p:txBody>
      </p:sp>
      <p:pic>
        <p:nvPicPr>
          <p:cNvPr id="13" name="Immagine 10" descr="crs4-logo-white-green.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113" y="6488113"/>
            <a:ext cx="108426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141483" y="6495257"/>
            <a:ext cx="333332" cy="333332"/>
          </a:xfrm>
          <a:prstGeom prst="rect">
            <a:avLst/>
          </a:prstGeom>
        </p:spPr>
      </p:pic>
      <p:pic>
        <p:nvPicPr>
          <p:cNvPr id="15" name="Immagine 14"/>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238239" y="6465055"/>
            <a:ext cx="749298" cy="379918"/>
          </a:xfrm>
          <a:prstGeom prst="rect">
            <a:avLst/>
          </a:prstGeom>
        </p:spPr>
      </p:pic>
    </p:spTree>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 id="2147484206" r:id="rId4"/>
    <p:sldLayoutId id="2147484207" r:id="rId5"/>
    <p:sldLayoutId id="2147484208" r:id="rId6"/>
    <p:sldLayoutId id="2147484209" r:id="rId7"/>
    <p:sldLayoutId id="2147484210" r:id="rId8"/>
    <p:sldLayoutId id="2147484211" r:id="rId9"/>
    <p:sldLayoutId id="2147484212" r:id="rId10"/>
    <p:sldLayoutId id="2147484213" r:id="rId11"/>
    <p:sldLayoutId id="2147484214"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3200" b="1">
          <a:solidFill>
            <a:srgbClr val="C40000"/>
          </a:solidFill>
          <a:effectLst/>
          <a:latin typeface="MS Reference Sans Serif" charset="0"/>
          <a:ea typeface="MS Reference Sans Serif" charset="0"/>
          <a:cs typeface="MS Reference Sans Serif" charset="0"/>
        </a:defRPr>
      </a:lvl1pPr>
      <a:lvl2pPr algn="l" rtl="0" eaLnBrk="0" fontAlgn="base" hangingPunct="0">
        <a:spcBef>
          <a:spcPct val="0"/>
        </a:spcBef>
        <a:spcAft>
          <a:spcPct val="0"/>
        </a:spcAft>
        <a:defRPr sz="3200" b="1">
          <a:solidFill>
            <a:srgbClr val="C40000"/>
          </a:solidFill>
          <a:latin typeface="Verdana" pitchFamily="16" charset="0"/>
          <a:ea typeface="ＭＳ Ｐゴシック" charset="-128"/>
        </a:defRPr>
      </a:lvl2pPr>
      <a:lvl3pPr algn="l" rtl="0" eaLnBrk="0" fontAlgn="base" hangingPunct="0">
        <a:spcBef>
          <a:spcPct val="0"/>
        </a:spcBef>
        <a:spcAft>
          <a:spcPct val="0"/>
        </a:spcAft>
        <a:defRPr sz="3200" b="1">
          <a:solidFill>
            <a:srgbClr val="C40000"/>
          </a:solidFill>
          <a:latin typeface="Verdana" pitchFamily="16" charset="0"/>
          <a:ea typeface="ＭＳ Ｐゴシック" charset="-128"/>
        </a:defRPr>
      </a:lvl3pPr>
      <a:lvl4pPr algn="l" rtl="0" eaLnBrk="0" fontAlgn="base" hangingPunct="0">
        <a:spcBef>
          <a:spcPct val="0"/>
        </a:spcBef>
        <a:spcAft>
          <a:spcPct val="0"/>
        </a:spcAft>
        <a:defRPr sz="3200" b="1">
          <a:solidFill>
            <a:srgbClr val="C40000"/>
          </a:solidFill>
          <a:latin typeface="Verdana" pitchFamily="16" charset="0"/>
          <a:ea typeface="ＭＳ Ｐゴシック" charset="-128"/>
        </a:defRPr>
      </a:lvl4pPr>
      <a:lvl5pPr algn="l" rtl="0" eaLnBrk="0" fontAlgn="base" hangingPunct="0">
        <a:spcBef>
          <a:spcPct val="0"/>
        </a:spcBef>
        <a:spcAft>
          <a:spcPct val="0"/>
        </a:spcAft>
        <a:defRPr sz="3200" b="1">
          <a:solidFill>
            <a:srgbClr val="C40000"/>
          </a:solidFill>
          <a:latin typeface="Verdana" pitchFamily="16" charset="0"/>
          <a:ea typeface="ＭＳ Ｐゴシック" charset="-128"/>
        </a:defRPr>
      </a:lvl5pPr>
      <a:lvl6pPr marL="457200" algn="l" rtl="0" eaLnBrk="1" fontAlgn="base" hangingPunct="1">
        <a:spcBef>
          <a:spcPct val="0"/>
        </a:spcBef>
        <a:spcAft>
          <a:spcPct val="0"/>
        </a:spcAft>
        <a:defRPr sz="4000">
          <a:solidFill>
            <a:schemeClr val="bg1"/>
          </a:solidFill>
          <a:latin typeface="Myriad Pro Bold Cond" charset="0"/>
          <a:ea typeface="ＭＳ Ｐゴシック" charset="-128"/>
        </a:defRPr>
      </a:lvl6pPr>
      <a:lvl7pPr marL="914400" algn="l" rtl="0" eaLnBrk="1" fontAlgn="base" hangingPunct="1">
        <a:spcBef>
          <a:spcPct val="0"/>
        </a:spcBef>
        <a:spcAft>
          <a:spcPct val="0"/>
        </a:spcAft>
        <a:defRPr sz="4000">
          <a:solidFill>
            <a:schemeClr val="bg1"/>
          </a:solidFill>
          <a:latin typeface="Myriad Pro Bold Cond" charset="0"/>
          <a:ea typeface="ＭＳ Ｐゴシック" charset="-128"/>
        </a:defRPr>
      </a:lvl7pPr>
      <a:lvl8pPr marL="1371600" algn="l" rtl="0" eaLnBrk="1" fontAlgn="base" hangingPunct="1">
        <a:spcBef>
          <a:spcPct val="0"/>
        </a:spcBef>
        <a:spcAft>
          <a:spcPct val="0"/>
        </a:spcAft>
        <a:defRPr sz="4000">
          <a:solidFill>
            <a:schemeClr val="bg1"/>
          </a:solidFill>
          <a:latin typeface="Myriad Pro Bold Cond" charset="0"/>
          <a:ea typeface="ＭＳ Ｐゴシック" charset="-128"/>
        </a:defRPr>
      </a:lvl8pPr>
      <a:lvl9pPr marL="1828800" algn="l" rtl="0" eaLnBrk="1" fontAlgn="base" hangingPunct="1">
        <a:spcBef>
          <a:spcPct val="0"/>
        </a:spcBef>
        <a:spcAft>
          <a:spcPct val="0"/>
        </a:spcAft>
        <a:defRPr sz="4000">
          <a:solidFill>
            <a:schemeClr val="bg1"/>
          </a:solidFill>
          <a:latin typeface="Myriad Pro Bold Cond" charset="0"/>
          <a:ea typeface="ＭＳ Ｐゴシック" charset="-128"/>
        </a:defRPr>
      </a:lvl9pPr>
    </p:titleStyle>
    <p:bodyStyle>
      <a:lvl1pPr marL="342900" indent="-342900" algn="l" rtl="0" eaLnBrk="0" fontAlgn="base" hangingPunct="0">
        <a:spcBef>
          <a:spcPct val="20000"/>
        </a:spcBef>
        <a:spcAft>
          <a:spcPct val="0"/>
        </a:spcAft>
        <a:buClr>
          <a:srgbClr val="7CA900"/>
        </a:buClr>
        <a:buFont typeface="Times" pitchFamily="18" charset="0"/>
        <a:buChar char="•"/>
        <a:defRPr sz="2400" b="1">
          <a:solidFill>
            <a:schemeClr val="tx1"/>
          </a:solidFill>
          <a:latin typeface="Geneva" charset="0"/>
          <a:ea typeface="Geneva" charset="0"/>
          <a:cs typeface="Geneva" charset="0"/>
        </a:defRPr>
      </a:lvl1pPr>
      <a:lvl2pPr marL="742950" indent="-285750" algn="l" rtl="0" eaLnBrk="0" fontAlgn="base" hangingPunct="0">
        <a:spcBef>
          <a:spcPct val="20000"/>
        </a:spcBef>
        <a:spcAft>
          <a:spcPct val="0"/>
        </a:spcAft>
        <a:buClr>
          <a:srgbClr val="7CA900"/>
        </a:buClr>
        <a:buChar char="–"/>
        <a:defRPr sz="2000">
          <a:solidFill>
            <a:srgbClr val="175676"/>
          </a:solidFill>
          <a:latin typeface="Geneva" charset="0"/>
          <a:ea typeface="Geneva" charset="0"/>
          <a:cs typeface="Geneva" charset="0"/>
        </a:defRPr>
      </a:lvl2pPr>
      <a:lvl3pPr marL="1143000" indent="-228600" algn="l" rtl="0" eaLnBrk="0" fontAlgn="base" hangingPunct="0">
        <a:spcBef>
          <a:spcPct val="20000"/>
        </a:spcBef>
        <a:spcAft>
          <a:spcPct val="0"/>
        </a:spcAft>
        <a:buClr>
          <a:srgbClr val="7CA900"/>
        </a:buClr>
        <a:buFont typeface="Times" pitchFamily="18" charset="0"/>
        <a:buChar char="•"/>
        <a:defRPr>
          <a:solidFill>
            <a:srgbClr val="175676"/>
          </a:solidFill>
          <a:latin typeface="Geneva" charset="0"/>
          <a:ea typeface="Geneva" charset="0"/>
          <a:cs typeface="Geneva" charset="0"/>
        </a:defRPr>
      </a:lvl3pPr>
      <a:lvl4pPr marL="1600200" indent="-228600" algn="l" rtl="0" eaLnBrk="0" fontAlgn="base" hangingPunct="0">
        <a:spcBef>
          <a:spcPct val="20000"/>
        </a:spcBef>
        <a:spcAft>
          <a:spcPct val="0"/>
        </a:spcAft>
        <a:buClr>
          <a:srgbClr val="7CA900"/>
        </a:buClr>
        <a:buChar char="–"/>
        <a:defRPr>
          <a:solidFill>
            <a:srgbClr val="175676"/>
          </a:solidFill>
          <a:latin typeface="Geneva" charset="0"/>
          <a:ea typeface="Geneva" charset="0"/>
          <a:cs typeface="Geneva" charset="0"/>
        </a:defRPr>
      </a:lvl4pPr>
      <a:lvl5pPr marL="2057400" indent="-228600" algn="l" rtl="0" eaLnBrk="0" fontAlgn="base" hangingPunct="0">
        <a:spcBef>
          <a:spcPct val="20000"/>
        </a:spcBef>
        <a:spcAft>
          <a:spcPct val="0"/>
        </a:spcAft>
        <a:buClr>
          <a:srgbClr val="7CA900"/>
        </a:buClr>
        <a:buChar char="»"/>
        <a:defRPr>
          <a:solidFill>
            <a:srgbClr val="175676"/>
          </a:solidFill>
          <a:latin typeface="Geneva" charset="0"/>
          <a:ea typeface="Geneva" charset="0"/>
          <a:cs typeface="Geneva" charset="0"/>
        </a:defRPr>
      </a:lvl5pPr>
      <a:lvl6pPr marL="2514600" indent="-228600" algn="l" rtl="0" eaLnBrk="1" fontAlgn="base" hangingPunct="1">
        <a:spcBef>
          <a:spcPct val="20000"/>
        </a:spcBef>
        <a:spcAft>
          <a:spcPct val="0"/>
        </a:spcAft>
        <a:buClr>
          <a:srgbClr val="7CA900"/>
        </a:buClr>
        <a:buChar char="»"/>
        <a:defRPr sz="2000">
          <a:solidFill>
            <a:schemeClr val="tx1"/>
          </a:solidFill>
          <a:latin typeface="+mn-lt"/>
          <a:ea typeface="+mn-ea"/>
        </a:defRPr>
      </a:lvl6pPr>
      <a:lvl7pPr marL="2971800" indent="-228600" algn="l" rtl="0" eaLnBrk="1" fontAlgn="base" hangingPunct="1">
        <a:spcBef>
          <a:spcPct val="20000"/>
        </a:spcBef>
        <a:spcAft>
          <a:spcPct val="0"/>
        </a:spcAft>
        <a:buClr>
          <a:srgbClr val="7CA900"/>
        </a:buClr>
        <a:buChar char="»"/>
        <a:defRPr sz="2000">
          <a:solidFill>
            <a:schemeClr val="tx1"/>
          </a:solidFill>
          <a:latin typeface="+mn-lt"/>
          <a:ea typeface="+mn-ea"/>
        </a:defRPr>
      </a:lvl7pPr>
      <a:lvl8pPr marL="3429000" indent="-228600" algn="l" rtl="0" eaLnBrk="1" fontAlgn="base" hangingPunct="1">
        <a:spcBef>
          <a:spcPct val="20000"/>
        </a:spcBef>
        <a:spcAft>
          <a:spcPct val="0"/>
        </a:spcAft>
        <a:buClr>
          <a:srgbClr val="7CA900"/>
        </a:buClr>
        <a:buChar char="»"/>
        <a:defRPr sz="2000">
          <a:solidFill>
            <a:schemeClr val="tx1"/>
          </a:solidFill>
          <a:latin typeface="+mn-lt"/>
          <a:ea typeface="+mn-ea"/>
        </a:defRPr>
      </a:lvl8pPr>
      <a:lvl9pPr marL="3886200" indent="-228600" algn="l" rtl="0" eaLnBrk="1" fontAlgn="base" hangingPunct="1">
        <a:spcBef>
          <a:spcPct val="20000"/>
        </a:spcBef>
        <a:spcAft>
          <a:spcPct val="0"/>
        </a:spcAft>
        <a:buClr>
          <a:srgbClr val="7CA900"/>
        </a:buClr>
        <a:buChar char="»"/>
        <a:defRPr sz="2000">
          <a:solidFill>
            <a:schemeClr val="tx1"/>
          </a:solidFill>
          <a:latin typeface="+mn-lt"/>
          <a:ea typeface="+mn-ea"/>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defRPr/>
            </a:pPr>
            <a:r>
              <a:rPr lang="en-US" dirty="0" smtClean="0"/>
              <a:t>Part 2</a:t>
            </a:r>
            <a:endParaRPr lang="it-IT" dirty="0"/>
          </a:p>
        </p:txBody>
      </p:sp>
      <p:sp>
        <p:nvSpPr>
          <p:cNvPr id="7171" name="Segnaposto contenuto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US" altLang="en-US" sz="4000" dirty="0">
                <a:solidFill>
                  <a:srgbClr val="C00000"/>
                </a:solidFill>
                <a:effectLst>
                  <a:outerShdw blurRad="38100" dist="38100" dir="2700000" algn="tl">
                    <a:srgbClr val="000000">
                      <a:alpha val="43137"/>
                    </a:srgbClr>
                  </a:outerShdw>
                </a:effectLst>
              </a:rPr>
              <a:t>Mobile graphics </a:t>
            </a:r>
            <a:r>
              <a:rPr lang="en-US" altLang="en-US" sz="4000" dirty="0" smtClean="0">
                <a:solidFill>
                  <a:srgbClr val="C00000"/>
                </a:solidFill>
                <a:effectLst>
                  <a:outerShdw blurRad="38100" dist="38100" dir="2700000" algn="tl">
                    <a:srgbClr val="000000">
                      <a:alpha val="43137"/>
                    </a:srgbClr>
                  </a:outerShdw>
                </a:effectLst>
              </a:rPr>
              <a:t>trends</a:t>
            </a:r>
          </a:p>
          <a:p>
            <a:pPr algn="ctr"/>
            <a:endParaRPr lang="en-US" altLang="en-US" sz="4000" dirty="0" smtClean="0">
              <a:solidFill>
                <a:srgbClr val="C00000"/>
              </a:solidFill>
              <a:effectLst>
                <a:outerShdw blurRad="38100" dist="38100" dir="2700000" algn="tl">
                  <a:srgbClr val="000000">
                    <a:alpha val="43137"/>
                  </a:srgbClr>
                </a:outerShdw>
              </a:effectLst>
            </a:endParaRPr>
          </a:p>
          <a:p>
            <a:pPr algn="ctr"/>
            <a:endParaRPr lang="en-US" altLang="en-US" sz="4000" dirty="0">
              <a:solidFill>
                <a:srgbClr val="C00000"/>
              </a:solidFill>
              <a:effectLst>
                <a:outerShdw blurRad="38100" dist="38100" dir="2700000" algn="tl">
                  <a:srgbClr val="000000">
                    <a:alpha val="43137"/>
                  </a:srgbClr>
                </a:outerShdw>
              </a:effectLst>
            </a:endParaRPr>
          </a:p>
          <a:p>
            <a:pPr marL="571500" indent="-571500">
              <a:buFont typeface="Arial" panose="020B0604020202020204" pitchFamily="34" charset="0"/>
              <a:buChar char="•"/>
            </a:pPr>
            <a:r>
              <a:rPr lang="en-US" altLang="en-US" sz="3200" dirty="0" smtClean="0">
                <a:solidFill>
                  <a:srgbClr val="C00000"/>
                </a:solidFill>
                <a:effectLst>
                  <a:outerShdw blurRad="38100" dist="38100" dir="2700000" algn="tl">
                    <a:srgbClr val="000000">
                      <a:alpha val="43137"/>
                    </a:srgbClr>
                  </a:outerShdw>
                </a:effectLst>
              </a:rPr>
              <a:t>Hardware architectures</a:t>
            </a:r>
          </a:p>
          <a:p>
            <a:pPr marL="571500" indent="-571500">
              <a:buFont typeface="Arial" panose="020B0604020202020204" pitchFamily="34" charset="0"/>
              <a:buChar char="•"/>
            </a:pPr>
            <a:r>
              <a:rPr lang="en-US" altLang="en-US" sz="3200" dirty="0" smtClean="0">
                <a:solidFill>
                  <a:srgbClr val="C00000"/>
                </a:solidFill>
                <a:effectLst>
                  <a:outerShdw blurRad="38100" dist="38100" dir="2700000" algn="tl">
                    <a:srgbClr val="000000">
                      <a:alpha val="43137"/>
                    </a:srgbClr>
                  </a:outerShdw>
                </a:effectLst>
              </a:rPr>
              <a:t>Applications </a:t>
            </a:r>
            <a:endParaRPr lang="it-IT" altLang="en-US" sz="3200" dirty="0" smtClean="0">
              <a:solidFill>
                <a:srgbClr val="C00000"/>
              </a:solidFill>
              <a:effectLst>
                <a:outerShdw blurRad="38100" dist="38100" dir="2700000" algn="tl">
                  <a:srgbClr val="000000">
                    <a:alpha val="43137"/>
                  </a:srgbClr>
                </a:outerShdw>
              </a:effectLst>
            </a:endParaRPr>
          </a:p>
        </p:txBody>
      </p:sp>
      <p:sp>
        <p:nvSpPr>
          <p:cNvPr id="4" name="Segnaposto numero diapositiva 3"/>
          <p:cNvSpPr>
            <a:spLocks noGrp="1"/>
          </p:cNvSpPr>
          <p:nvPr>
            <p:ph type="sldNum" sz="quarter" idx="10"/>
          </p:nvPr>
        </p:nvSpPr>
        <p:spPr>
          <a:prstGeom prst="rect">
            <a:avLst/>
          </a:prstGeom>
        </p:spPr>
        <p:txBody>
          <a:bodyPr/>
          <a:lstStyle/>
          <a:p>
            <a:pPr>
              <a:defRPr/>
            </a:pPr>
            <a:fld id="{ABD76814-D8B1-4D36-A3CB-AC8922861EEA}" type="slidenum">
              <a:rPr lang="it-IT" smtClean="0"/>
              <a:pPr>
                <a:defRPr/>
              </a:pPr>
              <a:t>1</a:t>
            </a:fld>
            <a:endParaRPr lang="it-IT" dirty="0"/>
          </a:p>
        </p:txBody>
      </p:sp>
    </p:spTree>
    <p:extLst>
      <p:ext uri="{BB962C8B-B14F-4D97-AF65-F5344CB8AC3E}">
        <p14:creationId xmlns:p14="http://schemas.microsoft.com/office/powerpoint/2010/main" val="178936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olo 1"/>
          <p:cNvSpPr>
            <a:spLocks noGrp="1"/>
          </p:cNvSpPr>
          <p:nvPr>
            <p:ph type="title" idx="4294967295"/>
          </p:nvPr>
        </p:nvSpPr>
        <p:spPr>
          <a:xfrm>
            <a:off x="0" y="476250"/>
            <a:ext cx="8785225" cy="990600"/>
          </a:xfrm>
        </p:spPr>
        <p:txBody>
          <a:bodyPr/>
          <a:lstStyle/>
          <a:p>
            <a:pPr>
              <a:defRPr/>
            </a:pPr>
            <a:r>
              <a:rPr lang="en-US" altLang="en-US" smtClean="0"/>
              <a:t>Architectures - MIPS</a:t>
            </a:r>
          </a:p>
        </p:txBody>
      </p:sp>
      <p:sp>
        <p:nvSpPr>
          <p:cNvPr id="50179" name="Segnaposto contenuto 2"/>
          <p:cNvSpPr>
            <a:spLocks noGrp="1"/>
          </p:cNvSpPr>
          <p:nvPr>
            <p:ph idx="4294967295"/>
          </p:nvPr>
        </p:nvSpPr>
        <p:spPr>
          <a:xfrm>
            <a:off x="0" y="1484313"/>
            <a:ext cx="8966200" cy="4897437"/>
          </a:xfrm>
        </p:spPr>
        <p:txBody>
          <a:bodyPr/>
          <a:lstStyle/>
          <a:p>
            <a:r>
              <a:rPr lang="en-US" altLang="en-US" sz="2000" dirty="0" smtClean="0"/>
              <a:t>MIPS</a:t>
            </a:r>
          </a:p>
          <a:p>
            <a:pPr lvl="1"/>
            <a:r>
              <a:rPr lang="en-US" altLang="en-US" sz="1800" dirty="0" smtClean="0"/>
              <a:t>RISC processor (32/64 bit)</a:t>
            </a:r>
          </a:p>
          <a:p>
            <a:pPr lvl="1"/>
            <a:r>
              <a:rPr lang="en-US" altLang="en-US" sz="1800" dirty="0" smtClean="0"/>
              <a:t>IP (intellectual property) – licensing</a:t>
            </a:r>
          </a:p>
          <a:p>
            <a:pPr lvl="1"/>
            <a:r>
              <a:rPr lang="en-US" altLang="en-US" sz="1800" dirty="0" smtClean="0"/>
              <a:t>Recently acquired by </a:t>
            </a:r>
            <a:r>
              <a:rPr lang="en-US" altLang="en-US" sz="1800" b="1" dirty="0" smtClean="0"/>
              <a:t>Imagination, Inc.</a:t>
            </a:r>
          </a:p>
          <a:p>
            <a:pPr lvl="1"/>
            <a:r>
              <a:rPr lang="en-US" altLang="en-US" sz="1800" dirty="0" smtClean="0"/>
              <a:t>Can provide full solution (</a:t>
            </a:r>
            <a:r>
              <a:rPr lang="en-US" altLang="en-US" sz="1800" dirty="0" err="1" smtClean="0"/>
              <a:t>SystemOnChip</a:t>
            </a:r>
            <a:r>
              <a:rPr lang="en-US" altLang="en-US" sz="1800" dirty="0" smtClean="0"/>
              <a:t>, </a:t>
            </a:r>
            <a:r>
              <a:rPr lang="en-US" altLang="en-US" sz="1800" dirty="0" err="1" smtClean="0"/>
              <a:t>SoC</a:t>
            </a:r>
            <a:r>
              <a:rPr lang="en-US" altLang="en-US" sz="1800" dirty="0" smtClean="0"/>
              <a:t>): </a:t>
            </a:r>
            <a:r>
              <a:rPr lang="en-US" altLang="en-US" sz="1800" b="1" dirty="0" smtClean="0"/>
              <a:t>wireless/</a:t>
            </a:r>
            <a:r>
              <a:rPr lang="en-US" altLang="en-US" sz="1800" b="1" dirty="0" err="1" smtClean="0"/>
              <a:t>cpu</a:t>
            </a:r>
            <a:r>
              <a:rPr lang="en-US" altLang="en-US" sz="1800" b="1" dirty="0" smtClean="0"/>
              <a:t>/</a:t>
            </a:r>
            <a:r>
              <a:rPr lang="en-US" altLang="en-US" sz="1800" b="1" dirty="0" err="1" smtClean="0"/>
              <a:t>gpu</a:t>
            </a:r>
            <a:endParaRPr lang="en-US" altLang="en-US" sz="1800" b="1" dirty="0" smtClean="0"/>
          </a:p>
          <a:p>
            <a:r>
              <a:rPr lang="en-US" altLang="en-US" sz="2000" dirty="0" smtClean="0"/>
              <a:t>Performance/watt should be comparable to that of ARM</a:t>
            </a:r>
          </a:p>
          <a:p>
            <a:r>
              <a:rPr lang="en-US" altLang="en-US" sz="2000" dirty="0" smtClean="0"/>
              <a:t>GPU from Imagination have demonstrated its value</a:t>
            </a:r>
          </a:p>
          <a:p>
            <a:pPr lvl="1"/>
            <a:r>
              <a:rPr lang="en-US" altLang="en-US" sz="1800" dirty="0" err="1" smtClean="0"/>
              <a:t>iDevices</a:t>
            </a:r>
            <a:r>
              <a:rPr lang="en-US" altLang="en-US" sz="1800" dirty="0" smtClean="0"/>
              <a:t> have always included its </a:t>
            </a:r>
            <a:r>
              <a:rPr lang="en-US" altLang="en-US" sz="1800" dirty="0" err="1" smtClean="0"/>
              <a:t>PowerVR</a:t>
            </a:r>
            <a:r>
              <a:rPr lang="en-US" altLang="en-US" sz="1800" dirty="0" smtClean="0"/>
              <a:t> SGX / Rogue cores</a:t>
            </a:r>
          </a:p>
          <a:p>
            <a:pPr lvl="1"/>
            <a:r>
              <a:rPr lang="en-US" altLang="en-US" sz="1800" dirty="0" smtClean="0"/>
              <a:t>Good integration with CPU and other components on </a:t>
            </a:r>
            <a:r>
              <a:rPr lang="en-US" altLang="en-US" sz="1800" dirty="0" err="1" smtClean="0"/>
              <a:t>SoC</a:t>
            </a:r>
            <a:r>
              <a:rPr lang="en-US" altLang="en-US" sz="1800" dirty="0" smtClean="0"/>
              <a:t> could provide a very competitive solution (i.e. Qualcomm)</a:t>
            </a:r>
          </a:p>
          <a:p>
            <a:r>
              <a:rPr lang="en-US" altLang="en-US" sz="2000" dirty="0" smtClean="0"/>
              <a:t>Supported on</a:t>
            </a:r>
          </a:p>
          <a:p>
            <a:pPr lvl="1"/>
            <a:r>
              <a:rPr lang="en-US" altLang="en-US" sz="1800" dirty="0" smtClean="0"/>
              <a:t>Android, </a:t>
            </a:r>
            <a:r>
              <a:rPr lang="en-US" altLang="en-US" sz="1800" dirty="0" err="1" smtClean="0"/>
              <a:t>Mer</a:t>
            </a:r>
            <a:r>
              <a:rPr lang="en-US" altLang="en-US" sz="1800" dirty="0" smtClean="0"/>
              <a:t> (fork from </a:t>
            </a:r>
            <a:r>
              <a:rPr lang="en-US" altLang="en-US" sz="1800" dirty="0" err="1" smtClean="0"/>
              <a:t>MeeGo</a:t>
            </a:r>
            <a:r>
              <a:rPr lang="en-US" altLang="en-US" sz="1800" dirty="0" smtClean="0"/>
              <a:t>)</a:t>
            </a:r>
          </a:p>
          <a:p>
            <a:r>
              <a:rPr lang="en-US" altLang="en-US" sz="2000" dirty="0" smtClean="0"/>
              <a:t>Knowledge from previous HW (PSP, PS, PS2, WII…)</a:t>
            </a:r>
          </a:p>
          <a:p>
            <a:pPr lvl="1"/>
            <a:r>
              <a:rPr lang="en-US" altLang="en-US" sz="1800" dirty="0" smtClean="0"/>
              <a:t>Pretty much the same with ARM HW</a:t>
            </a: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10</a:t>
            </a:fld>
            <a:endParaRPr lang="it-IT" dirty="0"/>
          </a:p>
        </p:txBody>
      </p:sp>
    </p:spTree>
    <p:extLst>
      <p:ext uri="{BB962C8B-B14F-4D97-AF65-F5344CB8AC3E}">
        <p14:creationId xmlns:p14="http://schemas.microsoft.com/office/powerpoint/2010/main" val="665307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olo 1"/>
          <p:cNvSpPr>
            <a:spLocks noGrp="1"/>
          </p:cNvSpPr>
          <p:nvPr>
            <p:ph type="title" idx="4294967295"/>
          </p:nvPr>
        </p:nvSpPr>
        <p:spPr>
          <a:xfrm>
            <a:off x="0" y="476250"/>
            <a:ext cx="8785225" cy="990600"/>
          </a:xfrm>
        </p:spPr>
        <p:txBody>
          <a:bodyPr/>
          <a:lstStyle/>
          <a:p>
            <a:pPr>
              <a:defRPr/>
            </a:pPr>
            <a:r>
              <a:rPr lang="en-US" altLang="en-US" smtClean="0"/>
              <a:t>Some notes on multithreading</a:t>
            </a:r>
          </a:p>
        </p:txBody>
      </p:sp>
      <p:sp>
        <p:nvSpPr>
          <p:cNvPr id="3" name="Segnaposto contenuto 2"/>
          <p:cNvSpPr>
            <a:spLocks noGrp="1"/>
          </p:cNvSpPr>
          <p:nvPr>
            <p:ph idx="4294967295"/>
          </p:nvPr>
        </p:nvSpPr>
        <p:spPr>
          <a:xfrm>
            <a:off x="0" y="1484313"/>
            <a:ext cx="8785225" cy="4897437"/>
          </a:xfrm>
        </p:spPr>
        <p:txBody>
          <a:bodyPr/>
          <a:lstStyle/>
          <a:p>
            <a:pPr>
              <a:defRPr/>
            </a:pPr>
            <a:r>
              <a:rPr lang="en-US" sz="2000" dirty="0" smtClean="0"/>
              <a:t>SMP (Symmetric Multi Processor) – shared memory</a:t>
            </a:r>
          </a:p>
          <a:p>
            <a:pPr>
              <a:defRPr/>
            </a:pPr>
            <a:r>
              <a:rPr lang="en-US" sz="2000" dirty="0" smtClean="0"/>
              <a:t>Multithreading – two threads on the same core</a:t>
            </a:r>
          </a:p>
          <a:p>
            <a:pPr>
              <a:defRPr/>
            </a:pPr>
            <a:endParaRPr lang="en-US" sz="2000" dirty="0"/>
          </a:p>
          <a:p>
            <a:pPr>
              <a:defRPr/>
            </a:pPr>
            <a:r>
              <a:rPr lang="en-US" sz="2000" dirty="0" smtClean="0"/>
              <a:t>Code reordering matters (out of order)</a:t>
            </a:r>
          </a:p>
          <a:p>
            <a:pPr marL="0" indent="0">
              <a:buFont typeface="Times" pitchFamily="18" charset="0"/>
              <a:buNone/>
              <a:defRPr/>
            </a:pPr>
            <a:r>
              <a:rPr lang="en-US" sz="2000" dirty="0"/>
              <a:t>	</a:t>
            </a:r>
            <a:r>
              <a:rPr lang="en-US" sz="2000" dirty="0" smtClean="0"/>
              <a:t>		</a:t>
            </a:r>
            <a:r>
              <a:rPr lang="en-US" sz="2000" dirty="0" smtClean="0">
                <a:solidFill>
                  <a:srgbClr val="008A3E"/>
                </a:solidFill>
              </a:rPr>
              <a:t>    We expect</a:t>
            </a:r>
          </a:p>
          <a:p>
            <a:pPr lvl="2">
              <a:defRPr/>
            </a:pPr>
            <a:r>
              <a:rPr lang="en-US" sz="1600" dirty="0" smtClean="0"/>
              <a:t>All memory operations are executed in order</a:t>
            </a:r>
          </a:p>
          <a:p>
            <a:pPr lvl="2">
              <a:defRPr/>
            </a:pPr>
            <a:r>
              <a:rPr lang="en-US" sz="1600" dirty="0" smtClean="0"/>
              <a:t>All operations on a single processor appear as executed in order</a:t>
            </a:r>
          </a:p>
          <a:p>
            <a:pPr marL="914400" lvl="2" indent="0">
              <a:buFont typeface="Times" pitchFamily="18" charset="0"/>
              <a:buNone/>
              <a:defRPr/>
            </a:pPr>
            <a:r>
              <a:rPr lang="en-US" b="1" dirty="0"/>
              <a:t>	</a:t>
            </a:r>
            <a:r>
              <a:rPr lang="en-US" b="1" dirty="0" smtClean="0"/>
              <a:t>		</a:t>
            </a:r>
            <a:r>
              <a:rPr lang="en-US" b="1" dirty="0" smtClean="0">
                <a:solidFill>
                  <a:srgbClr val="FF0000"/>
                </a:solidFill>
              </a:rPr>
              <a:t>But</a:t>
            </a:r>
            <a:endParaRPr lang="en-US" sz="1600" b="1" dirty="0" smtClean="0">
              <a:solidFill>
                <a:srgbClr val="FF0000"/>
              </a:solidFill>
            </a:endParaRPr>
          </a:p>
          <a:p>
            <a:pPr lvl="1">
              <a:defRPr/>
            </a:pPr>
            <a:r>
              <a:rPr lang="en-US" sz="1800" dirty="0" smtClean="0"/>
              <a:t>X86 provides processor consistency</a:t>
            </a:r>
          </a:p>
          <a:p>
            <a:pPr lvl="2">
              <a:defRPr/>
            </a:pPr>
            <a:r>
              <a:rPr lang="en-US" sz="1600" dirty="0" smtClean="0"/>
              <a:t>Loads are not reordered against other loads (same happens with Stores)</a:t>
            </a:r>
          </a:p>
          <a:p>
            <a:pPr lvl="2">
              <a:defRPr/>
            </a:pPr>
            <a:r>
              <a:rPr lang="en-US" sz="1600" dirty="0" smtClean="0"/>
              <a:t>Load and Store instructions are not guaranteed in order</a:t>
            </a:r>
          </a:p>
          <a:p>
            <a:pPr lvl="1">
              <a:defRPr/>
            </a:pPr>
            <a:r>
              <a:rPr lang="en-US" sz="1800" dirty="0" smtClean="0"/>
              <a:t>ARM provides even weaker sequential guarantees</a:t>
            </a:r>
          </a:p>
          <a:p>
            <a:pPr lvl="2">
              <a:defRPr/>
            </a:pPr>
            <a:r>
              <a:rPr lang="en-US" sz="1600" dirty="0" smtClean="0"/>
              <a:t>Load and Stores can be reordered </a:t>
            </a:r>
            <a:endParaRPr lang="en-US" sz="1600" dirty="0"/>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11</a:t>
            </a:fld>
            <a:endParaRPr lang="it-IT" dirty="0"/>
          </a:p>
        </p:txBody>
      </p:sp>
    </p:spTree>
    <p:extLst>
      <p:ext uri="{BB962C8B-B14F-4D97-AF65-F5344CB8AC3E}">
        <p14:creationId xmlns:p14="http://schemas.microsoft.com/office/powerpoint/2010/main" val="194110648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itolo 1"/>
          <p:cNvSpPr>
            <a:spLocks noGrp="1"/>
          </p:cNvSpPr>
          <p:nvPr>
            <p:ph type="title" idx="4294967295"/>
          </p:nvPr>
        </p:nvSpPr>
        <p:spPr>
          <a:xfrm>
            <a:off x="0" y="476250"/>
            <a:ext cx="8682038" cy="990600"/>
          </a:xfrm>
        </p:spPr>
        <p:txBody>
          <a:bodyPr/>
          <a:lstStyle/>
          <a:p>
            <a:pPr>
              <a:defRPr/>
            </a:pPr>
            <a:r>
              <a:rPr lang="en-US" altLang="en-US" smtClean="0"/>
              <a:t>Architectures</a:t>
            </a:r>
          </a:p>
        </p:txBody>
      </p:sp>
      <p:sp>
        <p:nvSpPr>
          <p:cNvPr id="53251" name="TextBox 2"/>
          <p:cNvSpPr txBox="1">
            <a:spLocks noChangeArrowheads="1"/>
          </p:cNvSpPr>
          <p:nvPr/>
        </p:nvSpPr>
        <p:spPr bwMode="auto">
          <a:xfrm>
            <a:off x="495300" y="2870200"/>
            <a:ext cx="7950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lgn="ctr" eaLnBrk="1" hangingPunct="1"/>
            <a:r>
              <a:rPr lang="en-US" altLang="it-IT" sz="4000" b="1" u="none"/>
              <a:t>GPU architectures</a:t>
            </a: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12</a:t>
            </a:fld>
            <a:endParaRPr lang="it-IT" dirty="0"/>
          </a:p>
        </p:txBody>
      </p:sp>
    </p:spTree>
    <p:extLst>
      <p:ext uri="{BB962C8B-B14F-4D97-AF65-F5344CB8AC3E}">
        <p14:creationId xmlns:p14="http://schemas.microsoft.com/office/powerpoint/2010/main" val="2023970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ttangolo 19"/>
          <p:cNvSpPr>
            <a:spLocks noChangeArrowheads="1"/>
          </p:cNvSpPr>
          <p:nvPr/>
        </p:nvSpPr>
        <p:spPr bwMode="auto">
          <a:xfrm>
            <a:off x="1238250" y="4271963"/>
            <a:ext cx="2476500" cy="1470025"/>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eaLnBrk="0" hangingPunct="0"/>
            <a:endParaRPr lang="en-US" altLang="en-US" sz="1400" b="1"/>
          </a:p>
          <a:p>
            <a:pPr eaLnBrk="0" hangingPunct="0"/>
            <a:endParaRPr lang="en-US" altLang="en-US" sz="1400" b="1"/>
          </a:p>
          <a:p>
            <a:pPr eaLnBrk="0" hangingPunct="0"/>
            <a:endParaRPr lang="en-US" altLang="en-US" sz="1400" b="1"/>
          </a:p>
          <a:p>
            <a:pPr eaLnBrk="0" hangingPunct="0"/>
            <a:endParaRPr lang="en-US" altLang="en-US" sz="1400" b="1"/>
          </a:p>
          <a:p>
            <a:pPr algn="ctr" eaLnBrk="0" hangingPunct="0"/>
            <a:r>
              <a:rPr lang="en-US" altLang="en-US" sz="1400" b="1" u="none"/>
              <a:t>Tessellation &amp; Geom. Proc.</a:t>
            </a:r>
          </a:p>
        </p:txBody>
      </p:sp>
      <p:sp>
        <p:nvSpPr>
          <p:cNvPr id="40963"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grpSp>
        <p:nvGrpSpPr>
          <p:cNvPr id="54276" name="Gruppo 9"/>
          <p:cNvGrpSpPr>
            <a:grpSpLocks/>
          </p:cNvGrpSpPr>
          <p:nvPr/>
        </p:nvGrpSpPr>
        <p:grpSpPr bwMode="auto">
          <a:xfrm>
            <a:off x="142875" y="1798638"/>
            <a:ext cx="8858250" cy="3657600"/>
            <a:chOff x="143330" y="2947854"/>
            <a:chExt cx="8858455" cy="3657149"/>
          </a:xfrm>
        </p:grpSpPr>
        <p:grpSp>
          <p:nvGrpSpPr>
            <p:cNvPr id="54282" name="Gruppo 5"/>
            <p:cNvGrpSpPr>
              <a:grpSpLocks/>
            </p:cNvGrpSpPr>
            <p:nvPr/>
          </p:nvGrpSpPr>
          <p:grpSpPr bwMode="auto">
            <a:xfrm>
              <a:off x="143330" y="2947854"/>
              <a:ext cx="8858455" cy="3657149"/>
              <a:chOff x="108605" y="1529400"/>
              <a:chExt cx="8858455" cy="3657149"/>
            </a:xfrm>
          </p:grpSpPr>
          <p:pic>
            <p:nvPicPr>
              <p:cNvPr id="5428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79" y="1996440"/>
                <a:ext cx="8707981" cy="149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285" name="Rettangolo 4"/>
              <p:cNvSpPr>
                <a:spLocks noChangeArrowheads="1"/>
              </p:cNvSpPr>
              <p:nvPr/>
            </p:nvSpPr>
            <p:spPr bwMode="auto">
              <a:xfrm>
                <a:off x="108605" y="1529400"/>
                <a:ext cx="1060434" cy="497714"/>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Primitives</a:t>
                </a:r>
              </a:p>
            </p:txBody>
          </p:sp>
          <p:sp>
            <p:nvSpPr>
              <p:cNvPr id="54286" name="Rettangolo 10"/>
              <p:cNvSpPr>
                <a:spLocks noChangeArrowheads="1"/>
              </p:cNvSpPr>
              <p:nvPr/>
            </p:nvSpPr>
            <p:spPr bwMode="auto">
              <a:xfrm>
                <a:off x="1250064" y="1543829"/>
                <a:ext cx="1157470" cy="469639"/>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Vertex Processing</a:t>
                </a:r>
              </a:p>
            </p:txBody>
          </p:sp>
          <p:sp>
            <p:nvSpPr>
              <p:cNvPr id="54287" name="Rettangolo 11"/>
              <p:cNvSpPr>
                <a:spLocks noChangeArrowheads="1"/>
              </p:cNvSpPr>
              <p:nvPr/>
            </p:nvSpPr>
            <p:spPr bwMode="auto">
              <a:xfrm>
                <a:off x="2539482" y="1544964"/>
                <a:ext cx="1060434" cy="469639"/>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Primitive Assembly</a:t>
                </a:r>
              </a:p>
            </p:txBody>
          </p:sp>
          <p:sp>
            <p:nvSpPr>
              <p:cNvPr id="54288" name="Rettangolo 12"/>
              <p:cNvSpPr>
                <a:spLocks noChangeArrowheads="1"/>
              </p:cNvSpPr>
              <p:nvPr/>
            </p:nvSpPr>
            <p:spPr bwMode="auto">
              <a:xfrm>
                <a:off x="3685423" y="1544964"/>
                <a:ext cx="1411438" cy="469639"/>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Rasterization</a:t>
                </a:r>
              </a:p>
            </p:txBody>
          </p:sp>
          <p:sp>
            <p:nvSpPr>
              <p:cNvPr id="54289" name="Rettangolo 13"/>
              <p:cNvSpPr>
                <a:spLocks noChangeArrowheads="1"/>
              </p:cNvSpPr>
              <p:nvPr/>
            </p:nvSpPr>
            <p:spPr bwMode="auto">
              <a:xfrm>
                <a:off x="5138317" y="1545900"/>
                <a:ext cx="1166477" cy="469639"/>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Pixel Processing</a:t>
                </a:r>
              </a:p>
            </p:txBody>
          </p:sp>
          <p:sp>
            <p:nvSpPr>
              <p:cNvPr id="54290" name="Rettangolo 14"/>
              <p:cNvSpPr>
                <a:spLocks noChangeArrowheads="1"/>
              </p:cNvSpPr>
              <p:nvPr/>
            </p:nvSpPr>
            <p:spPr bwMode="auto">
              <a:xfrm>
                <a:off x="6424618" y="1547825"/>
                <a:ext cx="1283125" cy="469639"/>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altLang="en-US" sz="1400" b="1" u="none"/>
                  <a:t>Framebuffer Operations</a:t>
                </a:r>
              </a:p>
            </p:txBody>
          </p:sp>
          <p:sp>
            <p:nvSpPr>
              <p:cNvPr id="54291" name="Rettangolo 15"/>
              <p:cNvSpPr>
                <a:spLocks noChangeArrowheads="1"/>
              </p:cNvSpPr>
              <p:nvPr/>
            </p:nvSpPr>
            <p:spPr bwMode="auto">
              <a:xfrm>
                <a:off x="1180614" y="3489960"/>
                <a:ext cx="1157470" cy="469639"/>
              </a:xfrm>
              <a:prstGeom prst="rect">
                <a:avLst/>
              </a:prstGeom>
              <a:solidFill>
                <a:srgbClr val="92D050"/>
              </a:solidFill>
              <a:ln w="9525" algn="ctr">
                <a:solidFill>
                  <a:schemeClr val="tx1"/>
                </a:solidFill>
                <a:round/>
                <a:headEnd/>
                <a:tailEnd/>
              </a:ln>
            </p:spPr>
            <p:txBody>
              <a:bodyPr anchor="ctr"/>
              <a:lstStyle/>
              <a:p>
                <a:pPr algn="ctr" eaLnBrk="0" hangingPunct="0"/>
                <a:r>
                  <a:rPr lang="en-US" altLang="en-US" sz="1400" b="1" u="none"/>
                  <a:t>Vertex Shader</a:t>
                </a:r>
              </a:p>
            </p:txBody>
          </p:sp>
          <p:sp>
            <p:nvSpPr>
              <p:cNvPr id="54292" name="Rettangolo 16"/>
              <p:cNvSpPr>
                <a:spLocks noChangeArrowheads="1"/>
              </p:cNvSpPr>
              <p:nvPr/>
            </p:nvSpPr>
            <p:spPr bwMode="auto">
              <a:xfrm>
                <a:off x="1889064" y="4716910"/>
                <a:ext cx="1157470" cy="469639"/>
              </a:xfrm>
              <a:prstGeom prst="rect">
                <a:avLst/>
              </a:prstGeom>
              <a:solidFill>
                <a:srgbClr val="92D050"/>
              </a:solidFill>
              <a:ln w="9525" algn="ctr">
                <a:solidFill>
                  <a:schemeClr val="tx1"/>
                </a:solidFill>
                <a:round/>
                <a:headEnd/>
                <a:tailEnd/>
              </a:ln>
            </p:spPr>
            <p:txBody>
              <a:bodyPr anchor="ctr"/>
              <a:lstStyle/>
              <a:p>
                <a:pPr algn="ctr" eaLnBrk="0" hangingPunct="0"/>
                <a:r>
                  <a:rPr lang="en-US" altLang="en-US" sz="1400" b="1" u="none"/>
                  <a:t>Geometry</a:t>
                </a:r>
              </a:p>
              <a:p>
                <a:pPr algn="ctr" eaLnBrk="0" hangingPunct="0"/>
                <a:r>
                  <a:rPr lang="en-US" altLang="en-US" sz="1400" b="1" u="none"/>
                  <a:t>Shader</a:t>
                </a:r>
              </a:p>
            </p:txBody>
          </p:sp>
          <p:sp>
            <p:nvSpPr>
              <p:cNvPr id="54293" name="Rettangolo 17"/>
              <p:cNvSpPr>
                <a:spLocks noChangeArrowheads="1"/>
              </p:cNvSpPr>
              <p:nvPr/>
            </p:nvSpPr>
            <p:spPr bwMode="auto">
              <a:xfrm>
                <a:off x="5120011" y="3509444"/>
                <a:ext cx="1157470" cy="469639"/>
              </a:xfrm>
              <a:prstGeom prst="rect">
                <a:avLst/>
              </a:prstGeom>
              <a:solidFill>
                <a:srgbClr val="92D050"/>
              </a:solidFill>
              <a:ln w="9525" algn="ctr">
                <a:solidFill>
                  <a:schemeClr val="tx1"/>
                </a:solidFill>
                <a:round/>
                <a:headEnd/>
                <a:tailEnd/>
              </a:ln>
            </p:spPr>
            <p:txBody>
              <a:bodyPr anchor="ctr"/>
              <a:lstStyle/>
              <a:p>
                <a:pPr algn="ctr" eaLnBrk="0" hangingPunct="0"/>
                <a:r>
                  <a:rPr lang="en-US" altLang="en-US" sz="1400" b="1" u="none"/>
                  <a:t>Fragment</a:t>
                </a:r>
              </a:p>
              <a:p>
                <a:pPr algn="ctr" eaLnBrk="0" hangingPunct="0"/>
                <a:r>
                  <a:rPr lang="en-US" altLang="en-US" sz="1400" b="1" u="none"/>
                  <a:t>Shader</a:t>
                </a:r>
              </a:p>
            </p:txBody>
          </p:sp>
          <p:sp>
            <p:nvSpPr>
              <p:cNvPr id="54294" name="Rettangolo 18"/>
              <p:cNvSpPr>
                <a:spLocks noChangeArrowheads="1"/>
              </p:cNvSpPr>
              <p:nvPr/>
            </p:nvSpPr>
            <p:spPr bwMode="auto">
              <a:xfrm>
                <a:off x="1767530" y="4031668"/>
                <a:ext cx="1400539" cy="625090"/>
              </a:xfrm>
              <a:prstGeom prst="rect">
                <a:avLst/>
              </a:prstGeom>
              <a:solidFill>
                <a:srgbClr val="92D050"/>
              </a:solidFill>
              <a:ln w="9525" algn="ctr">
                <a:solidFill>
                  <a:schemeClr val="tx1"/>
                </a:solidFill>
                <a:round/>
                <a:headEnd/>
                <a:tailEnd/>
              </a:ln>
            </p:spPr>
            <p:txBody>
              <a:bodyPr anchor="ctr"/>
              <a:lstStyle/>
              <a:p>
                <a:pPr algn="ctr" eaLnBrk="0" hangingPunct="0"/>
                <a:r>
                  <a:rPr lang="en-US" altLang="en-US" sz="1400" b="1" u="none"/>
                  <a:t>Tessellation</a:t>
                </a:r>
              </a:p>
              <a:p>
                <a:pPr algn="ctr" eaLnBrk="0" hangingPunct="0"/>
                <a:r>
                  <a:rPr lang="en-US" altLang="en-US" sz="1400" b="1" u="none"/>
                  <a:t>Eval./Control</a:t>
                </a:r>
              </a:p>
              <a:p>
                <a:pPr algn="ctr" eaLnBrk="0" hangingPunct="0"/>
                <a:r>
                  <a:rPr lang="en-US" altLang="en-US" sz="1400" b="1" u="none"/>
                  <a:t>Shader</a:t>
                </a:r>
              </a:p>
            </p:txBody>
          </p:sp>
        </p:grpSp>
        <p:sp>
          <p:nvSpPr>
            <p:cNvPr id="8" name="CasellaDiTesto 7"/>
            <p:cNvSpPr txBox="1"/>
            <p:nvPr/>
          </p:nvSpPr>
          <p:spPr>
            <a:xfrm>
              <a:off x="192544" y="4652619"/>
              <a:ext cx="4484791" cy="253969"/>
            </a:xfrm>
            <a:prstGeom prst="rect">
              <a:avLst/>
            </a:prstGeom>
            <a:noFill/>
          </p:spPr>
          <p:txBody>
            <a:bodyPr wrap="none">
              <a:spAutoFit/>
            </a:bodyPr>
            <a:lstStyle/>
            <a:p>
              <a:pPr>
                <a:defRPr/>
              </a:pPr>
              <a:r>
                <a:rPr lang="en-US" sz="1050" u="none" dirty="0">
                  <a:latin typeface="Arial" charset="0"/>
                  <a:ea typeface="ＭＳ Ｐゴシック" pitchFamily="32" charset="-128"/>
                  <a:cs typeface="+mn-cs"/>
                </a:rPr>
                <a:t>Image courtesy of: http://rnd.azoft.com/fluid-dynamics-simulation-on-ios/</a:t>
              </a:r>
            </a:p>
          </p:txBody>
        </p:sp>
      </p:grpSp>
      <p:sp>
        <p:nvSpPr>
          <p:cNvPr id="54277" name="CasellaDiTesto 8"/>
          <p:cNvSpPr txBox="1">
            <a:spLocks noChangeArrowheads="1"/>
          </p:cNvSpPr>
          <p:nvPr/>
        </p:nvSpPr>
        <p:spPr bwMode="auto">
          <a:xfrm>
            <a:off x="355600" y="1317625"/>
            <a:ext cx="6897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lgn="ctr" eaLnBrk="1" hangingPunct="1"/>
            <a:r>
              <a:rPr lang="en-US" altLang="en-US" u="none"/>
              <a:t>Simplified OpenGL 3D pipeline (ES 2.0 </a:t>
            </a:r>
            <a:r>
              <a:rPr lang="en-US" altLang="en-US" u="none">
                <a:sym typeface="Wingdings" pitchFamily="2" charset="2"/>
              </a:rPr>
              <a:t> 3.0)</a:t>
            </a:r>
            <a:endParaRPr lang="en-US" altLang="en-US" u="none"/>
          </a:p>
        </p:txBody>
      </p:sp>
      <p:sp>
        <p:nvSpPr>
          <p:cNvPr id="54278" name="CasellaDiTesto 20"/>
          <p:cNvSpPr txBox="1">
            <a:spLocks noChangeArrowheads="1"/>
          </p:cNvSpPr>
          <p:nvPr/>
        </p:nvSpPr>
        <p:spPr bwMode="auto">
          <a:xfrm>
            <a:off x="3995738" y="4660900"/>
            <a:ext cx="5324475"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r>
              <a:rPr lang="en-US" altLang="en-US" u="none"/>
              <a:t>	   Fixed hardware:</a:t>
            </a:r>
          </a:p>
          <a:p>
            <a:pPr eaLnBrk="1" hangingPunct="1"/>
            <a:r>
              <a:rPr lang="en-US" altLang="en-US" u="none"/>
              <a:t>		Vertex + Pixel Shaders</a:t>
            </a:r>
          </a:p>
          <a:p>
            <a:pPr eaLnBrk="1" hangingPunct="1"/>
            <a:r>
              <a:rPr lang="en-US" altLang="en-US" sz="2800" b="1" u="none">
                <a:solidFill>
                  <a:srgbClr val="003399"/>
                </a:solidFill>
              </a:rPr>
              <a:t>GPU</a:t>
            </a:r>
            <a:endParaRPr lang="en-US" altLang="en-US" b="1" u="none">
              <a:solidFill>
                <a:srgbClr val="003399"/>
              </a:solidFill>
            </a:endParaRPr>
          </a:p>
          <a:p>
            <a:pPr eaLnBrk="1" hangingPunct="1"/>
            <a:r>
              <a:rPr lang="en-US" altLang="en-US" u="none"/>
              <a:t>	   Unified Shaders:</a:t>
            </a:r>
          </a:p>
          <a:p>
            <a:pPr eaLnBrk="1" hangingPunct="1"/>
            <a:r>
              <a:rPr lang="en-US" altLang="en-US" u="none"/>
              <a:t>		Vertex/Pixel -- Compute</a:t>
            </a:r>
          </a:p>
        </p:txBody>
      </p:sp>
      <p:sp>
        <p:nvSpPr>
          <p:cNvPr id="54279" name="Parentesi graffa aperta 21"/>
          <p:cNvSpPr>
            <a:spLocks/>
          </p:cNvSpPr>
          <p:nvPr/>
        </p:nvSpPr>
        <p:spPr bwMode="auto">
          <a:xfrm>
            <a:off x="4895850" y="4660900"/>
            <a:ext cx="277813" cy="1531938"/>
          </a:xfrm>
          <a:prstGeom prst="leftBrace">
            <a:avLst>
              <a:gd name="adj1" fmla="val 8297"/>
              <a:gd name="adj2" fmla="val 50000"/>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en-US"/>
          </a:p>
        </p:txBody>
      </p:sp>
      <p:sp>
        <p:nvSpPr>
          <p:cNvPr id="54280" name="Rettangolo 1"/>
          <p:cNvSpPr>
            <a:spLocks noChangeArrowheads="1"/>
          </p:cNvSpPr>
          <p:nvPr/>
        </p:nvSpPr>
        <p:spPr bwMode="auto">
          <a:xfrm>
            <a:off x="363538" y="4773613"/>
            <a:ext cx="1189037" cy="365125"/>
          </a:xfrm>
          <a:prstGeom prst="rect">
            <a:avLst/>
          </a:prstGeom>
          <a:solidFill>
            <a:srgbClr val="FF0000"/>
          </a:solidFill>
          <a:ln w="9525" algn="ctr">
            <a:solidFill>
              <a:schemeClr val="tx1"/>
            </a:solidFill>
            <a:round/>
            <a:headEnd/>
            <a:tailEnd/>
          </a:ln>
        </p:spPr>
        <p:txBody>
          <a:bodyPr/>
          <a:lstStyle/>
          <a:p>
            <a:pPr eaLnBrk="0" hangingPunct="0"/>
            <a:r>
              <a:rPr lang="en-US" altLang="en-US" b="1" u="none"/>
              <a:t>Desktop</a:t>
            </a: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13</a:t>
            </a:fld>
            <a:endParaRPr lang="it-IT" dirty="0"/>
          </a:p>
        </p:txBody>
      </p:sp>
    </p:spTree>
    <p:extLst>
      <p:ext uri="{BB962C8B-B14F-4D97-AF65-F5344CB8AC3E}">
        <p14:creationId xmlns:p14="http://schemas.microsoft.com/office/powerpoint/2010/main" val="28155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sp>
        <p:nvSpPr>
          <p:cNvPr id="55299" name="Segnaposto contenuto 2"/>
          <p:cNvSpPr>
            <a:spLocks noGrp="1"/>
          </p:cNvSpPr>
          <p:nvPr>
            <p:ph idx="4294967295"/>
          </p:nvPr>
        </p:nvSpPr>
        <p:spPr>
          <a:xfrm>
            <a:off x="0" y="1484313"/>
            <a:ext cx="8785225" cy="4897437"/>
          </a:xfrm>
        </p:spPr>
        <p:txBody>
          <a:bodyPr/>
          <a:lstStyle/>
          <a:p>
            <a:r>
              <a:rPr lang="en-US" altLang="en-US" smtClean="0"/>
              <a:t>Dedicated shaders</a:t>
            </a:r>
          </a:p>
          <a:p>
            <a:pPr lvl="1"/>
            <a:r>
              <a:rPr lang="en-US" altLang="en-US" smtClean="0"/>
              <a:t>Vertex Shader + Pixel Shader</a:t>
            </a:r>
          </a:p>
          <a:p>
            <a:pPr lvl="1"/>
            <a:endParaRPr lang="en-US" altLang="en-US" smtClean="0"/>
          </a:p>
          <a:p>
            <a:pPr lvl="1"/>
            <a:endParaRPr lang="en-US" altLang="en-US" smtClean="0"/>
          </a:p>
          <a:p>
            <a:pPr lvl="1"/>
            <a:endParaRPr lang="en-US" altLang="en-US" smtClean="0"/>
          </a:p>
          <a:p>
            <a:pPr lvl="1"/>
            <a:endParaRPr lang="en-US" altLang="en-US" smtClean="0"/>
          </a:p>
          <a:p>
            <a:r>
              <a:rPr lang="en-US" altLang="en-US" smtClean="0"/>
              <a:t>Unified architecture (modern)</a:t>
            </a:r>
          </a:p>
          <a:p>
            <a:pPr lvl="1"/>
            <a:r>
              <a:rPr lang="en-US" altLang="en-US" smtClean="0"/>
              <a:t>Shader core</a:t>
            </a:r>
          </a:p>
          <a:p>
            <a:pPr lvl="2"/>
            <a:r>
              <a:rPr lang="en-US" altLang="en-US" smtClean="0"/>
              <a:t>Vertex/Geometry/?/Pixel shader</a:t>
            </a:r>
          </a:p>
          <a:p>
            <a:pPr lvl="2"/>
            <a:r>
              <a:rPr lang="en-US" altLang="en-US" smtClean="0"/>
              <a:t>Texture access</a:t>
            </a:r>
          </a:p>
          <a:p>
            <a:pPr lvl="1"/>
            <a:r>
              <a:rPr lang="en-US" altLang="en-US" smtClean="0"/>
              <a:t>Triangle Assembler</a:t>
            </a:r>
          </a:p>
          <a:p>
            <a:pPr lvl="1"/>
            <a:r>
              <a:rPr lang="en-US" altLang="en-US" smtClean="0"/>
              <a:t>Rasterizer</a:t>
            </a:r>
          </a:p>
          <a:p>
            <a:endParaRPr lang="en-US" altLang="en-US" smtClean="0"/>
          </a:p>
        </p:txBody>
      </p:sp>
      <p:sp>
        <p:nvSpPr>
          <p:cNvPr id="55300" name="CasellaDiTesto 6"/>
          <p:cNvSpPr txBox="1">
            <a:spLocks noChangeArrowheads="1"/>
          </p:cNvSpPr>
          <p:nvPr/>
        </p:nvSpPr>
        <p:spPr bwMode="auto">
          <a:xfrm>
            <a:off x="5834063" y="762000"/>
            <a:ext cx="2797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r>
              <a:rPr lang="en-US" altLang="en-US" b="1" u="none">
                <a:sym typeface="Wingdings" pitchFamily="2" charset="2"/>
              </a:rPr>
              <a:t> </a:t>
            </a:r>
            <a:r>
              <a:rPr lang="en-US" altLang="en-US" b="1" u="none"/>
              <a:t>(#ALU/MADDs / core)</a:t>
            </a:r>
          </a:p>
        </p:txBody>
      </p:sp>
      <p:pic>
        <p:nvPicPr>
          <p:cNvPr id="5530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5688" y="1316038"/>
            <a:ext cx="3973512"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30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4125" y="3941763"/>
            <a:ext cx="3973513" cy="204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14</a:t>
            </a:fld>
            <a:endParaRPr lang="it-IT" dirty="0"/>
          </a:p>
        </p:txBody>
      </p:sp>
    </p:spTree>
    <p:extLst>
      <p:ext uri="{BB962C8B-B14F-4D97-AF65-F5344CB8AC3E}">
        <p14:creationId xmlns:p14="http://schemas.microsoft.com/office/powerpoint/2010/main" val="1845373775"/>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sp>
        <p:nvSpPr>
          <p:cNvPr id="23" name="Segnaposto contenuto 2"/>
          <p:cNvSpPr>
            <a:spLocks noGrp="1"/>
          </p:cNvSpPr>
          <p:nvPr>
            <p:ph idx="4294967295"/>
          </p:nvPr>
        </p:nvSpPr>
        <p:spPr>
          <a:xfrm>
            <a:off x="0" y="1484313"/>
            <a:ext cx="4465638" cy="4897437"/>
          </a:xfrm>
        </p:spPr>
        <p:txBody>
          <a:bodyPr/>
          <a:lstStyle/>
          <a:p>
            <a:pPr marL="0" indent="0">
              <a:buFont typeface="Times" pitchFamily="18" charset="0"/>
              <a:buNone/>
              <a:defRPr/>
            </a:pPr>
            <a:r>
              <a:rPr lang="en-US" sz="1600" dirty="0" smtClean="0"/>
              <a:t>Talking about performance…</a:t>
            </a:r>
          </a:p>
          <a:p>
            <a:pPr>
              <a:defRPr/>
            </a:pPr>
            <a:r>
              <a:rPr lang="en-US" sz="1600" dirty="0" smtClean="0"/>
              <a:t>What is a </a:t>
            </a:r>
            <a:r>
              <a:rPr lang="en-US" dirty="0" smtClean="0"/>
              <a:t>GPU core </a:t>
            </a:r>
            <a:r>
              <a:rPr lang="en-US" sz="1600" dirty="0" smtClean="0"/>
              <a:t>?</a:t>
            </a:r>
          </a:p>
          <a:p>
            <a:pPr lvl="1">
              <a:defRPr/>
            </a:pPr>
            <a:r>
              <a:rPr lang="en-US" sz="1400" dirty="0" smtClean="0"/>
              <a:t>Mobile </a:t>
            </a:r>
            <a:r>
              <a:rPr lang="en-US" sz="1400" dirty="0" smtClean="0">
                <a:sym typeface="Wingdings" panose="05000000000000000000" pitchFamily="2" charset="2"/>
              </a:rPr>
              <a:t> typically full core/</a:t>
            </a:r>
            <a:r>
              <a:rPr lang="en-US" sz="1400" dirty="0" err="1" smtClean="0">
                <a:sym typeface="Wingdings" panose="05000000000000000000" pitchFamily="2" charset="2"/>
              </a:rPr>
              <a:t>proc</a:t>
            </a:r>
            <a:endParaRPr lang="en-US" sz="1400" dirty="0">
              <a:sym typeface="Wingdings" panose="05000000000000000000" pitchFamily="2" charset="2"/>
            </a:endParaRPr>
          </a:p>
          <a:p>
            <a:pPr marL="914400" lvl="2" indent="0">
              <a:buFont typeface="Times" pitchFamily="18" charset="0"/>
              <a:buNone/>
              <a:defRPr/>
            </a:pPr>
            <a:r>
              <a:rPr lang="en-US" sz="1200" dirty="0" smtClean="0">
                <a:sym typeface="Wingdings" panose="05000000000000000000" pitchFamily="2" charset="2"/>
              </a:rPr>
              <a:t>Replication of HW at high level</a:t>
            </a:r>
          </a:p>
          <a:p>
            <a:pPr lvl="1">
              <a:defRPr/>
            </a:pPr>
            <a:r>
              <a:rPr lang="en-US" sz="1400" dirty="0" smtClean="0">
                <a:sym typeface="Wingdings" panose="05000000000000000000" pitchFamily="2" charset="2"/>
              </a:rPr>
              <a:t>Desktop</a:t>
            </a:r>
            <a:endParaRPr lang="en-US" sz="1400" dirty="0">
              <a:sym typeface="Wingdings" panose="05000000000000000000" pitchFamily="2" charset="2"/>
            </a:endParaRPr>
          </a:p>
          <a:p>
            <a:pPr marL="457200" lvl="1" indent="0">
              <a:buFontTx/>
              <a:buNone/>
              <a:defRPr/>
            </a:pPr>
            <a:r>
              <a:rPr lang="en-US" sz="1400" dirty="0" smtClean="0">
                <a:sym typeface="Wingdings" panose="05000000000000000000" pitchFamily="2" charset="2"/>
              </a:rPr>
              <a:t>	Compute Units ? </a:t>
            </a:r>
            <a:r>
              <a:rPr lang="en-US" sz="1200" dirty="0" smtClean="0">
                <a:sym typeface="Wingdings" panose="05000000000000000000" pitchFamily="2" charset="2"/>
              </a:rPr>
              <a:t>ALUs ?...</a:t>
            </a:r>
          </a:p>
          <a:p>
            <a:pPr marL="457200" lvl="1" indent="0">
              <a:buFontTx/>
              <a:buNone/>
              <a:defRPr/>
            </a:pPr>
            <a:endParaRPr lang="en-US" sz="1200" dirty="0" smtClean="0">
              <a:sym typeface="Wingdings" panose="05000000000000000000" pitchFamily="2" charset="2"/>
            </a:endParaRPr>
          </a:p>
          <a:p>
            <a:pPr>
              <a:defRPr/>
            </a:pPr>
            <a:r>
              <a:rPr lang="en-US" sz="1600" dirty="0" smtClean="0">
                <a:sym typeface="Wingdings" panose="05000000000000000000" pitchFamily="2" charset="2"/>
              </a:rPr>
              <a:t>We’ll try to </a:t>
            </a:r>
            <a:r>
              <a:rPr lang="en-US" sz="1600" dirty="0" smtClean="0">
                <a:effectLst>
                  <a:outerShdw blurRad="38100" dist="38100" dir="2700000" algn="tl">
                    <a:srgbClr val="000000">
                      <a:alpha val="43137"/>
                    </a:srgbClr>
                  </a:outerShdw>
                </a:effectLst>
                <a:sym typeface="Wingdings" panose="05000000000000000000" pitchFamily="2" charset="2"/>
              </a:rPr>
              <a:t>count</a:t>
            </a:r>
            <a:r>
              <a:rPr lang="en-US" sz="1600" dirty="0" smtClean="0">
                <a:sym typeface="Wingdings" panose="05000000000000000000" pitchFamily="2" charset="2"/>
              </a:rPr>
              <a:t> </a:t>
            </a:r>
            <a:r>
              <a:rPr lang="en-US" dirty="0" smtClean="0">
                <a:sym typeface="Wingdings" panose="05000000000000000000" pitchFamily="2" charset="2"/>
              </a:rPr>
              <a:t>ALUs</a:t>
            </a:r>
            <a:endParaRPr lang="en-US" sz="1600" dirty="0" smtClean="0">
              <a:sym typeface="Wingdings" panose="05000000000000000000" pitchFamily="2" charset="2"/>
            </a:endParaRPr>
          </a:p>
          <a:p>
            <a:pPr lvl="1">
              <a:defRPr/>
            </a:pPr>
            <a:r>
              <a:rPr lang="en-US" sz="1400" dirty="0" smtClean="0">
                <a:sym typeface="Wingdings" panose="05000000000000000000" pitchFamily="2" charset="2"/>
              </a:rPr>
              <a:t>Nowadays less hard to find info</a:t>
            </a:r>
          </a:p>
          <a:p>
            <a:pPr lvl="1">
              <a:defRPr/>
            </a:pPr>
            <a:r>
              <a:rPr lang="en-US" sz="1400" dirty="0" err="1" smtClean="0">
                <a:sym typeface="Wingdings" panose="05000000000000000000" pitchFamily="2" charset="2"/>
              </a:rPr>
              <a:t>Mali</a:t>
            </a:r>
            <a:r>
              <a:rPr lang="en-US" sz="1400" dirty="0" smtClean="0">
                <a:sym typeface="Wingdings" panose="05000000000000000000" pitchFamily="2" charset="2"/>
              </a:rPr>
              <a:t> 400MP4 -&gt; full 4 cores (~</a:t>
            </a:r>
            <a:r>
              <a:rPr lang="en-US" sz="1400" dirty="0" err="1" smtClean="0">
                <a:sym typeface="Wingdings" panose="05000000000000000000" pitchFamily="2" charset="2"/>
              </a:rPr>
              <a:t>proc</a:t>
            </a:r>
            <a:r>
              <a:rPr lang="en-US" sz="1400" dirty="0" smtClean="0">
                <a:sym typeface="Wingdings" panose="05000000000000000000" pitchFamily="2" charset="2"/>
              </a:rPr>
              <a:t>)!</a:t>
            </a:r>
          </a:p>
          <a:p>
            <a:pPr lvl="1">
              <a:defRPr/>
            </a:pPr>
            <a:r>
              <a:rPr lang="en-US" sz="1400" dirty="0" err="1" smtClean="0">
                <a:sym typeface="Wingdings" panose="05000000000000000000" pitchFamily="2" charset="2"/>
              </a:rPr>
              <a:t>PowerVR</a:t>
            </a:r>
            <a:r>
              <a:rPr lang="en-US" sz="1400" dirty="0" smtClean="0">
                <a:sym typeface="Wingdings" panose="05000000000000000000" pitchFamily="2" charset="2"/>
              </a:rPr>
              <a:t> SGX544MP3  3 full cores!</a:t>
            </a:r>
            <a:endParaRPr lang="en-US" sz="1400" dirty="0"/>
          </a:p>
        </p:txBody>
      </p:sp>
      <p:pic>
        <p:nvPicPr>
          <p:cNvPr id="56324" name="Picture 2" descr="PowerVR GPU_PowerVR GX66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3538" y="1449388"/>
            <a:ext cx="482282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15</a:t>
            </a:fld>
            <a:endParaRPr lang="it-IT" dirty="0"/>
          </a:p>
        </p:txBody>
      </p:sp>
    </p:spTree>
    <p:extLst>
      <p:ext uri="{BB962C8B-B14F-4D97-AF65-F5344CB8AC3E}">
        <p14:creationId xmlns:p14="http://schemas.microsoft.com/office/powerpoint/2010/main" val="3972222375"/>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sp>
        <p:nvSpPr>
          <p:cNvPr id="59395" name="Segnaposto contenuto 2"/>
          <p:cNvSpPr>
            <a:spLocks noGrp="1"/>
          </p:cNvSpPr>
          <p:nvPr>
            <p:ph idx="4294967295"/>
          </p:nvPr>
        </p:nvSpPr>
        <p:spPr>
          <a:xfrm>
            <a:off x="0" y="1484313"/>
            <a:ext cx="8785225" cy="2501900"/>
          </a:xfrm>
        </p:spPr>
        <p:txBody>
          <a:bodyPr/>
          <a:lstStyle/>
          <a:p>
            <a:r>
              <a:rPr lang="en-US" altLang="en-US" smtClean="0"/>
              <a:t>Immediate Mode Rendering (IMR)</a:t>
            </a:r>
          </a:p>
          <a:p>
            <a:r>
              <a:rPr lang="en-US" altLang="en-US" smtClean="0"/>
              <a:t>Tile Based Rendering (TBR)</a:t>
            </a:r>
          </a:p>
          <a:p>
            <a:r>
              <a:rPr lang="en-US" altLang="en-US" smtClean="0"/>
              <a:t>Tile Based Deferred Rendering (TBDR)</a:t>
            </a: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16</a:t>
            </a:fld>
            <a:endParaRPr lang="it-IT" dirty="0"/>
          </a:p>
        </p:txBody>
      </p:sp>
    </p:spTree>
    <p:extLst>
      <p:ext uri="{BB962C8B-B14F-4D97-AF65-F5344CB8AC3E}">
        <p14:creationId xmlns:p14="http://schemas.microsoft.com/office/powerpoint/2010/main" val="1981023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sp>
        <p:nvSpPr>
          <p:cNvPr id="60419" name="Segnaposto contenuto 2"/>
          <p:cNvSpPr>
            <a:spLocks noGrp="1"/>
          </p:cNvSpPr>
          <p:nvPr>
            <p:ph idx="4294967295"/>
          </p:nvPr>
        </p:nvSpPr>
        <p:spPr>
          <a:xfrm>
            <a:off x="0" y="1484313"/>
            <a:ext cx="8785225" cy="2501900"/>
          </a:xfrm>
        </p:spPr>
        <p:txBody>
          <a:bodyPr/>
          <a:lstStyle/>
          <a:p>
            <a:r>
              <a:rPr lang="en-US" altLang="en-US" smtClean="0"/>
              <a:t>Inmediate Mode Rendering (IMR)</a:t>
            </a:r>
          </a:p>
          <a:p>
            <a:pPr lvl="1"/>
            <a:r>
              <a:rPr lang="en-US" altLang="en-US" smtClean="0"/>
              <a:t>Geometry is processed in submission order</a:t>
            </a:r>
          </a:p>
          <a:p>
            <a:pPr lvl="2"/>
            <a:r>
              <a:rPr lang="en-US" altLang="en-US" smtClean="0"/>
              <a:t>High </a:t>
            </a:r>
            <a:r>
              <a:rPr lang="en-US" altLang="en-US" b="1" smtClean="0"/>
              <a:t>overdraw</a:t>
            </a:r>
            <a:r>
              <a:rPr lang="en-US" altLang="en-US" smtClean="0"/>
              <a:t> (shaded pixels can be overwritten)</a:t>
            </a:r>
          </a:p>
          <a:p>
            <a:pPr lvl="1"/>
            <a:r>
              <a:rPr lang="en-US" altLang="en-US" smtClean="0"/>
              <a:t>Buffers are kept in System Memory</a:t>
            </a:r>
          </a:p>
          <a:p>
            <a:pPr lvl="2"/>
            <a:r>
              <a:rPr lang="en-US" altLang="en-US" smtClean="0"/>
              <a:t>High bandwidth / power / latency</a:t>
            </a:r>
          </a:p>
          <a:p>
            <a:pPr lvl="1"/>
            <a:r>
              <a:rPr lang="en-US" altLang="en-US" smtClean="0"/>
              <a:t>Early-Z helps depending on geometry sorting</a:t>
            </a:r>
          </a:p>
          <a:p>
            <a:pPr lvl="2"/>
            <a:r>
              <a:rPr lang="en-US" altLang="en-US" smtClean="0"/>
              <a:t>Depth buffer value closer than fragment </a:t>
            </a:r>
            <a:r>
              <a:rPr lang="en-US" altLang="en-US" smtClean="0">
                <a:sym typeface="Wingdings" pitchFamily="2" charset="2"/>
              </a:rPr>
              <a:t> discard</a:t>
            </a:r>
            <a:endParaRPr lang="en-US" altLang="en-US" smtClean="0"/>
          </a:p>
          <a:p>
            <a:endParaRPr lang="en-US" altLang="en-US" smtClean="0"/>
          </a:p>
        </p:txBody>
      </p:sp>
      <p:grpSp>
        <p:nvGrpSpPr>
          <p:cNvPr id="60420" name="Gruppo 2"/>
          <p:cNvGrpSpPr>
            <a:grpSpLocks/>
          </p:cNvGrpSpPr>
          <p:nvPr/>
        </p:nvGrpSpPr>
        <p:grpSpPr bwMode="auto">
          <a:xfrm>
            <a:off x="0" y="4189413"/>
            <a:ext cx="9144000" cy="2127250"/>
            <a:chOff x="141733" y="2912203"/>
            <a:chExt cx="10028189" cy="2334726"/>
          </a:xfrm>
        </p:grpSpPr>
        <p:pic>
          <p:nvPicPr>
            <p:cNvPr id="60432" name="Picture 20" descr="http://withimagination.imgtec.com/wp-content/uploads/2013/05/IMR-Pipel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567" y="2912203"/>
              <a:ext cx="8802521" cy="2147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33" name="CasellaDiTesto 1"/>
            <p:cNvSpPr txBox="1">
              <a:spLocks noChangeArrowheads="1"/>
            </p:cNvSpPr>
            <p:nvPr/>
          </p:nvSpPr>
          <p:spPr bwMode="auto">
            <a:xfrm>
              <a:off x="141733" y="4942988"/>
              <a:ext cx="10028189" cy="30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lgn="ctr" eaLnBrk="1" hangingPunct="1"/>
              <a:r>
                <a:rPr lang="en-US" altLang="en-US" sz="1200" b="1" u="none"/>
                <a:t>http://blog.imgtec.com/powervr/understanding-powervr-series5xt-powervr-tbdr-and-architecture-efficiency-part-4</a:t>
              </a:r>
            </a:p>
          </p:txBody>
        </p:sp>
      </p:grpSp>
      <p:grpSp>
        <p:nvGrpSpPr>
          <p:cNvPr id="60421" name="Group 3"/>
          <p:cNvGrpSpPr>
            <a:grpSpLocks/>
          </p:cNvGrpSpPr>
          <p:nvPr/>
        </p:nvGrpSpPr>
        <p:grpSpPr bwMode="auto">
          <a:xfrm>
            <a:off x="7626350" y="668338"/>
            <a:ext cx="1104900" cy="307975"/>
            <a:chOff x="7899400" y="1079500"/>
            <a:chExt cx="1104621" cy="457200"/>
          </a:xfrm>
        </p:grpSpPr>
        <p:sp>
          <p:nvSpPr>
            <p:cNvPr id="60430" name="Rectangle 1"/>
            <p:cNvSpPr>
              <a:spLocks noChangeArrowheads="1"/>
            </p:cNvSpPr>
            <p:nvPr/>
          </p:nvSpPr>
          <p:spPr bwMode="auto">
            <a:xfrm>
              <a:off x="7899400" y="1079500"/>
              <a:ext cx="546100" cy="457200"/>
            </a:xfrm>
            <a:prstGeom prst="rect">
              <a:avLst/>
            </a:prstGeom>
            <a:solidFill>
              <a:schemeClr val="accent1"/>
            </a:solidFill>
            <a:ln w="9525" algn="ctr">
              <a:solidFill>
                <a:schemeClr val="tx1"/>
              </a:solidFill>
              <a:round/>
              <a:headEnd/>
              <a:tailEnd/>
            </a:ln>
          </p:spPr>
          <p:txBody>
            <a:bodyPr/>
            <a:lstStyle/>
            <a:p>
              <a:pPr algn="ctr" eaLnBrk="0" hangingPunct="0"/>
              <a:r>
                <a:rPr lang="en-US" altLang="it-IT" sz="1600" b="1" u="none"/>
                <a:t>VS</a:t>
              </a:r>
            </a:p>
          </p:txBody>
        </p:sp>
        <p:sp>
          <p:nvSpPr>
            <p:cNvPr id="60431" name="Rectangle 7"/>
            <p:cNvSpPr>
              <a:spLocks noChangeArrowheads="1"/>
            </p:cNvSpPr>
            <p:nvPr/>
          </p:nvSpPr>
          <p:spPr bwMode="auto">
            <a:xfrm>
              <a:off x="8457921" y="1079500"/>
              <a:ext cx="546100" cy="457200"/>
            </a:xfrm>
            <a:prstGeom prst="rect">
              <a:avLst/>
            </a:prstGeom>
            <a:solidFill>
              <a:schemeClr val="accent1"/>
            </a:solidFill>
            <a:ln w="9525" algn="ctr">
              <a:solidFill>
                <a:schemeClr val="tx1"/>
              </a:solidFill>
              <a:round/>
              <a:headEnd/>
              <a:tailEnd/>
            </a:ln>
          </p:spPr>
          <p:txBody>
            <a:bodyPr/>
            <a:lstStyle/>
            <a:p>
              <a:pPr algn="ctr" eaLnBrk="0" hangingPunct="0"/>
              <a:r>
                <a:rPr lang="en-US" altLang="it-IT" sz="1600" b="1" u="none"/>
                <a:t>FS</a:t>
              </a:r>
            </a:p>
          </p:txBody>
        </p:sp>
      </p:grpSp>
      <p:grpSp>
        <p:nvGrpSpPr>
          <p:cNvPr id="60422" name="Group 4"/>
          <p:cNvGrpSpPr>
            <a:grpSpLocks/>
          </p:cNvGrpSpPr>
          <p:nvPr/>
        </p:nvGrpSpPr>
        <p:grpSpPr bwMode="auto">
          <a:xfrm>
            <a:off x="6159500" y="577850"/>
            <a:ext cx="685800" cy="812800"/>
            <a:chOff x="6807200" y="902445"/>
            <a:chExt cx="685800" cy="812055"/>
          </a:xfrm>
        </p:grpSpPr>
        <p:sp>
          <p:nvSpPr>
            <p:cNvPr id="60427" name="Isosceles Triangle 2"/>
            <p:cNvSpPr>
              <a:spLocks noChangeArrowheads="1"/>
            </p:cNvSpPr>
            <p:nvPr/>
          </p:nvSpPr>
          <p:spPr bwMode="auto">
            <a:xfrm rot="-1800000">
              <a:off x="6807200" y="1079500"/>
              <a:ext cx="342900" cy="368300"/>
            </a:xfrm>
            <a:prstGeom prst="triangle">
              <a:avLst>
                <a:gd name="adj" fmla="val 50000"/>
              </a:avLst>
            </a:prstGeom>
            <a:solidFill>
              <a:srgbClr val="00B0F0"/>
            </a:solidFill>
            <a:ln w="9525" algn="ctr">
              <a:solidFill>
                <a:schemeClr val="tx1"/>
              </a:solidFill>
              <a:round/>
              <a:headEnd/>
              <a:tailEnd/>
            </a:ln>
          </p:spPr>
          <p:txBody>
            <a:bodyPr/>
            <a:lstStyle/>
            <a:p>
              <a:pPr eaLnBrk="0" hangingPunct="0"/>
              <a:endParaRPr lang="it-IT" altLang="it-IT" sz="2400" u="none"/>
            </a:p>
          </p:txBody>
        </p:sp>
        <p:sp>
          <p:nvSpPr>
            <p:cNvPr id="60428" name="Isosceles Triangle 9"/>
            <p:cNvSpPr>
              <a:spLocks noChangeArrowheads="1"/>
            </p:cNvSpPr>
            <p:nvPr/>
          </p:nvSpPr>
          <p:spPr bwMode="auto">
            <a:xfrm rot="-7200000">
              <a:off x="7047755" y="889745"/>
              <a:ext cx="342900" cy="368300"/>
            </a:xfrm>
            <a:prstGeom prst="triangle">
              <a:avLst>
                <a:gd name="adj" fmla="val 50000"/>
              </a:avLst>
            </a:prstGeom>
            <a:solidFill>
              <a:srgbClr val="FF0000"/>
            </a:solidFill>
            <a:ln w="9525" algn="ctr">
              <a:solidFill>
                <a:schemeClr val="tx1"/>
              </a:solidFill>
              <a:round/>
              <a:headEnd/>
              <a:tailEnd/>
            </a:ln>
          </p:spPr>
          <p:txBody>
            <a:bodyPr/>
            <a:lstStyle/>
            <a:p>
              <a:pPr eaLnBrk="0" hangingPunct="0"/>
              <a:endParaRPr lang="it-IT" altLang="it-IT" sz="2400" u="none"/>
            </a:p>
          </p:txBody>
        </p:sp>
        <p:sp>
          <p:nvSpPr>
            <p:cNvPr id="60429" name="Isosceles Triangle 10"/>
            <p:cNvSpPr>
              <a:spLocks noChangeArrowheads="1"/>
            </p:cNvSpPr>
            <p:nvPr/>
          </p:nvSpPr>
          <p:spPr bwMode="auto">
            <a:xfrm rot="1800000">
              <a:off x="7150100" y="1346200"/>
              <a:ext cx="342900" cy="368300"/>
            </a:xfrm>
            <a:prstGeom prst="triangle">
              <a:avLst>
                <a:gd name="adj" fmla="val 50000"/>
              </a:avLst>
            </a:prstGeom>
            <a:solidFill>
              <a:srgbClr val="FFFF00"/>
            </a:solidFill>
            <a:ln w="9525" algn="ctr">
              <a:solidFill>
                <a:schemeClr val="tx1"/>
              </a:solidFill>
              <a:round/>
              <a:headEnd/>
              <a:tailEnd/>
            </a:ln>
          </p:spPr>
          <p:txBody>
            <a:bodyPr/>
            <a:lstStyle/>
            <a:p>
              <a:pPr eaLnBrk="0" hangingPunct="0"/>
              <a:endParaRPr lang="it-IT" altLang="it-IT" sz="2400" u="none"/>
            </a:p>
          </p:txBody>
        </p:sp>
      </p:grpSp>
      <p:pic>
        <p:nvPicPr>
          <p:cNvPr id="604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4900" y="1495425"/>
            <a:ext cx="1423988"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bwMode="auto">
          <a:xfrm>
            <a:off x="7099300" y="642938"/>
            <a:ext cx="355600" cy="511175"/>
          </a:xfrm>
          <a:prstGeom prst="rightArrow">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u="none">
              <a:latin typeface="Arial" charset="0"/>
              <a:ea typeface="ＭＳ Ｐゴシック" charset="-128"/>
              <a:cs typeface="+mn-cs"/>
            </a:endParaRPr>
          </a:p>
        </p:txBody>
      </p:sp>
      <p:sp>
        <p:nvSpPr>
          <p:cNvPr id="16" name="Right Arrow 15"/>
          <p:cNvSpPr/>
          <p:nvPr/>
        </p:nvSpPr>
        <p:spPr bwMode="auto">
          <a:xfrm rot="5400000">
            <a:off x="7989094" y="1050132"/>
            <a:ext cx="355600" cy="512762"/>
          </a:xfrm>
          <a:prstGeom prst="rightArrow">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u="none">
              <a:latin typeface="Arial" charset="0"/>
              <a:ea typeface="ＭＳ Ｐゴシック" charset="-128"/>
              <a:cs typeface="+mn-cs"/>
            </a:endParaRP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17</a:t>
            </a:fld>
            <a:endParaRPr lang="it-IT" dirty="0"/>
          </a:p>
        </p:txBody>
      </p:sp>
    </p:spTree>
    <p:extLst>
      <p:ext uri="{BB962C8B-B14F-4D97-AF65-F5344CB8AC3E}">
        <p14:creationId xmlns:p14="http://schemas.microsoft.com/office/powerpoint/2010/main" val="3694307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4100" y="538163"/>
            <a:ext cx="20574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6"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sp>
        <p:nvSpPr>
          <p:cNvPr id="61444" name="Segnaposto contenuto 2"/>
          <p:cNvSpPr>
            <a:spLocks noGrp="1"/>
          </p:cNvSpPr>
          <p:nvPr>
            <p:ph idx="4294967295"/>
          </p:nvPr>
        </p:nvSpPr>
        <p:spPr>
          <a:xfrm>
            <a:off x="0" y="1484313"/>
            <a:ext cx="8785225" cy="2058987"/>
          </a:xfrm>
        </p:spPr>
        <p:txBody>
          <a:bodyPr/>
          <a:lstStyle/>
          <a:p>
            <a:r>
              <a:rPr lang="en-US" altLang="en-US" sz="2000" smtClean="0"/>
              <a:t>Tile Based Rendering (TBR)</a:t>
            </a:r>
          </a:p>
          <a:p>
            <a:pPr lvl="1"/>
            <a:r>
              <a:rPr lang="en-US" altLang="en-US" sz="1800" smtClean="0"/>
              <a:t>Rasterizing per-tile (triangles in bins per tile) 16x16, 32x32</a:t>
            </a:r>
            <a:endParaRPr lang="en-US" altLang="en-US" sz="1800" b="1" smtClean="0"/>
          </a:p>
          <a:p>
            <a:pPr lvl="2"/>
            <a:r>
              <a:rPr lang="en-US" altLang="en-US" sz="1600" smtClean="0"/>
              <a:t>Buffers are kept on-chip memory (GPU) – fast! </a:t>
            </a:r>
            <a:r>
              <a:rPr lang="en-US" altLang="en-US" sz="1600" b="1" smtClean="0">
                <a:sym typeface="Wingdings" pitchFamily="2" charset="2"/>
              </a:rPr>
              <a:t> geometry limit?</a:t>
            </a:r>
            <a:endParaRPr lang="en-US" altLang="en-US" sz="1600" smtClean="0"/>
          </a:p>
          <a:p>
            <a:pPr lvl="1"/>
            <a:r>
              <a:rPr lang="en-US" altLang="en-US" sz="1800" smtClean="0"/>
              <a:t>Triangles processed in submission order (TB-IMR)</a:t>
            </a:r>
          </a:p>
          <a:p>
            <a:pPr lvl="2"/>
            <a:r>
              <a:rPr lang="en-US" altLang="en-US" sz="1600" b="1" smtClean="0"/>
              <a:t>Overdraw  (front-to-back -&gt; early z cull)</a:t>
            </a:r>
          </a:p>
          <a:p>
            <a:pPr lvl="1"/>
            <a:r>
              <a:rPr lang="en-US" altLang="en-US" sz="1800" smtClean="0"/>
              <a:t>Early-Z helps depending on geometry sorting</a:t>
            </a:r>
          </a:p>
          <a:p>
            <a:pPr lvl="1"/>
            <a:endParaRPr lang="en-US" altLang="en-US" sz="1800" smtClean="0"/>
          </a:p>
          <a:p>
            <a:pPr lvl="1"/>
            <a:endParaRPr lang="en-US" altLang="en-US" sz="1800" smtClean="0"/>
          </a:p>
        </p:txBody>
      </p:sp>
      <p:grpSp>
        <p:nvGrpSpPr>
          <p:cNvPr id="61445" name="Gruppo 15"/>
          <p:cNvGrpSpPr>
            <a:grpSpLocks/>
          </p:cNvGrpSpPr>
          <p:nvPr/>
        </p:nvGrpSpPr>
        <p:grpSpPr bwMode="auto">
          <a:xfrm>
            <a:off x="249238" y="3924300"/>
            <a:ext cx="8583612" cy="2414588"/>
            <a:chOff x="288925" y="3011707"/>
            <a:chExt cx="8583613" cy="2414020"/>
          </a:xfrm>
        </p:grpSpPr>
        <p:pic>
          <p:nvPicPr>
            <p:cNvPr id="61453" name="Picture 22" descr="http://withimagination.imgtec.com/wp-content/uploads/2013/05/TBR-Pipel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5270" y="3011707"/>
              <a:ext cx="7290921" cy="22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54" name="CasellaDiTesto 40"/>
            <p:cNvSpPr txBox="1">
              <a:spLocks noChangeArrowheads="1"/>
            </p:cNvSpPr>
            <p:nvPr/>
          </p:nvSpPr>
          <p:spPr bwMode="auto">
            <a:xfrm>
              <a:off x="288925" y="5148728"/>
              <a:ext cx="85836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r>
                <a:rPr lang="en-US" altLang="en-US" sz="1200" b="1" u="none"/>
                <a:t>http://blog.imgtec.com/powervr/understanding-powervr-series5xt-powervr-tbdr-and-architecture-efficiency-part-4</a:t>
              </a:r>
            </a:p>
          </p:txBody>
        </p:sp>
      </p:grpSp>
      <p:pic>
        <p:nvPicPr>
          <p:cNvPr id="6144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5063" y="788988"/>
            <a:ext cx="1614487"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48" name="Freeform 3"/>
          <p:cNvSpPr>
            <a:spLocks/>
          </p:cNvSpPr>
          <p:nvPr/>
        </p:nvSpPr>
        <p:spPr bwMode="auto">
          <a:xfrm>
            <a:off x="6540500" y="825500"/>
            <a:ext cx="1524000" cy="127000"/>
          </a:xfrm>
          <a:custGeom>
            <a:avLst/>
            <a:gdLst>
              <a:gd name="T0" fmla="*/ 0 w 1524000"/>
              <a:gd name="T1" fmla="*/ 0 h 127000"/>
              <a:gd name="T2" fmla="*/ 1524000 w 1524000"/>
              <a:gd name="T3" fmla="*/ 127000 h 127000"/>
              <a:gd name="T4" fmla="*/ 1524000 w 1524000"/>
              <a:gd name="T5" fmla="*/ 127000 h 127000"/>
              <a:gd name="T6" fmla="*/ 0 60000 65536"/>
              <a:gd name="T7" fmla="*/ 0 60000 65536"/>
              <a:gd name="T8" fmla="*/ 0 60000 65536"/>
            </a:gdLst>
            <a:ahLst/>
            <a:cxnLst>
              <a:cxn ang="T6">
                <a:pos x="T0" y="T1"/>
              </a:cxn>
              <a:cxn ang="T7">
                <a:pos x="T2" y="T3"/>
              </a:cxn>
              <a:cxn ang="T8">
                <a:pos x="T4" y="T5"/>
              </a:cxn>
            </a:cxnLst>
            <a:rect l="0" t="0" r="r" b="b"/>
            <a:pathLst>
              <a:path w="1524000" h="127000">
                <a:moveTo>
                  <a:pt x="0" y="0"/>
                </a:moveTo>
                <a:lnTo>
                  <a:pt x="1524000" y="1270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cxnSp>
        <p:nvCxnSpPr>
          <p:cNvPr id="61449" name="Straight Arrow Connector 47118"/>
          <p:cNvCxnSpPr>
            <a:cxnSpLocks noChangeShapeType="1"/>
          </p:cNvCxnSpPr>
          <p:nvPr/>
        </p:nvCxnSpPr>
        <p:spPr bwMode="auto">
          <a:xfrm>
            <a:off x="7010400" y="889000"/>
            <a:ext cx="385763" cy="0"/>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61450" name="Straight Arrow Connector 70"/>
          <p:cNvCxnSpPr>
            <a:cxnSpLocks noChangeShapeType="1"/>
          </p:cNvCxnSpPr>
          <p:nvPr/>
        </p:nvCxnSpPr>
        <p:spPr bwMode="auto">
          <a:xfrm>
            <a:off x="7026275" y="1181100"/>
            <a:ext cx="385763" cy="0"/>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61451" name="Straight Arrow Connector 72"/>
          <p:cNvCxnSpPr>
            <a:cxnSpLocks noChangeShapeType="1"/>
          </p:cNvCxnSpPr>
          <p:nvPr/>
        </p:nvCxnSpPr>
        <p:spPr bwMode="auto">
          <a:xfrm>
            <a:off x="7026275" y="1498600"/>
            <a:ext cx="385763" cy="0"/>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61452" name="Straight Arrow Connector 73"/>
          <p:cNvCxnSpPr>
            <a:cxnSpLocks noChangeShapeType="1"/>
          </p:cNvCxnSpPr>
          <p:nvPr/>
        </p:nvCxnSpPr>
        <p:spPr bwMode="auto">
          <a:xfrm>
            <a:off x="7040563" y="1785938"/>
            <a:ext cx="385762" cy="0"/>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18</a:t>
            </a:fld>
            <a:endParaRPr lang="it-IT" dirty="0"/>
          </a:p>
        </p:txBody>
      </p:sp>
    </p:spTree>
    <p:extLst>
      <p:ext uri="{BB962C8B-B14F-4D97-AF65-F5344CB8AC3E}">
        <p14:creationId xmlns:p14="http://schemas.microsoft.com/office/powerpoint/2010/main" val="2893113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olo 1"/>
          <p:cNvSpPr>
            <a:spLocks noGrp="1"/>
          </p:cNvSpPr>
          <p:nvPr>
            <p:ph type="title" idx="4294967295"/>
          </p:nvPr>
        </p:nvSpPr>
        <p:spPr>
          <a:xfrm>
            <a:off x="0" y="476250"/>
            <a:ext cx="8785225" cy="990600"/>
          </a:xfrm>
        </p:spPr>
        <p:txBody>
          <a:bodyPr/>
          <a:lstStyle/>
          <a:p>
            <a:pPr>
              <a:defRPr/>
            </a:pPr>
            <a:r>
              <a:rPr lang="en-US" altLang="en-US" smtClean="0"/>
              <a:t>Architectures – GPU</a:t>
            </a:r>
          </a:p>
        </p:txBody>
      </p:sp>
      <p:grpSp>
        <p:nvGrpSpPr>
          <p:cNvPr id="62467" name="Gruppo 1"/>
          <p:cNvGrpSpPr>
            <a:grpSpLocks/>
          </p:cNvGrpSpPr>
          <p:nvPr/>
        </p:nvGrpSpPr>
        <p:grpSpPr bwMode="auto">
          <a:xfrm>
            <a:off x="431800" y="4043363"/>
            <a:ext cx="8440738" cy="2246312"/>
            <a:chOff x="-427887" y="2769419"/>
            <a:chExt cx="9769821" cy="2600048"/>
          </a:xfrm>
        </p:grpSpPr>
        <p:pic>
          <p:nvPicPr>
            <p:cNvPr id="62473" name="Picture 2" descr="http://withimagination.imgtec.com/wp-content/uploads/2013/05/TBDR-Pipel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128" y="2769419"/>
              <a:ext cx="8871298" cy="238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4" name="CasellaDiTesto 28"/>
            <p:cNvSpPr txBox="1">
              <a:spLocks noChangeArrowheads="1"/>
            </p:cNvSpPr>
            <p:nvPr/>
          </p:nvSpPr>
          <p:spPr bwMode="auto">
            <a:xfrm>
              <a:off x="-427887" y="5048978"/>
              <a:ext cx="9769821" cy="320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r>
                <a:rPr lang="en-US" altLang="en-US" sz="1200" b="1" u="none"/>
                <a:t>http://blog.imgtec.com/powervr/understanding-powervr-series5xt-powervr-tbdr-and-architecture-efficiency-part-4</a:t>
              </a:r>
            </a:p>
          </p:txBody>
        </p:sp>
      </p:grpSp>
      <p:sp>
        <p:nvSpPr>
          <p:cNvPr id="31" name="Segnaposto contenuto 2"/>
          <p:cNvSpPr txBox="1">
            <a:spLocks/>
          </p:cNvSpPr>
          <p:nvPr/>
        </p:nvSpPr>
        <p:spPr bwMode="auto">
          <a:xfrm>
            <a:off x="179388" y="1484313"/>
            <a:ext cx="87852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7CA900"/>
              </a:buClr>
              <a:buFont typeface="Times" pitchFamily="18" charset="0"/>
              <a:buChar char="•"/>
              <a:defRPr sz="2000" b="1">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7CA900"/>
              </a:buClr>
              <a:buChar char="–"/>
              <a:defRPr sz="1800">
                <a:solidFill>
                  <a:schemeClr val="accent2"/>
                </a:solidFill>
                <a:latin typeface="+mn-lt"/>
                <a:ea typeface="MS PGothic" pitchFamily="34" charset="-128"/>
              </a:defRPr>
            </a:lvl2pPr>
            <a:lvl3pPr marL="1143000" indent="-228600" algn="l" rtl="0" eaLnBrk="0" fontAlgn="base" hangingPunct="0">
              <a:spcBef>
                <a:spcPct val="20000"/>
              </a:spcBef>
              <a:spcAft>
                <a:spcPct val="0"/>
              </a:spcAft>
              <a:buClr>
                <a:srgbClr val="7CA900"/>
              </a:buClr>
              <a:buFont typeface="Times" pitchFamily="18" charset="0"/>
              <a:buChar char="•"/>
              <a:defRPr sz="1600">
                <a:solidFill>
                  <a:schemeClr val="accent2"/>
                </a:solidFill>
                <a:latin typeface="+mn-lt"/>
                <a:ea typeface="MS PGothic" pitchFamily="34" charset="-128"/>
              </a:defRPr>
            </a:lvl3pPr>
            <a:lvl4pPr marL="1600200" indent="-228600" algn="l" rtl="0" eaLnBrk="0" fontAlgn="base" hangingPunct="0">
              <a:spcBef>
                <a:spcPct val="20000"/>
              </a:spcBef>
              <a:spcAft>
                <a:spcPct val="0"/>
              </a:spcAft>
              <a:buClr>
                <a:srgbClr val="7CA900"/>
              </a:buClr>
              <a:buChar char="–"/>
              <a:defRPr sz="1600">
                <a:solidFill>
                  <a:schemeClr val="accent2"/>
                </a:solidFill>
                <a:latin typeface="+mn-lt"/>
                <a:ea typeface="MS PGothic" pitchFamily="34" charset="-128"/>
              </a:defRPr>
            </a:lvl4pPr>
            <a:lvl5pPr marL="2057400" indent="-228600" algn="l" rtl="0" eaLnBrk="0" fontAlgn="base" hangingPunct="0">
              <a:spcBef>
                <a:spcPct val="20000"/>
              </a:spcBef>
              <a:spcAft>
                <a:spcPct val="0"/>
              </a:spcAft>
              <a:buClr>
                <a:srgbClr val="7CA900"/>
              </a:buClr>
              <a:buChar char="»"/>
              <a:defRPr sz="1600">
                <a:solidFill>
                  <a:schemeClr val="accent2"/>
                </a:solidFill>
                <a:latin typeface="+mn-lt"/>
                <a:ea typeface="MS PGothic" pitchFamily="34" charset="-128"/>
              </a:defRPr>
            </a:lvl5pPr>
            <a:lvl6pPr marL="2514600" indent="-228600" algn="l" rtl="0" eaLnBrk="1" fontAlgn="base" hangingPunct="1">
              <a:spcBef>
                <a:spcPct val="20000"/>
              </a:spcBef>
              <a:spcAft>
                <a:spcPct val="0"/>
              </a:spcAft>
              <a:buClr>
                <a:srgbClr val="7CA900"/>
              </a:buClr>
              <a:buChar char="»"/>
              <a:defRPr>
                <a:solidFill>
                  <a:schemeClr val="accent2"/>
                </a:solidFill>
                <a:latin typeface="+mn-lt"/>
                <a:ea typeface="+mn-ea"/>
              </a:defRPr>
            </a:lvl6pPr>
            <a:lvl7pPr marL="2971800" indent="-228600" algn="l" rtl="0" eaLnBrk="1" fontAlgn="base" hangingPunct="1">
              <a:spcBef>
                <a:spcPct val="20000"/>
              </a:spcBef>
              <a:spcAft>
                <a:spcPct val="0"/>
              </a:spcAft>
              <a:buClr>
                <a:srgbClr val="7CA900"/>
              </a:buClr>
              <a:buChar char="»"/>
              <a:defRPr>
                <a:solidFill>
                  <a:schemeClr val="accent2"/>
                </a:solidFill>
                <a:latin typeface="+mn-lt"/>
                <a:ea typeface="+mn-ea"/>
              </a:defRPr>
            </a:lvl7pPr>
            <a:lvl8pPr marL="3429000" indent="-228600" algn="l" rtl="0" eaLnBrk="1" fontAlgn="base" hangingPunct="1">
              <a:spcBef>
                <a:spcPct val="20000"/>
              </a:spcBef>
              <a:spcAft>
                <a:spcPct val="0"/>
              </a:spcAft>
              <a:buClr>
                <a:srgbClr val="7CA900"/>
              </a:buClr>
              <a:buChar char="»"/>
              <a:defRPr>
                <a:solidFill>
                  <a:schemeClr val="accent2"/>
                </a:solidFill>
                <a:latin typeface="+mn-lt"/>
                <a:ea typeface="+mn-ea"/>
              </a:defRPr>
            </a:lvl8pPr>
            <a:lvl9pPr marL="3886200" indent="-228600" algn="l" rtl="0" eaLnBrk="1" fontAlgn="base" hangingPunct="1">
              <a:spcBef>
                <a:spcPct val="20000"/>
              </a:spcBef>
              <a:spcAft>
                <a:spcPct val="0"/>
              </a:spcAft>
              <a:buClr>
                <a:srgbClr val="7CA900"/>
              </a:buClr>
              <a:buChar char="»"/>
              <a:defRPr>
                <a:solidFill>
                  <a:schemeClr val="accent2"/>
                </a:solidFill>
                <a:latin typeface="+mn-lt"/>
                <a:ea typeface="+mn-ea"/>
              </a:defRPr>
            </a:lvl9pPr>
          </a:lstStyle>
          <a:p>
            <a:pPr>
              <a:defRPr/>
            </a:pPr>
            <a:r>
              <a:rPr lang="en-US" altLang="en-US" u="none" kern="0" dirty="0" smtClean="0"/>
              <a:t>Tile Based Deferred Rendering (TBDR)</a:t>
            </a:r>
          </a:p>
          <a:p>
            <a:pPr lvl="1">
              <a:defRPr/>
            </a:pPr>
            <a:r>
              <a:rPr lang="en-US" altLang="en-US" u="none" kern="0" dirty="0" smtClean="0">
                <a:cs typeface="Arial" charset="0"/>
              </a:rPr>
              <a:t>Fragment processing (</a:t>
            </a:r>
            <a:r>
              <a:rPr lang="en-US" altLang="en-US" u="none" kern="0" dirty="0" err="1" smtClean="0">
                <a:cs typeface="Arial" charset="0"/>
              </a:rPr>
              <a:t>tex</a:t>
            </a:r>
            <a:r>
              <a:rPr lang="en-US" altLang="en-US" u="none" kern="0" dirty="0">
                <a:cs typeface="Arial" charset="0"/>
              </a:rPr>
              <a:t> </a:t>
            </a:r>
            <a:r>
              <a:rPr lang="en-US" altLang="en-US" u="none" kern="0" dirty="0" smtClean="0">
                <a:cs typeface="Arial" charset="0"/>
              </a:rPr>
              <a:t>+ shade) ~waits for Hidden Surface Removal</a:t>
            </a:r>
          </a:p>
          <a:p>
            <a:pPr lvl="2">
              <a:defRPr/>
            </a:pPr>
            <a:r>
              <a:rPr lang="en-US" altLang="en-US" u="none" kern="0" dirty="0" smtClean="0">
                <a:cs typeface="Arial" charset="0"/>
              </a:rPr>
              <a:t>Micro Depth Buffer – depth test before fragment submission</a:t>
            </a:r>
          </a:p>
          <a:p>
            <a:pPr lvl="3">
              <a:defRPr/>
            </a:pPr>
            <a:r>
              <a:rPr lang="en-US" altLang="en-US" u="none" kern="0" dirty="0" smtClean="0">
                <a:cs typeface="Arial" charset="0"/>
              </a:rPr>
              <a:t>whole tile </a:t>
            </a:r>
            <a:r>
              <a:rPr lang="en-US" altLang="en-US" u="none" kern="0" dirty="0" smtClean="0">
                <a:cs typeface="Arial" charset="0"/>
                <a:sym typeface="Wingdings" panose="05000000000000000000" pitchFamily="2" charset="2"/>
              </a:rPr>
              <a:t> </a:t>
            </a:r>
            <a:r>
              <a:rPr lang="en-US" altLang="en-US" b="1" u="none" kern="0" dirty="0" smtClean="0">
                <a:cs typeface="Arial" charset="0"/>
                <a:sym typeface="Wingdings" panose="05000000000000000000" pitchFamily="2" charset="2"/>
              </a:rPr>
              <a:t>1 frag/pixel </a:t>
            </a:r>
            <a:r>
              <a:rPr lang="en-US" altLang="en-US" u="none" kern="0" dirty="0" smtClean="0">
                <a:cs typeface="Arial" charset="0"/>
                <a:sym typeface="Wingdings" panose="05000000000000000000" pitchFamily="2" charset="2"/>
              </a:rPr>
              <a:t></a:t>
            </a:r>
            <a:endParaRPr lang="en-US" altLang="en-US" u="none" kern="0" dirty="0" smtClean="0">
              <a:cs typeface="Arial" charset="0"/>
            </a:endParaRPr>
          </a:p>
          <a:p>
            <a:pPr lvl="2">
              <a:defRPr/>
            </a:pPr>
            <a:r>
              <a:rPr lang="en-US" altLang="en-US" u="none" kern="0" dirty="0" err="1" smtClean="0">
                <a:cs typeface="Arial" charset="0"/>
              </a:rPr>
              <a:t>iPAD</a:t>
            </a:r>
            <a:r>
              <a:rPr lang="en-US" altLang="en-US" u="none" kern="0" dirty="0" smtClean="0">
                <a:cs typeface="Arial" charset="0"/>
              </a:rPr>
              <a:t> 2X slower than </a:t>
            </a:r>
            <a:r>
              <a:rPr lang="en-US" altLang="en-US" u="none" kern="0" dirty="0">
                <a:cs typeface="Arial" charset="0"/>
              </a:rPr>
              <a:t>Desktop GeForce at HSR (</a:t>
            </a:r>
            <a:r>
              <a:rPr lang="en-US" altLang="en-US" u="none" kern="0" dirty="0" smtClean="0">
                <a:cs typeface="Arial" charset="0"/>
              </a:rPr>
              <a:t>FastMobileShaders_siggraph2011)</a:t>
            </a:r>
          </a:p>
          <a:p>
            <a:pPr lvl="1">
              <a:defRPr/>
            </a:pPr>
            <a:r>
              <a:rPr lang="en-US" altLang="en-US" u="none" kern="0" dirty="0" smtClean="0">
                <a:cs typeface="Arial" charset="0"/>
              </a:rPr>
              <a:t>Possible to </a:t>
            </a:r>
            <a:r>
              <a:rPr lang="en-US" altLang="en-US" u="none" kern="0" dirty="0" err="1" smtClean="0">
                <a:cs typeface="Arial" charset="0"/>
              </a:rPr>
              <a:t>prefetch</a:t>
            </a:r>
            <a:r>
              <a:rPr lang="en-US" altLang="en-US" u="none" kern="0" dirty="0" smtClean="0">
                <a:cs typeface="Arial" charset="0"/>
              </a:rPr>
              <a:t> textures before shading/texturing</a:t>
            </a:r>
          </a:p>
          <a:p>
            <a:pPr lvl="1">
              <a:defRPr/>
            </a:pPr>
            <a:r>
              <a:rPr lang="en-US" altLang="en-US" u="none" kern="0" dirty="0" smtClean="0">
                <a:cs typeface="Arial" charset="0"/>
              </a:rPr>
              <a:t>Hard to profile!!! ~~~Timing?</a:t>
            </a:r>
          </a:p>
          <a:p>
            <a:pPr lvl="1">
              <a:defRPr/>
            </a:pPr>
            <a:endParaRPr lang="en-US" altLang="en-US" u="none" kern="0" dirty="0" smtClean="0">
              <a:cs typeface="Arial" charset="0"/>
            </a:endParaRPr>
          </a:p>
        </p:txBody>
      </p:sp>
      <p:sp>
        <p:nvSpPr>
          <p:cNvPr id="62469" name="CasellaDiTesto 31"/>
          <p:cNvSpPr txBox="1">
            <a:spLocks noChangeArrowheads="1"/>
          </p:cNvSpPr>
          <p:nvPr/>
        </p:nvSpPr>
        <p:spPr bwMode="auto">
          <a:xfrm>
            <a:off x="5891213" y="2481263"/>
            <a:ext cx="3146425" cy="3079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algn="ctr" eaLnBrk="1" hangingPunct="1"/>
            <a:r>
              <a:rPr lang="en-US" altLang="en-US" sz="1400" b="1" u="none"/>
              <a:t>Limit: ~100Ktri + complex shader</a:t>
            </a:r>
          </a:p>
        </p:txBody>
      </p:sp>
      <p:pic>
        <p:nvPicPr>
          <p:cNvPr id="6247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8288" y="504825"/>
            <a:ext cx="3524250" cy="1316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2472" name="Straight Arrow Connector 2"/>
          <p:cNvCxnSpPr>
            <a:cxnSpLocks noChangeShapeType="1"/>
          </p:cNvCxnSpPr>
          <p:nvPr/>
        </p:nvCxnSpPr>
        <p:spPr bwMode="auto">
          <a:xfrm>
            <a:off x="4457700" y="2686050"/>
            <a:ext cx="1384300" cy="0"/>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19</a:t>
            </a:fld>
            <a:endParaRPr lang="it-IT" dirty="0"/>
          </a:p>
        </p:txBody>
      </p:sp>
    </p:spTree>
    <p:extLst>
      <p:ext uri="{BB962C8B-B14F-4D97-AF65-F5344CB8AC3E}">
        <p14:creationId xmlns:p14="http://schemas.microsoft.com/office/powerpoint/2010/main" val="814691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egnaposto contenuto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US" altLang="en-US" sz="4000" dirty="0" smtClean="0">
                <a:solidFill>
                  <a:srgbClr val="C00000"/>
                </a:solidFill>
                <a:effectLst>
                  <a:outerShdw blurRad="38100" dist="38100" dir="2700000" algn="tl">
                    <a:srgbClr val="000000">
                      <a:alpha val="43137"/>
                    </a:srgbClr>
                  </a:outerShdw>
                </a:effectLst>
              </a:rPr>
              <a:t>Hardware architectures</a:t>
            </a:r>
          </a:p>
          <a:p>
            <a:pPr algn="ctr"/>
            <a:endParaRPr lang="en-US" altLang="en-US" sz="4000" dirty="0" smtClean="0">
              <a:solidFill>
                <a:srgbClr val="C00000"/>
              </a:solidFill>
              <a:effectLst>
                <a:outerShdw blurRad="38100" dist="38100" dir="2700000" algn="tl">
                  <a:srgbClr val="000000">
                    <a:alpha val="43137"/>
                  </a:srgbClr>
                </a:outerShdw>
              </a:effectLst>
            </a:endParaRPr>
          </a:p>
          <a:p>
            <a:pPr algn="ctr"/>
            <a:endParaRPr lang="en-US" altLang="en-US" sz="4000" dirty="0">
              <a:solidFill>
                <a:srgbClr val="C00000"/>
              </a:solidFill>
              <a:effectLst>
                <a:outerShdw blurRad="38100" dist="38100" dir="2700000" algn="tl">
                  <a:srgbClr val="000000">
                    <a:alpha val="43137"/>
                  </a:srgbClr>
                </a:outerShdw>
              </a:effectLst>
            </a:endParaRPr>
          </a:p>
        </p:txBody>
      </p:sp>
      <p:sp>
        <p:nvSpPr>
          <p:cNvPr id="4" name="Segnaposto numero diapositiva 3"/>
          <p:cNvSpPr>
            <a:spLocks noGrp="1"/>
          </p:cNvSpPr>
          <p:nvPr>
            <p:ph type="sldNum" sz="quarter" idx="10"/>
          </p:nvPr>
        </p:nvSpPr>
        <p:spPr>
          <a:prstGeom prst="rect">
            <a:avLst/>
          </a:prstGeom>
        </p:spPr>
        <p:txBody>
          <a:bodyPr/>
          <a:lstStyle/>
          <a:p>
            <a:pPr>
              <a:defRPr/>
            </a:pPr>
            <a:fld id="{ABD76814-D8B1-4D36-A3CB-AC8922861EEA}" type="slidenum">
              <a:rPr lang="it-IT" smtClean="0"/>
              <a:pPr>
                <a:defRPr/>
              </a:pPr>
              <a:t>2</a:t>
            </a:fld>
            <a:endParaRPr lang="it-IT" dirty="0"/>
          </a:p>
        </p:txBody>
      </p:sp>
    </p:spTree>
    <p:extLst>
      <p:ext uri="{BB962C8B-B14F-4D97-AF65-F5344CB8AC3E}">
        <p14:creationId xmlns:p14="http://schemas.microsoft.com/office/powerpoint/2010/main" val="3907914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egnaposto contenuto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US" altLang="en-US" sz="4000" dirty="0" smtClean="0">
                <a:solidFill>
                  <a:srgbClr val="C00000"/>
                </a:solidFill>
                <a:effectLst>
                  <a:outerShdw blurRad="38100" dist="38100" dir="2700000" algn="tl">
                    <a:srgbClr val="000000">
                      <a:alpha val="43137"/>
                    </a:srgbClr>
                  </a:outerShdw>
                </a:effectLst>
              </a:rPr>
              <a:t>Applications</a:t>
            </a:r>
          </a:p>
          <a:p>
            <a:pPr algn="ctr"/>
            <a:endParaRPr lang="en-US" altLang="en-US" sz="4000" dirty="0" smtClean="0">
              <a:solidFill>
                <a:srgbClr val="C00000"/>
              </a:solidFill>
              <a:effectLst>
                <a:outerShdw blurRad="38100" dist="38100" dir="2700000" algn="tl">
                  <a:srgbClr val="000000">
                    <a:alpha val="43137"/>
                  </a:srgbClr>
                </a:outerShdw>
              </a:effectLst>
            </a:endParaRPr>
          </a:p>
          <a:p>
            <a:pPr algn="ctr"/>
            <a:endParaRPr lang="en-US" altLang="en-US" sz="4000" dirty="0">
              <a:solidFill>
                <a:srgbClr val="C00000"/>
              </a:solidFill>
              <a:effectLst>
                <a:outerShdw blurRad="38100" dist="38100" dir="2700000" algn="tl">
                  <a:srgbClr val="000000">
                    <a:alpha val="43137"/>
                  </a:srgbClr>
                </a:outerShdw>
              </a:effectLst>
            </a:endParaRPr>
          </a:p>
        </p:txBody>
      </p:sp>
      <p:sp>
        <p:nvSpPr>
          <p:cNvPr id="4" name="Segnaposto numero diapositiva 3"/>
          <p:cNvSpPr>
            <a:spLocks noGrp="1"/>
          </p:cNvSpPr>
          <p:nvPr>
            <p:ph type="sldNum" sz="quarter" idx="10"/>
          </p:nvPr>
        </p:nvSpPr>
        <p:spPr>
          <a:prstGeom prst="rect">
            <a:avLst/>
          </a:prstGeom>
        </p:spPr>
        <p:txBody>
          <a:bodyPr/>
          <a:lstStyle/>
          <a:p>
            <a:pPr>
              <a:defRPr/>
            </a:pPr>
            <a:fld id="{ABD76814-D8B1-4D36-A3CB-AC8922861EEA}" type="slidenum">
              <a:rPr lang="it-IT" smtClean="0"/>
              <a:pPr>
                <a:defRPr/>
              </a:pPr>
              <a:t>20</a:t>
            </a:fld>
            <a:endParaRPr lang="it-IT" dirty="0"/>
          </a:p>
        </p:txBody>
      </p:sp>
    </p:spTree>
    <p:extLst>
      <p:ext uri="{BB962C8B-B14F-4D97-AF65-F5344CB8AC3E}">
        <p14:creationId xmlns:p14="http://schemas.microsoft.com/office/powerpoint/2010/main" val="403026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olo 1"/>
          <p:cNvSpPr>
            <a:spLocks noGrp="1"/>
          </p:cNvSpPr>
          <p:nvPr>
            <p:ph type="title"/>
          </p:nvPr>
        </p:nvSpPr>
        <p:spPr/>
        <p:txBody>
          <a:bodyPr/>
          <a:lstStyle/>
          <a:p>
            <a:r>
              <a:rPr lang="en-US" altLang="en-US" smtClean="0"/>
              <a:t>Applications</a:t>
            </a:r>
            <a:endParaRPr lang="it-IT" altLang="en-US" smtClean="0"/>
          </a:p>
        </p:txBody>
      </p:sp>
      <p:sp>
        <p:nvSpPr>
          <p:cNvPr id="34819" name="Segnaposto contenuto 2"/>
          <p:cNvSpPr>
            <a:spLocks noGrp="1"/>
          </p:cNvSpPr>
          <p:nvPr>
            <p:ph idx="1"/>
          </p:nvPr>
        </p:nvSpPr>
        <p:spPr>
          <a:xfrm>
            <a:off x="169863" y="1416050"/>
            <a:ext cx="8785225" cy="4897438"/>
          </a:xfrm>
        </p:spPr>
        <p:txBody>
          <a:bodyPr/>
          <a:lstStyle/>
          <a:p>
            <a:r>
              <a:rPr lang="en-US" altLang="en-US" sz="1800" smtClean="0"/>
              <a:t>Wide range of applications</a:t>
            </a:r>
          </a:p>
          <a:p>
            <a:pPr lvl="1"/>
            <a:r>
              <a:rPr lang="en-US" altLang="en-US" sz="1600" smtClean="0"/>
              <a:t>Cultural Heritage</a:t>
            </a:r>
          </a:p>
          <a:p>
            <a:pPr lvl="1"/>
            <a:r>
              <a:rPr lang="en-US" altLang="en-US" sz="1600" smtClean="0"/>
              <a:t>Medical Image</a:t>
            </a:r>
          </a:p>
          <a:p>
            <a:pPr lvl="1"/>
            <a:r>
              <a:rPr lang="en-US" altLang="en-US" sz="1600" smtClean="0"/>
              <a:t>3D object registration</a:t>
            </a:r>
          </a:p>
          <a:p>
            <a:pPr lvl="1"/>
            <a:r>
              <a:rPr lang="en-US" altLang="en-US" sz="1600" smtClean="0"/>
              <a:t>GIS</a:t>
            </a:r>
          </a:p>
          <a:p>
            <a:pPr lvl="1"/>
            <a:r>
              <a:rPr lang="en-US" altLang="en-US" sz="1600" smtClean="0"/>
              <a:t>Gaming</a:t>
            </a:r>
          </a:p>
          <a:p>
            <a:pPr lvl="1"/>
            <a:r>
              <a:rPr lang="en-US" altLang="en-US" sz="1600" smtClean="0"/>
              <a:t>VR &amp; AR</a:t>
            </a:r>
          </a:p>
          <a:p>
            <a:pPr lvl="1">
              <a:buFontTx/>
              <a:buChar char="-"/>
            </a:pPr>
            <a:r>
              <a:rPr lang="en-US" altLang="en-US" sz="1600" smtClean="0"/>
              <a:t>Building reconstruction</a:t>
            </a:r>
          </a:p>
          <a:p>
            <a:pPr lvl="1">
              <a:buFontTx/>
              <a:buChar char="-"/>
            </a:pPr>
            <a:r>
              <a:rPr lang="en-US" altLang="en-US" sz="1600" smtClean="0"/>
              <a:t>Virtual HCI</a:t>
            </a:r>
            <a:endParaRPr lang="it-IT" altLang="en-US" sz="1600" smtClean="0"/>
          </a:p>
        </p:txBody>
      </p:sp>
      <p:grpSp>
        <p:nvGrpSpPr>
          <p:cNvPr id="34820" name="Gruppo 5"/>
          <p:cNvGrpSpPr>
            <a:grpSpLocks/>
          </p:cNvGrpSpPr>
          <p:nvPr/>
        </p:nvGrpSpPr>
        <p:grpSpPr bwMode="auto">
          <a:xfrm>
            <a:off x="5362575" y="796925"/>
            <a:ext cx="3335338" cy="1450975"/>
            <a:chOff x="127000" y="2620963"/>
            <a:chExt cx="8623300" cy="3754437"/>
          </a:xfrm>
        </p:grpSpPr>
        <p:sp>
          <p:nvSpPr>
            <p:cNvPr id="18" name="Freccia a destra 17"/>
            <p:cNvSpPr/>
            <p:nvPr/>
          </p:nvSpPr>
          <p:spPr bwMode="auto">
            <a:xfrm>
              <a:off x="2384408" y="3914890"/>
              <a:ext cx="1042512" cy="801000"/>
            </a:xfrm>
            <a:prstGeom prst="rightArrow">
              <a:avLst/>
            </a:prstGeom>
            <a:solidFill>
              <a:srgbClr val="FF6600"/>
            </a:solidFill>
            <a:ln w="9525" cap="flat" cmpd="sng" algn="ctr">
              <a:solidFill>
                <a:schemeClr val="accent4"/>
              </a:solidFill>
              <a:prstDash val="solid"/>
              <a:round/>
              <a:headEnd type="none" w="med" len="med"/>
              <a:tailEnd type="none" w="med" len="med"/>
            </a:ln>
            <a:effectLst/>
            <a:extLst/>
          </p:spPr>
          <p:txBody>
            <a:bodyPr/>
            <a:lstStyle/>
            <a:p>
              <a:pPr eaLnBrk="0" hangingPunct="0">
                <a:defRPr/>
              </a:pPr>
              <a:endParaRPr lang="en-GB">
                <a:ea typeface="ＭＳ Ｐゴシック" pitchFamily="32" charset="-128"/>
                <a:cs typeface="+mn-cs"/>
              </a:endParaRPr>
            </a:p>
          </p:txBody>
        </p:sp>
        <p:sp>
          <p:nvSpPr>
            <p:cNvPr id="19" name="Freccia a destra 18"/>
            <p:cNvSpPr/>
            <p:nvPr/>
          </p:nvSpPr>
          <p:spPr bwMode="auto">
            <a:xfrm>
              <a:off x="5511944" y="4005259"/>
              <a:ext cx="1042512" cy="805109"/>
            </a:xfrm>
            <a:prstGeom prst="rightArrow">
              <a:avLst/>
            </a:prstGeom>
            <a:solidFill>
              <a:srgbClr val="FF6600"/>
            </a:solidFill>
            <a:ln w="9525" cap="flat" cmpd="sng" algn="ctr">
              <a:solidFill>
                <a:schemeClr val="accent4"/>
              </a:solidFill>
              <a:prstDash val="solid"/>
              <a:round/>
              <a:headEnd type="none" w="med" len="med"/>
              <a:tailEnd type="none" w="med" len="med"/>
            </a:ln>
            <a:effectLst/>
            <a:extLst/>
          </p:spPr>
          <p:txBody>
            <a:bodyPr/>
            <a:lstStyle/>
            <a:p>
              <a:pPr eaLnBrk="0" hangingPunct="0">
                <a:defRPr/>
              </a:pPr>
              <a:endParaRPr lang="en-GB">
                <a:ea typeface="ＭＳ Ｐゴシック" pitchFamily="32" charset="-128"/>
                <a:cs typeface="+mn-cs"/>
              </a:endParaRPr>
            </a:p>
          </p:txBody>
        </p:sp>
        <p:pic>
          <p:nvPicPr>
            <p:cNvPr id="34828" name="Picture 13" descr="http://bibliocriptana.files.wordpress.com/2008/02/david-miguel-angel-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2770188"/>
              <a:ext cx="2130425"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9" name="Picture 22" descr="J:\2014-web3d-slides\2014-jocch-isocam\img\fiera-monteprama-st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1963" y="2620963"/>
              <a:ext cx="1938337"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0" name="Picture 2" descr="david-nocol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3138" y="2620963"/>
              <a:ext cx="1749425"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31" name="Gruppo 27"/>
            <p:cNvGrpSpPr>
              <a:grpSpLocks/>
            </p:cNvGrpSpPr>
            <p:nvPr/>
          </p:nvGrpSpPr>
          <p:grpSpPr bwMode="auto">
            <a:xfrm>
              <a:off x="3559175" y="5724525"/>
              <a:ext cx="1319213" cy="650875"/>
              <a:chOff x="3425825" y="5513208"/>
              <a:chExt cx="1508121" cy="787847"/>
            </a:xfrm>
          </p:grpSpPr>
          <p:sp>
            <p:nvSpPr>
              <p:cNvPr id="34834" name="Cilindro 28"/>
              <p:cNvSpPr>
                <a:spLocks noChangeArrowheads="1"/>
              </p:cNvSpPr>
              <p:nvPr/>
            </p:nvSpPr>
            <p:spPr bwMode="auto">
              <a:xfrm>
                <a:off x="4261731" y="5649935"/>
                <a:ext cx="672215" cy="555585"/>
              </a:xfrm>
              <a:prstGeom prst="can">
                <a:avLst>
                  <a:gd name="adj" fmla="val 25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it-IT" sz="1800">
                  <a:latin typeface="Arial" charset="0"/>
                </a:endParaRPr>
              </a:p>
            </p:txBody>
          </p:sp>
          <p:sp>
            <p:nvSpPr>
              <p:cNvPr id="34835" name="Cilindro 29"/>
              <p:cNvSpPr>
                <a:spLocks noChangeArrowheads="1"/>
              </p:cNvSpPr>
              <p:nvPr/>
            </p:nvSpPr>
            <p:spPr bwMode="auto">
              <a:xfrm>
                <a:off x="3925623" y="5513208"/>
                <a:ext cx="672215" cy="555585"/>
              </a:xfrm>
              <a:prstGeom prst="can">
                <a:avLst>
                  <a:gd name="adj" fmla="val 25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it-IT" sz="1800">
                  <a:latin typeface="Arial" charset="0"/>
                </a:endParaRPr>
              </a:p>
            </p:txBody>
          </p:sp>
          <p:sp>
            <p:nvSpPr>
              <p:cNvPr id="34836" name="Cilindro 30"/>
              <p:cNvSpPr>
                <a:spLocks noChangeArrowheads="1"/>
              </p:cNvSpPr>
              <p:nvPr/>
            </p:nvSpPr>
            <p:spPr bwMode="auto">
              <a:xfrm>
                <a:off x="3425825" y="5745470"/>
                <a:ext cx="672215" cy="555585"/>
              </a:xfrm>
              <a:prstGeom prst="can">
                <a:avLst>
                  <a:gd name="adj" fmla="val 25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it-IT" sz="1800">
                  <a:latin typeface="Arial" charset="0"/>
                </a:endParaRPr>
              </a:p>
            </p:txBody>
          </p:sp>
        </p:grpSp>
        <p:sp>
          <p:nvSpPr>
            <p:cNvPr id="34832" name="CasellaDiTesto 31"/>
            <p:cNvSpPr txBox="1">
              <a:spLocks noChangeArrowheads="1"/>
            </p:cNvSpPr>
            <p:nvPr/>
          </p:nvSpPr>
          <p:spPr bwMode="auto">
            <a:xfrm>
              <a:off x="2841526" y="5057776"/>
              <a:ext cx="2881504" cy="79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eaLnBrk="1" hangingPunct="1">
                <a:spcBef>
                  <a:spcPct val="0"/>
                </a:spcBef>
                <a:buClrTx/>
                <a:buFontTx/>
                <a:buNone/>
              </a:pPr>
              <a:r>
                <a:rPr lang="en-US" altLang="it-IT" sz="700" b="0" u="none">
                  <a:latin typeface="Arial" charset="0"/>
                </a:rPr>
                <a:t>3D representation</a:t>
              </a:r>
            </a:p>
            <a:p>
              <a:pPr algn="ctr" eaLnBrk="1" hangingPunct="1">
                <a:spcBef>
                  <a:spcPct val="0"/>
                </a:spcBef>
                <a:buClrTx/>
                <a:buFontTx/>
                <a:buNone/>
              </a:pPr>
              <a:r>
                <a:rPr lang="en-US" altLang="it-IT" sz="700" b="0" u="none">
                  <a:latin typeface="Arial" charset="0"/>
                </a:rPr>
                <a:t>+ additional information</a:t>
              </a:r>
              <a:endParaRPr lang="it-IT" altLang="it-IT" sz="700" b="0" u="none">
                <a:latin typeface="Arial" charset="0"/>
              </a:endParaRPr>
            </a:p>
          </p:txBody>
        </p:sp>
        <p:pic>
          <p:nvPicPr>
            <p:cNvPr id="34833"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0388" y="4364038"/>
              <a:ext cx="1717675" cy="1947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34821" name="Picture 2" descr="Google Cardboard HM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8125" y="2552700"/>
            <a:ext cx="2259013"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6" descr="http://unews.utah.edu/wp-content/uploads/imagevis3d_mobile_app-torso_phot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2738438"/>
            <a:ext cx="1425575"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18313" y="4968875"/>
            <a:ext cx="2292350" cy="1344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824"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3150" y="4159250"/>
            <a:ext cx="2824163" cy="1620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825"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263" y="4308475"/>
            <a:ext cx="2657475" cy="197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21</a:t>
            </a:fld>
            <a:endParaRPr lang="it-IT" dirty="0"/>
          </a:p>
        </p:txBody>
      </p:sp>
    </p:spTree>
    <p:extLst>
      <p:ext uri="{BB962C8B-B14F-4D97-AF65-F5344CB8AC3E}">
        <p14:creationId xmlns:p14="http://schemas.microsoft.com/office/powerpoint/2010/main" val="1468274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olo 1"/>
          <p:cNvSpPr>
            <a:spLocks noGrp="1"/>
          </p:cNvSpPr>
          <p:nvPr>
            <p:ph type="title"/>
          </p:nvPr>
        </p:nvSpPr>
        <p:spPr/>
        <p:txBody>
          <a:bodyPr/>
          <a:lstStyle/>
          <a:p>
            <a:r>
              <a:rPr lang="en-US" altLang="en-US" smtClean="0"/>
              <a:t>Mobile 3D interactive graphics</a:t>
            </a:r>
            <a:endParaRPr lang="it-IT" altLang="en-US" smtClean="0"/>
          </a:p>
        </p:txBody>
      </p:sp>
      <p:sp>
        <p:nvSpPr>
          <p:cNvPr id="35843" name="Segnaposto contenuto 2"/>
          <p:cNvSpPr>
            <a:spLocks noGrp="1"/>
          </p:cNvSpPr>
          <p:nvPr>
            <p:ph idx="1"/>
          </p:nvPr>
        </p:nvSpPr>
        <p:spPr>
          <a:xfrm flipH="1">
            <a:off x="179388" y="1484313"/>
            <a:ext cx="8785225" cy="635000"/>
          </a:xfrm>
        </p:spPr>
        <p:txBody>
          <a:bodyPr/>
          <a:lstStyle/>
          <a:p>
            <a:r>
              <a:rPr lang="en-US" altLang="en-US" smtClean="0"/>
              <a:t>General pipeline similar to standard interactive applications</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35848"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35849"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35850"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22</a:t>
            </a:fld>
            <a:endParaRPr lang="it-IT" dirty="0"/>
          </a:p>
        </p:txBody>
      </p:sp>
    </p:spTree>
    <p:extLst>
      <p:ext uri="{BB962C8B-B14F-4D97-AF65-F5344CB8AC3E}">
        <p14:creationId xmlns:p14="http://schemas.microsoft.com/office/powerpoint/2010/main" val="3545910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bwMode="auto">
          <a:xfrm>
            <a:off x="6022975" y="1628775"/>
            <a:ext cx="0" cy="4098925"/>
          </a:xfrm>
          <a:prstGeom prst="line">
            <a:avLst/>
          </a:prstGeom>
          <a:solidFill>
            <a:schemeClr val="accent1"/>
          </a:solidFill>
          <a:ln w="63500" cap="flat" cmpd="sng" algn="ctr">
            <a:solidFill>
              <a:schemeClr val="accent6">
                <a:lumMod val="40000"/>
                <a:lumOff val="60000"/>
              </a:schemeClr>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867" name="Rettangolo 14"/>
          <p:cNvSpPr>
            <a:spLocks noChangeArrowheads="1"/>
          </p:cNvSpPr>
          <p:nvPr/>
        </p:nvSpPr>
        <p:spPr bwMode="auto">
          <a:xfrm>
            <a:off x="6259513" y="1504950"/>
            <a:ext cx="2801937" cy="4030663"/>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b="0" u="none">
                <a:latin typeface="Arial" charset="0"/>
              </a:rPr>
              <a:t>	</a:t>
            </a: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36868" name="Rettangolo 12"/>
          <p:cNvSpPr>
            <a:spLocks noChangeArrowheads="1"/>
          </p:cNvSpPr>
          <p:nvPr/>
        </p:nvSpPr>
        <p:spPr bwMode="auto">
          <a:xfrm>
            <a:off x="223838" y="2457450"/>
            <a:ext cx="5594350" cy="1960563"/>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a:t>
            </a:r>
            <a:r>
              <a:rPr lang="en-US" altLang="en-US" u="none">
                <a:solidFill>
                  <a:srgbClr val="FFFF00"/>
                </a:solidFill>
                <a:latin typeface="Arial" charset="0"/>
              </a:rPr>
              <a:t>SERVER</a:t>
            </a:r>
            <a:endParaRPr lang="it-IT" altLang="en-US" u="none">
              <a:solidFill>
                <a:srgbClr val="FFFF00"/>
              </a:solidFill>
              <a:latin typeface="Arial" charset="0"/>
            </a:endParaRPr>
          </a:p>
        </p:txBody>
      </p:sp>
      <p:sp>
        <p:nvSpPr>
          <p:cNvPr id="36869" name="Titolo 1"/>
          <p:cNvSpPr>
            <a:spLocks noGrp="1"/>
          </p:cNvSpPr>
          <p:nvPr>
            <p:ph type="title"/>
          </p:nvPr>
        </p:nvSpPr>
        <p:spPr/>
        <p:txBody>
          <a:bodyPr/>
          <a:lstStyle/>
          <a:p>
            <a:r>
              <a:rPr lang="en-US" altLang="en-US" smtClean="0"/>
              <a:t>Remote rendering</a:t>
            </a:r>
            <a:endParaRPr lang="it-IT" altLang="en-US" smtClean="0"/>
          </a:p>
        </p:txBody>
      </p:sp>
      <p:sp>
        <p:nvSpPr>
          <p:cNvPr id="36870" name="Segnaposto contenuto 2"/>
          <p:cNvSpPr>
            <a:spLocks noGrp="1"/>
          </p:cNvSpPr>
          <p:nvPr>
            <p:ph idx="1"/>
          </p:nvPr>
        </p:nvSpPr>
        <p:spPr>
          <a:xfrm flipH="1">
            <a:off x="179388" y="1533525"/>
            <a:ext cx="5638800" cy="503238"/>
          </a:xfrm>
        </p:spPr>
        <p:txBody>
          <a:bodyPr/>
          <a:lstStyle/>
          <a:p>
            <a:r>
              <a:rPr lang="en-US" altLang="en-US" smtClean="0"/>
              <a:t>General solution since first PDAs</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36875"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36876"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36877"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0" name="CasellaDiTesto 9"/>
          <p:cNvSpPr txBox="1"/>
          <p:nvPr/>
        </p:nvSpPr>
        <p:spPr>
          <a:xfrm>
            <a:off x="3948113" y="5137150"/>
            <a:ext cx="2611437" cy="523875"/>
          </a:xfrm>
          <a:prstGeom prst="rect">
            <a:avLst/>
          </a:prstGeom>
          <a:noFill/>
        </p:spPr>
        <p:txBody>
          <a:bodyPr>
            <a:spAutoFit/>
          </a:bodyPr>
          <a:lstStyle/>
          <a:p>
            <a:pPr>
              <a:defRPr/>
            </a:pPr>
            <a:r>
              <a:rPr lang="en-US" sz="2800" b="1" u="none" dirty="0">
                <a:solidFill>
                  <a:schemeClr val="accent6">
                    <a:lumMod val="40000"/>
                    <a:lumOff val="60000"/>
                  </a:schemeClr>
                </a:solidFill>
                <a:ea typeface="ＭＳ Ｐゴシック" pitchFamily="32" charset="-128"/>
              </a:rPr>
              <a:t>NETWORK</a:t>
            </a:r>
            <a:endParaRPr lang="it-IT" sz="2800" b="1" u="none" dirty="0">
              <a:solidFill>
                <a:schemeClr val="accent6">
                  <a:lumMod val="40000"/>
                  <a:lumOff val="60000"/>
                </a:schemeClr>
              </a:solidFill>
              <a:ea typeface="ＭＳ Ｐゴシック" pitchFamily="32" charset="-128"/>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23</a:t>
            </a:fld>
            <a:endParaRPr lang="it-IT" dirty="0"/>
          </a:p>
        </p:txBody>
      </p:sp>
    </p:spTree>
    <p:extLst>
      <p:ext uri="{BB962C8B-B14F-4D97-AF65-F5344CB8AC3E}">
        <p14:creationId xmlns:p14="http://schemas.microsoft.com/office/powerpoint/2010/main" val="1943054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olo 1"/>
          <p:cNvSpPr>
            <a:spLocks noGrp="1"/>
          </p:cNvSpPr>
          <p:nvPr>
            <p:ph type="title"/>
          </p:nvPr>
        </p:nvSpPr>
        <p:spPr/>
        <p:txBody>
          <a:bodyPr/>
          <a:lstStyle/>
          <a:p>
            <a:r>
              <a:rPr lang="en-US" altLang="it-IT" smtClean="0"/>
              <a:t>Remote rendering</a:t>
            </a:r>
            <a:endParaRPr lang="it-IT" altLang="it-IT" smtClean="0"/>
          </a:p>
        </p:txBody>
      </p:sp>
      <p:sp>
        <p:nvSpPr>
          <p:cNvPr id="38915" name="Segnaposto contenuto 2"/>
          <p:cNvSpPr>
            <a:spLocks noGrp="1"/>
          </p:cNvSpPr>
          <p:nvPr>
            <p:ph idx="1"/>
          </p:nvPr>
        </p:nvSpPr>
        <p:spPr>
          <a:xfrm>
            <a:off x="179388" y="1484313"/>
            <a:ext cx="8408987" cy="4897437"/>
          </a:xfrm>
        </p:spPr>
        <p:txBody>
          <a:bodyPr/>
          <a:lstStyle/>
          <a:p>
            <a:r>
              <a:rPr lang="en-US" altLang="it-IT" sz="2400" dirty="0" smtClean="0"/>
              <a:t>3D graphics applications require intensive computation and network bandwidth</a:t>
            </a:r>
          </a:p>
          <a:p>
            <a:pPr lvl="1"/>
            <a:r>
              <a:rPr lang="en-US" altLang="it-IT" sz="2000" dirty="0" smtClean="0"/>
              <a:t>electronic games </a:t>
            </a:r>
          </a:p>
          <a:p>
            <a:pPr lvl="1"/>
            <a:r>
              <a:rPr lang="en-US" altLang="it-IT" sz="2000" dirty="0" smtClean="0"/>
              <a:t>visualization of very complex 3D scenes </a:t>
            </a:r>
          </a:p>
          <a:p>
            <a:r>
              <a:rPr lang="en-US" altLang="it-IT" sz="2400" dirty="0" smtClean="0"/>
              <a:t>Remote rendering has long history and it is successfully applied for gaming services </a:t>
            </a:r>
          </a:p>
          <a:p>
            <a:pPr lvl="1"/>
            <a:r>
              <a:rPr lang="en-US" altLang="it-IT" sz="2000" dirty="0" smtClean="0"/>
              <a:t>Limitation: interaction latency in cellular networks</a:t>
            </a: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24</a:t>
            </a:fld>
            <a:endParaRPr lang="it-IT" dirty="0"/>
          </a:p>
        </p:txBody>
      </p:sp>
    </p:spTree>
    <p:extLst>
      <p:ext uri="{BB962C8B-B14F-4D97-AF65-F5344CB8AC3E}">
        <p14:creationId xmlns:p14="http://schemas.microsoft.com/office/powerpoint/2010/main" val="2594275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bwMode="auto">
          <a:xfrm>
            <a:off x="4392613" y="1844675"/>
            <a:ext cx="0" cy="4098925"/>
          </a:xfrm>
          <a:prstGeom prst="line">
            <a:avLst/>
          </a:prstGeom>
          <a:solidFill>
            <a:schemeClr val="accent1"/>
          </a:solidFill>
          <a:ln w="63500" cap="flat" cmpd="sng" algn="ctr">
            <a:solidFill>
              <a:schemeClr val="accent6">
                <a:lumMod val="40000"/>
                <a:lumOff val="60000"/>
              </a:schemeClr>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39" name="Rettangolo 14"/>
          <p:cNvSpPr>
            <a:spLocks noChangeArrowheads="1"/>
          </p:cNvSpPr>
          <p:nvPr/>
        </p:nvSpPr>
        <p:spPr bwMode="auto">
          <a:xfrm>
            <a:off x="4572000" y="1620838"/>
            <a:ext cx="4497388"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39940" name="Rettangolo 12"/>
          <p:cNvSpPr>
            <a:spLocks noChangeArrowheads="1"/>
          </p:cNvSpPr>
          <p:nvPr/>
        </p:nvSpPr>
        <p:spPr bwMode="auto">
          <a:xfrm>
            <a:off x="223838" y="2457450"/>
            <a:ext cx="3865562" cy="1960563"/>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b="0" u="none">
                <a:latin typeface="Arial" charset="0"/>
              </a:rPr>
              <a:t>		</a:t>
            </a:r>
            <a:r>
              <a:rPr lang="en-US" altLang="en-US" u="none">
                <a:solidFill>
                  <a:srgbClr val="FFFF00"/>
                </a:solidFill>
                <a:latin typeface="Arial" charset="0"/>
              </a:rPr>
              <a:t>SERVER</a:t>
            </a:r>
            <a:endParaRPr lang="it-IT" altLang="en-US" u="none">
              <a:solidFill>
                <a:srgbClr val="FFFF00"/>
              </a:solidFill>
              <a:latin typeface="Arial" charset="0"/>
            </a:endParaRPr>
          </a:p>
        </p:txBody>
      </p:sp>
      <p:sp>
        <p:nvSpPr>
          <p:cNvPr id="39941" name="Titolo 1"/>
          <p:cNvSpPr>
            <a:spLocks noGrp="1"/>
          </p:cNvSpPr>
          <p:nvPr>
            <p:ph type="title"/>
          </p:nvPr>
        </p:nvSpPr>
        <p:spPr/>
        <p:txBody>
          <a:bodyPr/>
          <a:lstStyle/>
          <a:p>
            <a:r>
              <a:rPr lang="en-US" altLang="en-US" smtClean="0"/>
              <a:t>Mixed Mobile/Remote rendering</a:t>
            </a:r>
            <a:endParaRPr lang="it-IT" altLang="en-US" smtClean="0"/>
          </a:p>
        </p:txBody>
      </p:sp>
      <p:sp>
        <p:nvSpPr>
          <p:cNvPr id="39942" name="Segnaposto contenuto 2"/>
          <p:cNvSpPr>
            <a:spLocks noGrp="1"/>
          </p:cNvSpPr>
          <p:nvPr>
            <p:ph idx="1"/>
          </p:nvPr>
        </p:nvSpPr>
        <p:spPr>
          <a:xfrm flipH="1">
            <a:off x="187325" y="1468438"/>
            <a:ext cx="5640388" cy="501650"/>
          </a:xfrm>
        </p:spPr>
        <p:txBody>
          <a:bodyPr/>
          <a:lstStyle/>
          <a:p>
            <a:r>
              <a:rPr lang="en-US" altLang="en-US" sz="2000" dirty="0" smtClean="0"/>
              <a:t>As mobile GPUs progress...</a:t>
            </a:r>
            <a:endParaRPr lang="it-IT" altLang="en-US" sz="2000" dirty="0"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39947"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39948"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39949"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0" name="CasellaDiTesto 9"/>
          <p:cNvSpPr txBox="1"/>
          <p:nvPr/>
        </p:nvSpPr>
        <p:spPr>
          <a:xfrm>
            <a:off x="4603750" y="5635625"/>
            <a:ext cx="2611438" cy="522288"/>
          </a:xfrm>
          <a:prstGeom prst="rect">
            <a:avLst/>
          </a:prstGeom>
          <a:noFill/>
        </p:spPr>
        <p:txBody>
          <a:bodyPr>
            <a:spAutoFit/>
          </a:bodyPr>
          <a:lstStyle/>
          <a:p>
            <a:pPr>
              <a:defRPr/>
            </a:pPr>
            <a:r>
              <a:rPr lang="en-US" sz="2800" b="1" u="none" dirty="0">
                <a:solidFill>
                  <a:schemeClr val="accent6">
                    <a:lumMod val="40000"/>
                    <a:lumOff val="60000"/>
                  </a:schemeClr>
                </a:solidFill>
                <a:ea typeface="ＭＳ Ｐゴシック" pitchFamily="32" charset="-128"/>
              </a:rPr>
              <a:t>NETWORK</a:t>
            </a:r>
            <a:endParaRPr lang="it-IT" sz="2800" b="1" u="none" dirty="0">
              <a:solidFill>
                <a:schemeClr val="accent6">
                  <a:lumMod val="40000"/>
                  <a:lumOff val="60000"/>
                </a:schemeClr>
              </a:solidFill>
              <a:ea typeface="ＭＳ Ｐゴシック" pitchFamily="32" charset="-128"/>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25</a:t>
            </a:fld>
            <a:endParaRPr lang="it-IT" dirty="0"/>
          </a:p>
        </p:txBody>
      </p:sp>
    </p:spTree>
    <p:extLst>
      <p:ext uri="{BB962C8B-B14F-4D97-AF65-F5344CB8AC3E}">
        <p14:creationId xmlns:p14="http://schemas.microsoft.com/office/powerpoint/2010/main" val="1278419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en-US" altLang="it-IT" smtClean="0"/>
              <a:t>Mixed Mobile/Remote rendering</a:t>
            </a:r>
            <a:endParaRPr lang="it-IT" altLang="it-IT" smtClean="0"/>
          </a:p>
        </p:txBody>
      </p:sp>
      <p:sp>
        <p:nvSpPr>
          <p:cNvPr id="41987" name="Segnaposto contenuto 2"/>
          <p:cNvSpPr>
            <a:spLocks noGrp="1"/>
          </p:cNvSpPr>
          <p:nvPr>
            <p:ph idx="1"/>
          </p:nvPr>
        </p:nvSpPr>
        <p:spPr/>
        <p:txBody>
          <a:bodyPr/>
          <a:lstStyle/>
          <a:p>
            <a:r>
              <a:rPr lang="en-US" altLang="it-IT" sz="2000" dirty="0" smtClean="0"/>
              <a:t>Model based versus Image based methods</a:t>
            </a:r>
          </a:p>
          <a:p>
            <a:r>
              <a:rPr lang="en-US" altLang="it-IT" sz="2000" dirty="0" smtClean="0"/>
              <a:t>Model based methods</a:t>
            </a:r>
          </a:p>
          <a:p>
            <a:pPr lvl="1"/>
            <a:r>
              <a:rPr lang="en-US" altLang="it-IT" sz="1800" dirty="0" smtClean="0"/>
              <a:t>Original models</a:t>
            </a:r>
          </a:p>
          <a:p>
            <a:pPr lvl="1"/>
            <a:endParaRPr lang="en-US" altLang="it-IT" sz="1800" dirty="0" smtClean="0"/>
          </a:p>
          <a:p>
            <a:pPr lvl="1"/>
            <a:r>
              <a:rPr lang="en-US" altLang="it-IT" sz="1800" dirty="0" smtClean="0"/>
              <a:t>Partial models   </a:t>
            </a:r>
          </a:p>
          <a:p>
            <a:pPr lvl="1"/>
            <a:endParaRPr lang="en-US" altLang="it-IT" sz="1800" dirty="0" smtClean="0"/>
          </a:p>
          <a:p>
            <a:pPr lvl="1"/>
            <a:endParaRPr lang="en-US" altLang="it-IT" sz="1800" dirty="0" smtClean="0"/>
          </a:p>
          <a:p>
            <a:pPr lvl="1"/>
            <a:endParaRPr lang="en-US" altLang="it-IT" sz="1800" dirty="0" smtClean="0"/>
          </a:p>
          <a:p>
            <a:pPr lvl="1"/>
            <a:endParaRPr lang="en-US" altLang="it-IT" sz="1800" dirty="0" smtClean="0"/>
          </a:p>
          <a:p>
            <a:pPr lvl="1"/>
            <a:r>
              <a:rPr lang="en-US" altLang="it-IT" sz="1800" dirty="0" smtClean="0"/>
              <a:t>Simplified models</a:t>
            </a:r>
          </a:p>
          <a:p>
            <a:pPr lvl="2"/>
            <a:r>
              <a:rPr lang="en-US" altLang="it-IT" sz="1600" dirty="0" smtClean="0"/>
              <a:t>Couple of lines</a:t>
            </a:r>
          </a:p>
          <a:p>
            <a:pPr lvl="2"/>
            <a:endParaRPr lang="en-US" altLang="it-IT" sz="1600" dirty="0" smtClean="0"/>
          </a:p>
          <a:p>
            <a:pPr lvl="2"/>
            <a:endParaRPr lang="en-US" altLang="it-IT" sz="1600" dirty="0" smtClean="0"/>
          </a:p>
          <a:p>
            <a:pPr lvl="2"/>
            <a:r>
              <a:rPr lang="en-US" altLang="it-IT" sz="1600" dirty="0" smtClean="0"/>
              <a:t>Point clouds</a:t>
            </a:r>
          </a:p>
        </p:txBody>
      </p:sp>
      <p:sp>
        <p:nvSpPr>
          <p:cNvPr id="41988" name="Rettangolo arrotondato 3"/>
          <p:cNvSpPr>
            <a:spLocks noChangeArrowheads="1"/>
          </p:cNvSpPr>
          <p:nvPr/>
        </p:nvSpPr>
        <p:spPr bwMode="auto">
          <a:xfrm>
            <a:off x="3498230" y="2144341"/>
            <a:ext cx="5313362" cy="63658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Eisert</a:t>
            </a:r>
            <a:r>
              <a:rPr lang="en-US" altLang="it-IT" sz="1400" b="0" u="none" dirty="0">
                <a:latin typeface="Arial" charset="0"/>
              </a:rPr>
              <a:t> and </a:t>
            </a:r>
            <a:r>
              <a:rPr lang="en-US" altLang="it-IT" sz="1400" b="0" u="none" dirty="0" err="1">
                <a:latin typeface="Arial" charset="0"/>
              </a:rPr>
              <a:t>Fechteler</a:t>
            </a:r>
            <a:r>
              <a:rPr lang="en-US" altLang="it-IT" sz="1400" b="0" u="none" dirty="0">
                <a:latin typeface="Arial" charset="0"/>
              </a:rPr>
              <a:t>. </a:t>
            </a:r>
            <a:r>
              <a:rPr lang="en-US" altLang="it-IT" sz="1400" u="none" dirty="0">
                <a:latin typeface="Arial" charset="0"/>
              </a:rPr>
              <a:t>Low delay streaming of computer graphics </a:t>
            </a:r>
            <a:r>
              <a:rPr lang="en-US" altLang="it-IT" sz="1400" b="0" u="none" dirty="0">
                <a:latin typeface="Arial" charset="0"/>
              </a:rPr>
              <a:t>(ICIP 2008)</a:t>
            </a:r>
            <a:endParaRPr lang="it-IT" altLang="it-IT" sz="1400" b="0" u="none" dirty="0">
              <a:latin typeface="Arial" charset="0"/>
            </a:endParaRPr>
          </a:p>
        </p:txBody>
      </p:sp>
      <p:sp>
        <p:nvSpPr>
          <p:cNvPr id="41989" name="Rettangolo arrotondato 4"/>
          <p:cNvSpPr>
            <a:spLocks noChangeArrowheads="1"/>
          </p:cNvSpPr>
          <p:nvPr/>
        </p:nvSpPr>
        <p:spPr bwMode="auto">
          <a:xfrm>
            <a:off x="3512517" y="3057203"/>
            <a:ext cx="5313363" cy="73183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smtClean="0">
                <a:latin typeface="Arial" charset="0"/>
              </a:rPr>
              <a:t>Gobbetti</a:t>
            </a:r>
            <a:r>
              <a:rPr lang="en-US" altLang="it-IT" sz="1400" b="0" u="none" dirty="0" smtClean="0">
                <a:latin typeface="Arial" charset="0"/>
              </a:rPr>
              <a:t> </a:t>
            </a:r>
            <a:r>
              <a:rPr lang="en-US" altLang="it-IT" sz="1400" b="0" u="none" dirty="0">
                <a:latin typeface="Arial" charset="0"/>
              </a:rPr>
              <a:t>et </a:t>
            </a:r>
            <a:r>
              <a:rPr lang="en-US" altLang="it-IT" sz="1400" b="0" u="none" dirty="0" smtClean="0">
                <a:latin typeface="Arial" charset="0"/>
              </a:rPr>
              <a:t>al.</a:t>
            </a:r>
            <a:r>
              <a:rPr lang="en-US" altLang="it-IT" sz="1400" u="none" dirty="0" smtClean="0">
                <a:latin typeface="Arial" charset="0"/>
              </a:rPr>
              <a:t> </a:t>
            </a:r>
            <a:r>
              <a:rPr lang="en-US" altLang="it-IT" sz="1400" u="none" dirty="0">
                <a:latin typeface="Arial" charset="0"/>
              </a:rPr>
              <a:t>Adaptive Quad Patches: an Adaptive Regular Structure for Web Distribution and Adaptive Rendering of 3D Models. </a:t>
            </a:r>
            <a:r>
              <a:rPr lang="en-US" altLang="it-IT" sz="1400" b="0" u="none" dirty="0" smtClean="0">
                <a:latin typeface="Arial" charset="0"/>
              </a:rPr>
              <a:t>(Web3D </a:t>
            </a:r>
            <a:r>
              <a:rPr lang="en-US" altLang="it-IT" sz="1400" b="0" u="none" dirty="0">
                <a:latin typeface="Arial" charset="0"/>
              </a:rPr>
              <a:t>2012)</a:t>
            </a:r>
            <a:endParaRPr lang="it-IT" altLang="it-IT" sz="1400" u="none" dirty="0">
              <a:latin typeface="Arial" charset="0"/>
            </a:endParaRPr>
          </a:p>
        </p:txBody>
      </p:sp>
      <p:sp>
        <p:nvSpPr>
          <p:cNvPr id="41990" name="Rettangolo arrotondato 5"/>
          <p:cNvSpPr>
            <a:spLocks noChangeArrowheads="1"/>
          </p:cNvSpPr>
          <p:nvPr/>
        </p:nvSpPr>
        <p:spPr bwMode="auto">
          <a:xfrm>
            <a:off x="3491880" y="3871069"/>
            <a:ext cx="5311775" cy="85407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Compression-domain Seamless Multiresolution Visualization of Gigantic Meshes on Mobile Devices </a:t>
            </a:r>
            <a:r>
              <a:rPr lang="en-US" altLang="it-IT" sz="1400" b="0" u="none" dirty="0">
                <a:latin typeface="Arial" charset="0"/>
              </a:rPr>
              <a:t>(Web3D 2013)</a:t>
            </a:r>
            <a:endParaRPr lang="it-IT" altLang="it-IT" sz="1400" u="none" dirty="0">
              <a:latin typeface="Arial" charset="0"/>
            </a:endParaRPr>
          </a:p>
        </p:txBody>
      </p:sp>
      <p:sp>
        <p:nvSpPr>
          <p:cNvPr id="41991" name="Rettangolo arrotondato 6"/>
          <p:cNvSpPr>
            <a:spLocks noChangeArrowheads="1"/>
          </p:cNvSpPr>
          <p:nvPr/>
        </p:nvSpPr>
        <p:spPr bwMode="auto">
          <a:xfrm>
            <a:off x="3539505" y="4830763"/>
            <a:ext cx="5313362" cy="6905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Diepstraten et al., 2004. </a:t>
            </a:r>
            <a:r>
              <a:rPr lang="en-US" altLang="it-IT" sz="1400" u="none">
                <a:latin typeface="Arial" charset="0"/>
              </a:rPr>
              <a:t>Remote Line Rendering for Mobile Devices </a:t>
            </a:r>
            <a:r>
              <a:rPr lang="en-US" altLang="it-IT" sz="1400" b="0" u="none">
                <a:latin typeface="Arial" charset="0"/>
              </a:rPr>
              <a:t>(CGI 2004)</a:t>
            </a:r>
            <a:endParaRPr lang="it-IT" altLang="it-IT" sz="1400" u="none">
              <a:latin typeface="Arial" charset="0"/>
            </a:endParaRPr>
          </a:p>
        </p:txBody>
      </p:sp>
      <p:sp>
        <p:nvSpPr>
          <p:cNvPr id="41992" name="Rettangolo arrotondato 8"/>
          <p:cNvSpPr>
            <a:spLocks noChangeArrowheads="1"/>
          </p:cNvSpPr>
          <p:nvPr/>
        </p:nvSpPr>
        <p:spPr bwMode="auto">
          <a:xfrm>
            <a:off x="3541092" y="5584825"/>
            <a:ext cx="5313363" cy="69056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Duguet and Drettakis. </a:t>
            </a:r>
            <a:r>
              <a:rPr lang="en-US" altLang="it-IT" sz="1400" u="none">
                <a:latin typeface="Arial" charset="0"/>
              </a:rPr>
              <a:t>Flexible point-based rendering on mobile devices </a:t>
            </a:r>
            <a:r>
              <a:rPr lang="en-US" altLang="it-IT" sz="1400" b="0" u="none">
                <a:latin typeface="Arial" charset="0"/>
              </a:rPr>
              <a:t>(IEEE Trans. on CG &amp; Appl, 2004)</a:t>
            </a:r>
            <a:endParaRPr lang="it-IT" altLang="it-IT" sz="140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26</a:t>
            </a:fld>
            <a:endParaRPr lang="it-IT" dirty="0"/>
          </a:p>
        </p:txBody>
      </p:sp>
    </p:spTree>
    <p:extLst>
      <p:ext uri="{BB962C8B-B14F-4D97-AF65-F5344CB8AC3E}">
        <p14:creationId xmlns:p14="http://schemas.microsoft.com/office/powerpoint/2010/main" val="4081493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en-US" altLang="it-IT" smtClean="0"/>
              <a:t>Mixed Mobile/Remote rendering</a:t>
            </a:r>
            <a:endParaRPr lang="it-IT" altLang="it-IT" smtClean="0"/>
          </a:p>
        </p:txBody>
      </p:sp>
      <p:sp>
        <p:nvSpPr>
          <p:cNvPr id="41987" name="Segnaposto contenuto 2"/>
          <p:cNvSpPr>
            <a:spLocks noGrp="1"/>
          </p:cNvSpPr>
          <p:nvPr>
            <p:ph idx="1"/>
          </p:nvPr>
        </p:nvSpPr>
        <p:spPr/>
        <p:txBody>
          <a:bodyPr/>
          <a:lstStyle/>
          <a:p>
            <a:r>
              <a:rPr lang="en-US" altLang="it-IT" sz="2000" dirty="0" smtClean="0"/>
              <a:t>Model based versus Image based methods</a:t>
            </a:r>
          </a:p>
          <a:p>
            <a:r>
              <a:rPr lang="en-US" altLang="it-IT" sz="2000" dirty="0" smtClean="0"/>
              <a:t>Model based methods</a:t>
            </a:r>
          </a:p>
          <a:p>
            <a:pPr lvl="1"/>
            <a:r>
              <a:rPr lang="en-US" altLang="it-IT" sz="1800" dirty="0" smtClean="0"/>
              <a:t>Original models</a:t>
            </a:r>
          </a:p>
          <a:p>
            <a:pPr lvl="1"/>
            <a:endParaRPr lang="en-US" altLang="it-IT" sz="1800" dirty="0" smtClean="0"/>
          </a:p>
          <a:p>
            <a:pPr lvl="1"/>
            <a:r>
              <a:rPr lang="en-US" altLang="it-IT" sz="1800" dirty="0" smtClean="0"/>
              <a:t>Partial models   </a:t>
            </a:r>
          </a:p>
          <a:p>
            <a:pPr lvl="1"/>
            <a:endParaRPr lang="en-US" altLang="it-IT" sz="1800" dirty="0" smtClean="0"/>
          </a:p>
          <a:p>
            <a:pPr lvl="1"/>
            <a:endParaRPr lang="en-US" altLang="it-IT" sz="1800" dirty="0" smtClean="0"/>
          </a:p>
          <a:p>
            <a:pPr lvl="1"/>
            <a:endParaRPr lang="en-US" altLang="it-IT" sz="1800" dirty="0" smtClean="0"/>
          </a:p>
          <a:p>
            <a:pPr lvl="1"/>
            <a:endParaRPr lang="en-US" altLang="it-IT" sz="1800" dirty="0" smtClean="0"/>
          </a:p>
          <a:p>
            <a:pPr lvl="1"/>
            <a:r>
              <a:rPr lang="en-US" altLang="it-IT" sz="1800" dirty="0" smtClean="0"/>
              <a:t>Simplified models</a:t>
            </a:r>
          </a:p>
          <a:p>
            <a:pPr lvl="2"/>
            <a:r>
              <a:rPr lang="en-US" altLang="it-IT" sz="1600" dirty="0" smtClean="0"/>
              <a:t>Couple of lines</a:t>
            </a:r>
          </a:p>
          <a:p>
            <a:pPr lvl="2"/>
            <a:endParaRPr lang="en-US" altLang="it-IT" sz="1600" dirty="0" smtClean="0"/>
          </a:p>
          <a:p>
            <a:pPr lvl="2"/>
            <a:endParaRPr lang="en-US" altLang="it-IT" sz="1600" dirty="0" smtClean="0"/>
          </a:p>
          <a:p>
            <a:pPr lvl="2"/>
            <a:r>
              <a:rPr lang="en-US" altLang="it-IT" sz="1600" dirty="0" smtClean="0"/>
              <a:t>Point clouds</a:t>
            </a:r>
          </a:p>
        </p:txBody>
      </p:sp>
      <p:sp>
        <p:nvSpPr>
          <p:cNvPr id="41988" name="Rettangolo arrotondato 3"/>
          <p:cNvSpPr>
            <a:spLocks noChangeArrowheads="1"/>
          </p:cNvSpPr>
          <p:nvPr/>
        </p:nvSpPr>
        <p:spPr bwMode="auto">
          <a:xfrm>
            <a:off x="3498230" y="2144341"/>
            <a:ext cx="5313362" cy="63658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Eisert</a:t>
            </a:r>
            <a:r>
              <a:rPr lang="en-US" altLang="it-IT" sz="1400" b="0" u="none" dirty="0">
                <a:latin typeface="Arial" charset="0"/>
              </a:rPr>
              <a:t> and </a:t>
            </a:r>
            <a:r>
              <a:rPr lang="en-US" altLang="it-IT" sz="1400" b="0" u="none" dirty="0" err="1">
                <a:latin typeface="Arial" charset="0"/>
              </a:rPr>
              <a:t>Fechteler</a:t>
            </a:r>
            <a:r>
              <a:rPr lang="en-US" altLang="it-IT" sz="1400" b="0" u="none" dirty="0">
                <a:latin typeface="Arial" charset="0"/>
              </a:rPr>
              <a:t>. </a:t>
            </a:r>
            <a:r>
              <a:rPr lang="en-US" altLang="it-IT" sz="1400" u="none" dirty="0">
                <a:latin typeface="Arial" charset="0"/>
              </a:rPr>
              <a:t>Low delay streaming of computer graphics </a:t>
            </a:r>
            <a:r>
              <a:rPr lang="en-US" altLang="it-IT" sz="1400" b="0" u="none" dirty="0">
                <a:latin typeface="Arial" charset="0"/>
              </a:rPr>
              <a:t>(ICIP 2008)</a:t>
            </a:r>
            <a:endParaRPr lang="it-IT" altLang="it-IT" sz="1400" b="0" u="none" dirty="0">
              <a:latin typeface="Arial" charset="0"/>
            </a:endParaRPr>
          </a:p>
        </p:txBody>
      </p:sp>
      <p:sp>
        <p:nvSpPr>
          <p:cNvPr id="41989" name="Rettangolo arrotondato 4"/>
          <p:cNvSpPr>
            <a:spLocks noChangeArrowheads="1"/>
          </p:cNvSpPr>
          <p:nvPr/>
        </p:nvSpPr>
        <p:spPr bwMode="auto">
          <a:xfrm>
            <a:off x="3512517" y="3057203"/>
            <a:ext cx="5313363" cy="73183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smtClean="0">
                <a:latin typeface="Arial" charset="0"/>
              </a:rPr>
              <a:t>Gobbetti</a:t>
            </a:r>
            <a:r>
              <a:rPr lang="en-US" altLang="it-IT" sz="1400" b="0" u="none" dirty="0" smtClean="0">
                <a:latin typeface="Arial" charset="0"/>
              </a:rPr>
              <a:t> </a:t>
            </a:r>
            <a:r>
              <a:rPr lang="en-US" altLang="it-IT" sz="1400" b="0" u="none" dirty="0">
                <a:latin typeface="Arial" charset="0"/>
              </a:rPr>
              <a:t>et </a:t>
            </a:r>
            <a:r>
              <a:rPr lang="en-US" altLang="it-IT" sz="1400" b="0" u="none" dirty="0" smtClean="0">
                <a:latin typeface="Arial" charset="0"/>
              </a:rPr>
              <a:t>al.</a:t>
            </a:r>
            <a:r>
              <a:rPr lang="en-US" altLang="it-IT" sz="1400" u="none" dirty="0" smtClean="0">
                <a:latin typeface="Arial" charset="0"/>
              </a:rPr>
              <a:t> </a:t>
            </a:r>
            <a:r>
              <a:rPr lang="en-US" altLang="it-IT" sz="1400" u="none" dirty="0">
                <a:latin typeface="Arial" charset="0"/>
              </a:rPr>
              <a:t>Adaptive Quad Patches: an Adaptive Regular Structure for Web Distribution and Adaptive Rendering of 3D Models. </a:t>
            </a:r>
            <a:r>
              <a:rPr lang="en-US" altLang="it-IT" sz="1400" b="0" u="none" dirty="0" smtClean="0">
                <a:latin typeface="Arial" charset="0"/>
              </a:rPr>
              <a:t>(Web3D </a:t>
            </a:r>
            <a:r>
              <a:rPr lang="en-US" altLang="it-IT" sz="1400" b="0" u="none" dirty="0">
                <a:latin typeface="Arial" charset="0"/>
              </a:rPr>
              <a:t>2012)</a:t>
            </a:r>
            <a:endParaRPr lang="it-IT" altLang="it-IT" sz="1400" u="none" dirty="0">
              <a:latin typeface="Arial" charset="0"/>
            </a:endParaRPr>
          </a:p>
        </p:txBody>
      </p:sp>
      <p:sp>
        <p:nvSpPr>
          <p:cNvPr id="41990" name="Rettangolo arrotondato 5"/>
          <p:cNvSpPr>
            <a:spLocks noChangeArrowheads="1"/>
          </p:cNvSpPr>
          <p:nvPr/>
        </p:nvSpPr>
        <p:spPr bwMode="auto">
          <a:xfrm>
            <a:off x="3491880" y="3871069"/>
            <a:ext cx="5311775" cy="85407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Compression-domain Seamless Multiresolution Visualization of Gigantic Meshes on Mobile Devices </a:t>
            </a:r>
            <a:r>
              <a:rPr lang="en-US" altLang="it-IT" sz="1400" b="0" u="none" dirty="0">
                <a:latin typeface="Arial" charset="0"/>
              </a:rPr>
              <a:t>(Web3D 2013)</a:t>
            </a:r>
            <a:endParaRPr lang="it-IT" altLang="it-IT" sz="1400" u="none" dirty="0">
              <a:latin typeface="Arial" charset="0"/>
            </a:endParaRPr>
          </a:p>
        </p:txBody>
      </p:sp>
      <p:sp>
        <p:nvSpPr>
          <p:cNvPr id="41991" name="Rettangolo arrotondato 6"/>
          <p:cNvSpPr>
            <a:spLocks noChangeArrowheads="1"/>
          </p:cNvSpPr>
          <p:nvPr/>
        </p:nvSpPr>
        <p:spPr bwMode="auto">
          <a:xfrm>
            <a:off x="3539505" y="4830763"/>
            <a:ext cx="5313362" cy="6905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Diepstraten et al., 2004. </a:t>
            </a:r>
            <a:r>
              <a:rPr lang="en-US" altLang="it-IT" sz="1400" u="none">
                <a:latin typeface="Arial" charset="0"/>
              </a:rPr>
              <a:t>Remote Line Rendering for Mobile Devices </a:t>
            </a:r>
            <a:r>
              <a:rPr lang="en-US" altLang="it-IT" sz="1400" b="0" u="none">
                <a:latin typeface="Arial" charset="0"/>
              </a:rPr>
              <a:t>(CGI 2004)</a:t>
            </a:r>
            <a:endParaRPr lang="it-IT" altLang="it-IT" sz="1400" u="none">
              <a:latin typeface="Arial" charset="0"/>
            </a:endParaRPr>
          </a:p>
        </p:txBody>
      </p:sp>
      <p:sp>
        <p:nvSpPr>
          <p:cNvPr id="41992" name="Rettangolo arrotondato 8"/>
          <p:cNvSpPr>
            <a:spLocks noChangeArrowheads="1"/>
          </p:cNvSpPr>
          <p:nvPr/>
        </p:nvSpPr>
        <p:spPr bwMode="auto">
          <a:xfrm>
            <a:off x="3541092" y="5584825"/>
            <a:ext cx="5313363" cy="69056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Duguet and Drettakis. </a:t>
            </a:r>
            <a:r>
              <a:rPr lang="en-US" altLang="it-IT" sz="1400" u="none">
                <a:latin typeface="Arial" charset="0"/>
              </a:rPr>
              <a:t>Flexible point-based rendering on mobile devices </a:t>
            </a:r>
            <a:r>
              <a:rPr lang="en-US" altLang="it-IT" sz="1400" b="0" u="none">
                <a:latin typeface="Arial" charset="0"/>
              </a:rPr>
              <a:t>(IEEE Trans. on CG &amp; Appl, 2004)</a:t>
            </a:r>
            <a:endParaRPr lang="it-IT" altLang="it-IT" sz="140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27</a:t>
            </a:fld>
            <a:endParaRPr lang="it-IT" dirty="0"/>
          </a:p>
        </p:txBody>
      </p:sp>
      <p:sp>
        <p:nvSpPr>
          <p:cNvPr id="12" name="Freccia a destra 3"/>
          <p:cNvSpPr/>
          <p:nvPr/>
        </p:nvSpPr>
        <p:spPr bwMode="auto">
          <a:xfrm>
            <a:off x="2286743" y="5979521"/>
            <a:ext cx="1152128" cy="345306"/>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3" name="Rettangolo 1"/>
          <p:cNvSpPr/>
          <p:nvPr/>
        </p:nvSpPr>
        <p:spPr bwMode="auto">
          <a:xfrm>
            <a:off x="3498230" y="5559468"/>
            <a:ext cx="5458446" cy="765359"/>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4" name="Rectangle 13"/>
          <p:cNvSpPr/>
          <p:nvPr/>
        </p:nvSpPr>
        <p:spPr bwMode="auto">
          <a:xfrm>
            <a:off x="326571" y="2145649"/>
            <a:ext cx="8638042" cy="338973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5" name="CasellaDiTesto 16"/>
          <p:cNvSpPr txBox="1"/>
          <p:nvPr/>
        </p:nvSpPr>
        <p:spPr>
          <a:xfrm>
            <a:off x="1288710" y="2764705"/>
            <a:ext cx="2499519" cy="1323439"/>
          </a:xfrm>
          <a:prstGeom prst="rect">
            <a:avLst/>
          </a:prstGeom>
          <a:solidFill>
            <a:schemeClr val="accent2">
              <a:lumMod val="50000"/>
            </a:schemeClr>
          </a:solidFill>
        </p:spPr>
        <p:txBody>
          <a:bodyPr wrap="square">
            <a:spAutoFit/>
          </a:bodyPr>
          <a:lstStyle/>
          <a:p>
            <a:pPr>
              <a:defRPr/>
            </a:pPr>
            <a:r>
              <a:rPr lang="it-IT" sz="2000" u="none" dirty="0" smtClean="0">
                <a:solidFill>
                  <a:schemeClr val="bg1"/>
                </a:solidFill>
                <a:ea typeface="ＭＳ Ｐゴシック" pitchFamily="32" charset="-128"/>
                <a:cs typeface="+mn-cs"/>
              </a:rPr>
              <a:t>Point clouds organized as hierarchical grids.</a:t>
            </a:r>
          </a:p>
          <a:p>
            <a:pPr>
              <a:defRPr/>
            </a:pPr>
            <a:r>
              <a:rPr lang="it-IT" sz="2000" u="none" dirty="0" smtClean="0">
                <a:solidFill>
                  <a:schemeClr val="bg1"/>
                </a:solidFill>
                <a:ea typeface="ＭＳ Ｐゴシック" pitchFamily="32" charset="-128"/>
                <a:cs typeface="+mn-cs"/>
              </a:rPr>
              <a:t>Tested on PDAs</a:t>
            </a:r>
            <a:endParaRPr lang="it-IT" sz="2000" u="none" dirty="0">
              <a:solidFill>
                <a:schemeClr val="bg1"/>
              </a:solidFill>
              <a:ea typeface="ＭＳ Ｐゴシック" pitchFamily="32" charset="-128"/>
              <a:cs typeface="+mn-cs"/>
            </a:endParaRPr>
          </a:p>
        </p:txBody>
      </p:sp>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11486" y="2013857"/>
            <a:ext cx="2605314" cy="3474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5020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en-US" altLang="it-IT" smtClean="0"/>
              <a:t>Mixed Mobile/Remote rendering</a:t>
            </a:r>
            <a:endParaRPr lang="it-IT" altLang="it-IT" smtClean="0"/>
          </a:p>
        </p:txBody>
      </p:sp>
      <p:sp>
        <p:nvSpPr>
          <p:cNvPr id="41987" name="Segnaposto contenuto 2"/>
          <p:cNvSpPr>
            <a:spLocks noGrp="1"/>
          </p:cNvSpPr>
          <p:nvPr>
            <p:ph idx="1"/>
          </p:nvPr>
        </p:nvSpPr>
        <p:spPr/>
        <p:txBody>
          <a:bodyPr/>
          <a:lstStyle/>
          <a:p>
            <a:r>
              <a:rPr lang="en-US" altLang="it-IT" sz="2000" dirty="0" smtClean="0"/>
              <a:t>Model based versus Image based methods</a:t>
            </a:r>
          </a:p>
          <a:p>
            <a:r>
              <a:rPr lang="en-US" altLang="it-IT" sz="2000" dirty="0" smtClean="0"/>
              <a:t>Model based methods</a:t>
            </a:r>
          </a:p>
          <a:p>
            <a:pPr lvl="1"/>
            <a:r>
              <a:rPr lang="en-US" altLang="it-IT" sz="1800" dirty="0" smtClean="0"/>
              <a:t>Original models</a:t>
            </a:r>
          </a:p>
          <a:p>
            <a:pPr lvl="1"/>
            <a:endParaRPr lang="en-US" altLang="it-IT" sz="1800" dirty="0" smtClean="0"/>
          </a:p>
          <a:p>
            <a:pPr lvl="1"/>
            <a:r>
              <a:rPr lang="en-US" altLang="it-IT" sz="1800" dirty="0" smtClean="0"/>
              <a:t>Partial models   </a:t>
            </a:r>
          </a:p>
          <a:p>
            <a:pPr lvl="1"/>
            <a:endParaRPr lang="en-US" altLang="it-IT" sz="1800" dirty="0" smtClean="0"/>
          </a:p>
          <a:p>
            <a:pPr lvl="1"/>
            <a:endParaRPr lang="en-US" altLang="it-IT" sz="1800" dirty="0" smtClean="0"/>
          </a:p>
          <a:p>
            <a:pPr lvl="1"/>
            <a:endParaRPr lang="en-US" altLang="it-IT" sz="1800" dirty="0" smtClean="0"/>
          </a:p>
          <a:p>
            <a:pPr lvl="1"/>
            <a:endParaRPr lang="en-US" altLang="it-IT" sz="1800" dirty="0" smtClean="0"/>
          </a:p>
          <a:p>
            <a:pPr lvl="1"/>
            <a:r>
              <a:rPr lang="en-US" altLang="it-IT" sz="1800" dirty="0" smtClean="0"/>
              <a:t>Simplified models</a:t>
            </a:r>
          </a:p>
          <a:p>
            <a:pPr lvl="2"/>
            <a:r>
              <a:rPr lang="en-US" altLang="it-IT" sz="1600" dirty="0" smtClean="0"/>
              <a:t>Couple of lines</a:t>
            </a:r>
          </a:p>
          <a:p>
            <a:pPr lvl="2"/>
            <a:endParaRPr lang="en-US" altLang="it-IT" sz="1600" dirty="0" smtClean="0"/>
          </a:p>
          <a:p>
            <a:pPr lvl="2"/>
            <a:endParaRPr lang="en-US" altLang="it-IT" sz="1600" dirty="0" smtClean="0"/>
          </a:p>
          <a:p>
            <a:pPr lvl="2"/>
            <a:r>
              <a:rPr lang="en-US" altLang="it-IT" sz="1600" dirty="0" smtClean="0"/>
              <a:t>Point clouds</a:t>
            </a:r>
          </a:p>
        </p:txBody>
      </p:sp>
      <p:sp>
        <p:nvSpPr>
          <p:cNvPr id="41988" name="Rettangolo arrotondato 3"/>
          <p:cNvSpPr>
            <a:spLocks noChangeArrowheads="1"/>
          </p:cNvSpPr>
          <p:nvPr/>
        </p:nvSpPr>
        <p:spPr bwMode="auto">
          <a:xfrm>
            <a:off x="3498230" y="2144341"/>
            <a:ext cx="5313362" cy="63658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Eisert</a:t>
            </a:r>
            <a:r>
              <a:rPr lang="en-US" altLang="it-IT" sz="1400" b="0" u="none" dirty="0">
                <a:latin typeface="Arial" charset="0"/>
              </a:rPr>
              <a:t> and </a:t>
            </a:r>
            <a:r>
              <a:rPr lang="en-US" altLang="it-IT" sz="1400" b="0" u="none" dirty="0" err="1">
                <a:latin typeface="Arial" charset="0"/>
              </a:rPr>
              <a:t>Fechteler</a:t>
            </a:r>
            <a:r>
              <a:rPr lang="en-US" altLang="it-IT" sz="1400" b="0" u="none" dirty="0">
                <a:latin typeface="Arial" charset="0"/>
              </a:rPr>
              <a:t>. </a:t>
            </a:r>
            <a:r>
              <a:rPr lang="en-US" altLang="it-IT" sz="1400" u="none" dirty="0">
                <a:latin typeface="Arial" charset="0"/>
              </a:rPr>
              <a:t>Low delay streaming of computer graphics </a:t>
            </a:r>
            <a:r>
              <a:rPr lang="en-US" altLang="it-IT" sz="1400" b="0" u="none" dirty="0">
                <a:latin typeface="Arial" charset="0"/>
              </a:rPr>
              <a:t>(ICIP 2008)</a:t>
            </a:r>
            <a:endParaRPr lang="it-IT" altLang="it-IT" sz="1400" b="0" u="none" dirty="0">
              <a:latin typeface="Arial" charset="0"/>
            </a:endParaRPr>
          </a:p>
        </p:txBody>
      </p:sp>
      <p:sp>
        <p:nvSpPr>
          <p:cNvPr id="41989" name="Rettangolo arrotondato 4"/>
          <p:cNvSpPr>
            <a:spLocks noChangeArrowheads="1"/>
          </p:cNvSpPr>
          <p:nvPr/>
        </p:nvSpPr>
        <p:spPr bwMode="auto">
          <a:xfrm>
            <a:off x="3512517" y="3057203"/>
            <a:ext cx="5313363" cy="73183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smtClean="0">
                <a:latin typeface="Arial" charset="0"/>
              </a:rPr>
              <a:t>Gobbetti</a:t>
            </a:r>
            <a:r>
              <a:rPr lang="en-US" altLang="it-IT" sz="1400" b="0" u="none" dirty="0" smtClean="0">
                <a:latin typeface="Arial" charset="0"/>
              </a:rPr>
              <a:t> </a:t>
            </a:r>
            <a:r>
              <a:rPr lang="en-US" altLang="it-IT" sz="1400" b="0" u="none" dirty="0">
                <a:latin typeface="Arial" charset="0"/>
              </a:rPr>
              <a:t>et </a:t>
            </a:r>
            <a:r>
              <a:rPr lang="en-US" altLang="it-IT" sz="1400" b="0" u="none" dirty="0" smtClean="0">
                <a:latin typeface="Arial" charset="0"/>
              </a:rPr>
              <a:t>al.</a:t>
            </a:r>
            <a:r>
              <a:rPr lang="en-US" altLang="it-IT" sz="1400" u="none" dirty="0" smtClean="0">
                <a:latin typeface="Arial" charset="0"/>
              </a:rPr>
              <a:t> </a:t>
            </a:r>
            <a:r>
              <a:rPr lang="en-US" altLang="it-IT" sz="1400" u="none" dirty="0">
                <a:latin typeface="Arial" charset="0"/>
              </a:rPr>
              <a:t>Adaptive Quad Patches: an Adaptive Regular Structure for Web Distribution and Adaptive Rendering of 3D Models. </a:t>
            </a:r>
            <a:r>
              <a:rPr lang="en-US" altLang="it-IT" sz="1400" b="0" u="none" dirty="0" smtClean="0">
                <a:latin typeface="Arial" charset="0"/>
              </a:rPr>
              <a:t>(Web3D </a:t>
            </a:r>
            <a:r>
              <a:rPr lang="en-US" altLang="it-IT" sz="1400" b="0" u="none" dirty="0">
                <a:latin typeface="Arial" charset="0"/>
              </a:rPr>
              <a:t>2012)</a:t>
            </a:r>
            <a:endParaRPr lang="it-IT" altLang="it-IT" sz="1400" u="none" dirty="0">
              <a:latin typeface="Arial" charset="0"/>
            </a:endParaRPr>
          </a:p>
        </p:txBody>
      </p:sp>
      <p:sp>
        <p:nvSpPr>
          <p:cNvPr id="41990" name="Rettangolo arrotondato 5"/>
          <p:cNvSpPr>
            <a:spLocks noChangeArrowheads="1"/>
          </p:cNvSpPr>
          <p:nvPr/>
        </p:nvSpPr>
        <p:spPr bwMode="auto">
          <a:xfrm>
            <a:off x="3491880" y="3871069"/>
            <a:ext cx="5311775" cy="85407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Compression-domain Seamless Multiresolution Visualization of Gigantic Meshes on Mobile Devices </a:t>
            </a:r>
            <a:r>
              <a:rPr lang="en-US" altLang="it-IT" sz="1400" b="0" u="none" dirty="0">
                <a:latin typeface="Arial" charset="0"/>
              </a:rPr>
              <a:t>(Web3D 2013)</a:t>
            </a:r>
            <a:endParaRPr lang="it-IT" altLang="it-IT" sz="1400" u="none" dirty="0">
              <a:latin typeface="Arial" charset="0"/>
            </a:endParaRPr>
          </a:p>
        </p:txBody>
      </p:sp>
      <p:sp>
        <p:nvSpPr>
          <p:cNvPr id="41991" name="Rettangolo arrotondato 6"/>
          <p:cNvSpPr>
            <a:spLocks noChangeArrowheads="1"/>
          </p:cNvSpPr>
          <p:nvPr/>
        </p:nvSpPr>
        <p:spPr bwMode="auto">
          <a:xfrm>
            <a:off x="3539505" y="4852535"/>
            <a:ext cx="5313362" cy="6905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Diepstraten et al., 2004. </a:t>
            </a:r>
            <a:r>
              <a:rPr lang="en-US" altLang="it-IT" sz="1400" u="none">
                <a:latin typeface="Arial" charset="0"/>
              </a:rPr>
              <a:t>Remote Line Rendering for Mobile Devices </a:t>
            </a:r>
            <a:r>
              <a:rPr lang="en-US" altLang="it-IT" sz="1400" b="0" u="none">
                <a:latin typeface="Arial" charset="0"/>
              </a:rPr>
              <a:t>(CGI 2004)</a:t>
            </a:r>
            <a:endParaRPr lang="it-IT" altLang="it-IT" sz="1400" u="none">
              <a:latin typeface="Arial" charset="0"/>
            </a:endParaRPr>
          </a:p>
        </p:txBody>
      </p:sp>
      <p:sp>
        <p:nvSpPr>
          <p:cNvPr id="41992" name="Rettangolo arrotondato 8"/>
          <p:cNvSpPr>
            <a:spLocks noChangeArrowheads="1"/>
          </p:cNvSpPr>
          <p:nvPr/>
        </p:nvSpPr>
        <p:spPr bwMode="auto">
          <a:xfrm>
            <a:off x="3541092" y="5584825"/>
            <a:ext cx="5313363" cy="69056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Duguet and Drettakis. </a:t>
            </a:r>
            <a:r>
              <a:rPr lang="en-US" altLang="it-IT" sz="1400" u="none">
                <a:latin typeface="Arial" charset="0"/>
              </a:rPr>
              <a:t>Flexible point-based rendering on mobile devices </a:t>
            </a:r>
            <a:r>
              <a:rPr lang="en-US" altLang="it-IT" sz="1400" b="0" u="none">
                <a:latin typeface="Arial" charset="0"/>
              </a:rPr>
              <a:t>(IEEE Trans. on CG &amp; Appl, 2004)</a:t>
            </a:r>
            <a:endParaRPr lang="it-IT" altLang="it-IT" sz="140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28</a:t>
            </a:fld>
            <a:endParaRPr lang="it-IT" dirty="0"/>
          </a:p>
        </p:txBody>
      </p:sp>
      <p:sp>
        <p:nvSpPr>
          <p:cNvPr id="10" name="Rettangolo 1"/>
          <p:cNvSpPr/>
          <p:nvPr/>
        </p:nvSpPr>
        <p:spPr bwMode="auto">
          <a:xfrm>
            <a:off x="3498230" y="4830352"/>
            <a:ext cx="5458446" cy="765359"/>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1" name="Freccia a destra 3"/>
          <p:cNvSpPr/>
          <p:nvPr/>
        </p:nvSpPr>
        <p:spPr bwMode="auto">
          <a:xfrm>
            <a:off x="2324671" y="5187315"/>
            <a:ext cx="1152128" cy="345306"/>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2" name="Rectangle 11"/>
          <p:cNvSpPr/>
          <p:nvPr/>
        </p:nvSpPr>
        <p:spPr bwMode="auto">
          <a:xfrm>
            <a:off x="326571" y="2145239"/>
            <a:ext cx="8638042" cy="267422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4590627" y="2173205"/>
            <a:ext cx="4304619" cy="2315993"/>
          </a:xfrm>
          <a:prstGeom prst="rect">
            <a:avLst/>
          </a:prstGeom>
        </p:spPr>
      </p:pic>
      <p:sp>
        <p:nvSpPr>
          <p:cNvPr id="13" name="CasellaDiTesto 16"/>
          <p:cNvSpPr txBox="1"/>
          <p:nvPr/>
        </p:nvSpPr>
        <p:spPr>
          <a:xfrm>
            <a:off x="519784" y="2966476"/>
            <a:ext cx="3851332" cy="1323439"/>
          </a:xfrm>
          <a:prstGeom prst="rect">
            <a:avLst/>
          </a:prstGeom>
          <a:solidFill>
            <a:schemeClr val="accent2">
              <a:lumMod val="50000"/>
            </a:schemeClr>
          </a:solidFill>
        </p:spPr>
        <p:txBody>
          <a:bodyPr wrap="square">
            <a:spAutoFit/>
          </a:bodyPr>
          <a:lstStyle/>
          <a:p>
            <a:pPr>
              <a:defRPr/>
            </a:pPr>
            <a:r>
              <a:rPr lang="en-US" sz="2000" u="none" dirty="0" smtClean="0">
                <a:solidFill>
                  <a:schemeClr val="bg1"/>
                </a:solidFill>
                <a:ea typeface="ＭＳ Ｐゴシック" pitchFamily="32" charset="-128"/>
                <a:cs typeface="+mn-cs"/>
              </a:rPr>
              <a:t>Transfer </a:t>
            </a:r>
            <a:r>
              <a:rPr lang="en-US" sz="2000" u="none" dirty="0">
                <a:solidFill>
                  <a:schemeClr val="bg1"/>
                </a:solidFill>
                <a:ea typeface="ＭＳ Ｐゴシック" pitchFamily="32" charset="-128"/>
                <a:cs typeface="+mn-cs"/>
              </a:rPr>
              <a:t>couple of 2D line primitives over the network, which are rendered locally by the mobile device</a:t>
            </a:r>
          </a:p>
        </p:txBody>
      </p:sp>
    </p:spTree>
    <p:extLst>
      <p:ext uri="{BB962C8B-B14F-4D97-AF65-F5344CB8AC3E}">
        <p14:creationId xmlns:p14="http://schemas.microsoft.com/office/powerpoint/2010/main" val="1014451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ttangolo arrotondato 4"/>
          <p:cNvSpPr>
            <a:spLocks noChangeArrowheads="1"/>
          </p:cNvSpPr>
          <p:nvPr/>
        </p:nvSpPr>
        <p:spPr bwMode="auto">
          <a:xfrm>
            <a:off x="3512517" y="3057203"/>
            <a:ext cx="5313363" cy="73183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smtClean="0">
                <a:latin typeface="Arial" charset="0"/>
              </a:rPr>
              <a:t>Gobbetti</a:t>
            </a:r>
            <a:r>
              <a:rPr lang="en-US" altLang="it-IT" sz="1400" b="0" u="none" dirty="0" smtClean="0">
                <a:latin typeface="Arial" charset="0"/>
              </a:rPr>
              <a:t> </a:t>
            </a:r>
            <a:r>
              <a:rPr lang="en-US" altLang="it-IT" sz="1400" b="0" u="none" dirty="0">
                <a:latin typeface="Arial" charset="0"/>
              </a:rPr>
              <a:t>et </a:t>
            </a:r>
            <a:r>
              <a:rPr lang="en-US" altLang="it-IT" sz="1400" b="0" u="none" dirty="0" smtClean="0">
                <a:latin typeface="Arial" charset="0"/>
              </a:rPr>
              <a:t>al.</a:t>
            </a:r>
            <a:r>
              <a:rPr lang="en-US" altLang="it-IT" sz="1400" dirty="0" smtClean="0">
                <a:latin typeface="Arial" charset="0"/>
              </a:rPr>
              <a:t> </a:t>
            </a:r>
            <a:r>
              <a:rPr lang="en-US" altLang="it-IT" sz="1400" dirty="0">
                <a:latin typeface="Arial" charset="0"/>
              </a:rPr>
              <a:t>Adaptive Quad Patches: an Adaptive Regular Structure for Web Distribution and Adaptive Rendering of 3D Models. </a:t>
            </a:r>
            <a:r>
              <a:rPr lang="en-US" altLang="it-IT" sz="1400" b="0" u="none" dirty="0" smtClean="0">
                <a:latin typeface="Arial" charset="0"/>
              </a:rPr>
              <a:t>(Web3D </a:t>
            </a:r>
            <a:r>
              <a:rPr lang="en-US" altLang="it-IT" sz="1400" b="0" u="none" dirty="0">
                <a:latin typeface="Arial" charset="0"/>
              </a:rPr>
              <a:t>2012)</a:t>
            </a:r>
            <a:endParaRPr lang="it-IT" altLang="it-IT" sz="1400" u="none" dirty="0">
              <a:latin typeface="Arial" charset="0"/>
            </a:endParaRPr>
          </a:p>
        </p:txBody>
      </p:sp>
      <p:sp>
        <p:nvSpPr>
          <p:cNvPr id="41990" name="Rettangolo arrotondato 5"/>
          <p:cNvSpPr>
            <a:spLocks noChangeArrowheads="1"/>
          </p:cNvSpPr>
          <p:nvPr/>
        </p:nvSpPr>
        <p:spPr bwMode="auto">
          <a:xfrm>
            <a:off x="3491880" y="3871069"/>
            <a:ext cx="5311775" cy="85407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Compression-domain Seamless Multiresolution Visualization of Gigantic Meshes on Mobile Devices </a:t>
            </a:r>
            <a:r>
              <a:rPr lang="en-US" altLang="it-IT" sz="1400" b="0" u="none" dirty="0">
                <a:latin typeface="Arial" charset="0"/>
              </a:rPr>
              <a:t>(Web3D 2013)</a:t>
            </a:r>
            <a:endParaRPr lang="it-IT" altLang="it-IT" sz="1400" u="none" dirty="0">
              <a:latin typeface="Arial" charset="0"/>
            </a:endParaRPr>
          </a:p>
        </p:txBody>
      </p:sp>
      <p:sp>
        <p:nvSpPr>
          <p:cNvPr id="41991" name="Rettangolo arrotondato 6"/>
          <p:cNvSpPr>
            <a:spLocks noChangeArrowheads="1"/>
          </p:cNvSpPr>
          <p:nvPr/>
        </p:nvSpPr>
        <p:spPr bwMode="auto">
          <a:xfrm>
            <a:off x="3539505" y="4830763"/>
            <a:ext cx="5313362" cy="6905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Diepstraten et al., 2004. </a:t>
            </a:r>
            <a:r>
              <a:rPr lang="en-US" altLang="it-IT" sz="1400" u="none">
                <a:latin typeface="Arial" charset="0"/>
              </a:rPr>
              <a:t>Remote Line Rendering for Mobile Devices </a:t>
            </a:r>
            <a:r>
              <a:rPr lang="en-US" altLang="it-IT" sz="1400" b="0" u="none">
                <a:latin typeface="Arial" charset="0"/>
              </a:rPr>
              <a:t>(CGI 2004)</a:t>
            </a:r>
            <a:endParaRPr lang="it-IT" altLang="it-IT" sz="1400" u="none">
              <a:latin typeface="Arial" charset="0"/>
            </a:endParaRPr>
          </a:p>
        </p:txBody>
      </p:sp>
      <p:sp>
        <p:nvSpPr>
          <p:cNvPr id="41992" name="Rettangolo arrotondato 8"/>
          <p:cNvSpPr>
            <a:spLocks noChangeArrowheads="1"/>
          </p:cNvSpPr>
          <p:nvPr/>
        </p:nvSpPr>
        <p:spPr bwMode="auto">
          <a:xfrm>
            <a:off x="3541092" y="5584825"/>
            <a:ext cx="5313363" cy="69056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Duguet and Drettakis. </a:t>
            </a:r>
            <a:r>
              <a:rPr lang="en-US" altLang="it-IT" sz="1400" u="none">
                <a:latin typeface="Arial" charset="0"/>
              </a:rPr>
              <a:t>Flexible point-based rendering on mobile devices </a:t>
            </a:r>
            <a:r>
              <a:rPr lang="en-US" altLang="it-IT" sz="1400" b="0" u="none">
                <a:latin typeface="Arial" charset="0"/>
              </a:rPr>
              <a:t>(IEEE Trans. on CG &amp; Appl, 2004)</a:t>
            </a:r>
            <a:endParaRPr lang="it-IT" altLang="it-IT" sz="1400" u="none">
              <a:latin typeface="Arial" charset="0"/>
            </a:endParaRPr>
          </a:p>
        </p:txBody>
      </p:sp>
      <p:sp>
        <p:nvSpPr>
          <p:cNvPr id="41987" name="Segnaposto contenuto 2"/>
          <p:cNvSpPr>
            <a:spLocks noGrp="1"/>
          </p:cNvSpPr>
          <p:nvPr>
            <p:ph idx="1"/>
          </p:nvPr>
        </p:nvSpPr>
        <p:spPr/>
        <p:txBody>
          <a:bodyPr/>
          <a:lstStyle/>
          <a:p>
            <a:r>
              <a:rPr lang="en-US" altLang="it-IT" sz="2000" dirty="0" smtClean="0"/>
              <a:t>Model based versus Image based methods</a:t>
            </a:r>
          </a:p>
          <a:p>
            <a:r>
              <a:rPr lang="en-US" altLang="it-IT" sz="2000" dirty="0" smtClean="0"/>
              <a:t>Model based methods</a:t>
            </a:r>
          </a:p>
          <a:p>
            <a:pPr lvl="1"/>
            <a:r>
              <a:rPr lang="en-US" altLang="it-IT" sz="1800" dirty="0" smtClean="0"/>
              <a:t>Original models</a:t>
            </a:r>
          </a:p>
          <a:p>
            <a:pPr lvl="1"/>
            <a:endParaRPr lang="en-US" altLang="it-IT" sz="1800" dirty="0" smtClean="0"/>
          </a:p>
          <a:p>
            <a:pPr lvl="1"/>
            <a:r>
              <a:rPr lang="en-US" altLang="it-IT" sz="1800" dirty="0" smtClean="0"/>
              <a:t>Partial models   </a:t>
            </a:r>
          </a:p>
          <a:p>
            <a:pPr lvl="1"/>
            <a:endParaRPr lang="en-US" altLang="it-IT" sz="1800" dirty="0" smtClean="0"/>
          </a:p>
          <a:p>
            <a:pPr lvl="1"/>
            <a:endParaRPr lang="en-US" altLang="it-IT" sz="1800" dirty="0" smtClean="0"/>
          </a:p>
          <a:p>
            <a:pPr lvl="1"/>
            <a:endParaRPr lang="en-US" altLang="it-IT" sz="1800" dirty="0" smtClean="0"/>
          </a:p>
          <a:p>
            <a:pPr lvl="1"/>
            <a:endParaRPr lang="en-US" altLang="it-IT" sz="1800" dirty="0" smtClean="0"/>
          </a:p>
          <a:p>
            <a:pPr lvl="1"/>
            <a:r>
              <a:rPr lang="en-US" altLang="it-IT" sz="1800" dirty="0" smtClean="0"/>
              <a:t>Simplified models</a:t>
            </a:r>
          </a:p>
          <a:p>
            <a:pPr lvl="2"/>
            <a:r>
              <a:rPr lang="en-US" altLang="it-IT" sz="1600" dirty="0" smtClean="0"/>
              <a:t>Couple of lines</a:t>
            </a:r>
          </a:p>
          <a:p>
            <a:pPr lvl="2"/>
            <a:endParaRPr lang="en-US" altLang="it-IT" sz="1600" dirty="0" smtClean="0"/>
          </a:p>
          <a:p>
            <a:pPr lvl="2"/>
            <a:endParaRPr lang="en-US" altLang="it-IT" sz="1600" dirty="0" smtClean="0"/>
          </a:p>
          <a:p>
            <a:pPr lvl="2"/>
            <a:r>
              <a:rPr lang="en-US" altLang="it-IT" sz="1600" dirty="0" smtClean="0"/>
              <a:t>Point clouds</a:t>
            </a:r>
          </a:p>
        </p:txBody>
      </p:sp>
      <p:sp>
        <p:nvSpPr>
          <p:cNvPr id="5" name="Rectangle 4"/>
          <p:cNvSpPr/>
          <p:nvPr/>
        </p:nvSpPr>
        <p:spPr bwMode="auto">
          <a:xfrm>
            <a:off x="293914" y="2936678"/>
            <a:ext cx="8670699" cy="34641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41986" name="Titolo 1"/>
          <p:cNvSpPr>
            <a:spLocks noGrp="1"/>
          </p:cNvSpPr>
          <p:nvPr>
            <p:ph type="title"/>
          </p:nvPr>
        </p:nvSpPr>
        <p:spPr/>
        <p:txBody>
          <a:bodyPr/>
          <a:lstStyle/>
          <a:p>
            <a:r>
              <a:rPr lang="en-US" altLang="it-IT" smtClean="0"/>
              <a:t>Mixed Mobile/Remote rendering</a:t>
            </a:r>
            <a:endParaRPr lang="it-IT" altLang="it-IT" smtClean="0"/>
          </a:p>
        </p:txBody>
      </p:sp>
      <p:sp>
        <p:nvSpPr>
          <p:cNvPr id="41988" name="Rettangolo arrotondato 3"/>
          <p:cNvSpPr>
            <a:spLocks noChangeArrowheads="1"/>
          </p:cNvSpPr>
          <p:nvPr/>
        </p:nvSpPr>
        <p:spPr bwMode="auto">
          <a:xfrm>
            <a:off x="3498230" y="2144341"/>
            <a:ext cx="5313362" cy="63658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Eisert</a:t>
            </a:r>
            <a:r>
              <a:rPr lang="en-US" altLang="it-IT" sz="1400" b="0" u="none" dirty="0">
                <a:latin typeface="Arial" charset="0"/>
              </a:rPr>
              <a:t> and </a:t>
            </a:r>
            <a:r>
              <a:rPr lang="en-US" altLang="it-IT" sz="1400" b="0" u="none" dirty="0" err="1">
                <a:latin typeface="Arial" charset="0"/>
              </a:rPr>
              <a:t>Fechteler</a:t>
            </a:r>
            <a:r>
              <a:rPr lang="en-US" altLang="it-IT" sz="1400" b="0" u="none" dirty="0">
                <a:latin typeface="Arial" charset="0"/>
              </a:rPr>
              <a:t>. </a:t>
            </a:r>
            <a:r>
              <a:rPr lang="en-US" altLang="it-IT" sz="1400" u="none" dirty="0">
                <a:latin typeface="Arial" charset="0"/>
              </a:rPr>
              <a:t>Low delay streaming of computer graphics </a:t>
            </a:r>
            <a:r>
              <a:rPr lang="en-US" altLang="it-IT" sz="1400" b="0" u="none" dirty="0">
                <a:latin typeface="Arial" charset="0"/>
              </a:rPr>
              <a:t>(ICIP 2008)</a:t>
            </a:r>
            <a:endParaRPr lang="it-IT" altLang="it-IT" sz="1400" b="0" u="none" dirty="0">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29</a:t>
            </a:fld>
            <a:endParaRPr lang="it-IT" dirty="0"/>
          </a:p>
        </p:txBody>
      </p:sp>
      <p:pic>
        <p:nvPicPr>
          <p:cNvPr id="2" name="Picture 1"/>
          <p:cNvPicPr>
            <a:picLocks noChangeAspect="1"/>
          </p:cNvPicPr>
          <p:nvPr/>
        </p:nvPicPr>
        <p:blipFill>
          <a:blip r:embed="rId2"/>
          <a:stretch>
            <a:fillRect/>
          </a:stretch>
        </p:blipFill>
        <p:spPr>
          <a:xfrm>
            <a:off x="1564820" y="3105878"/>
            <a:ext cx="6689700" cy="1489723"/>
          </a:xfrm>
          <a:prstGeom prst="rect">
            <a:avLst/>
          </a:prstGeom>
        </p:spPr>
      </p:pic>
      <p:sp>
        <p:nvSpPr>
          <p:cNvPr id="11" name="Rettangolo 1"/>
          <p:cNvSpPr/>
          <p:nvPr/>
        </p:nvSpPr>
        <p:spPr bwMode="auto">
          <a:xfrm>
            <a:off x="3466963" y="2027660"/>
            <a:ext cx="5458446" cy="865559"/>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2" name="Freccia a destra 3"/>
          <p:cNvSpPr/>
          <p:nvPr/>
        </p:nvSpPr>
        <p:spPr bwMode="auto">
          <a:xfrm>
            <a:off x="2275631" y="2465049"/>
            <a:ext cx="1152128" cy="345306"/>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5" name="CasellaDiTesto 16"/>
          <p:cNvSpPr txBox="1"/>
          <p:nvPr/>
        </p:nvSpPr>
        <p:spPr>
          <a:xfrm>
            <a:off x="2024235" y="4902994"/>
            <a:ext cx="5922336" cy="1323439"/>
          </a:xfrm>
          <a:prstGeom prst="rect">
            <a:avLst/>
          </a:prstGeom>
          <a:solidFill>
            <a:schemeClr val="accent2">
              <a:lumMod val="50000"/>
            </a:schemeClr>
          </a:solidFill>
        </p:spPr>
        <p:txBody>
          <a:bodyPr wrap="square">
            <a:spAutoFit/>
          </a:bodyPr>
          <a:lstStyle/>
          <a:p>
            <a:pPr>
              <a:defRPr/>
            </a:pPr>
            <a:r>
              <a:rPr lang="en-US" sz="2000" u="none" dirty="0" smtClean="0">
                <a:solidFill>
                  <a:schemeClr val="bg1"/>
                </a:solidFill>
                <a:ea typeface="ＭＳ Ｐゴシック" pitchFamily="32" charset="-128"/>
                <a:cs typeface="+mn-cs"/>
              </a:rPr>
              <a:t>Intercept and stream OpenGL commands</a:t>
            </a:r>
          </a:p>
          <a:p>
            <a:pPr>
              <a:defRPr/>
            </a:pPr>
            <a:r>
              <a:rPr lang="en-US" sz="2000" u="none" dirty="0" smtClean="0">
                <a:solidFill>
                  <a:schemeClr val="bg1"/>
                </a:solidFill>
                <a:ea typeface="ＭＳ Ｐゴシック" pitchFamily="32" charset="-128"/>
                <a:cs typeface="+mn-cs"/>
              </a:rPr>
              <a:t>Better performances with respect to video streaming</a:t>
            </a:r>
            <a:endParaRPr lang="en-US" sz="2000" u="none" dirty="0">
              <a:solidFill>
                <a:schemeClr val="bg1"/>
              </a:solidFill>
              <a:ea typeface="ＭＳ Ｐゴシック" pitchFamily="32" charset="-128"/>
              <a:cs typeface="+mn-cs"/>
            </a:endParaRPr>
          </a:p>
          <a:p>
            <a:pPr>
              <a:defRPr/>
            </a:pPr>
            <a:endParaRPr lang="en-US" sz="2000" u="none" dirty="0">
              <a:solidFill>
                <a:schemeClr val="bg1"/>
              </a:solidFill>
              <a:ea typeface="ＭＳ Ｐゴシック" pitchFamily="32" charset="-128"/>
              <a:cs typeface="+mn-cs"/>
            </a:endParaRPr>
          </a:p>
        </p:txBody>
      </p:sp>
    </p:spTree>
    <p:extLst>
      <p:ext uri="{BB962C8B-B14F-4D97-AF65-F5344CB8AC3E}">
        <p14:creationId xmlns:p14="http://schemas.microsoft.com/office/powerpoint/2010/main" val="2503647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idx="4294967295"/>
          </p:nvPr>
        </p:nvSpPr>
        <p:spPr>
          <a:xfrm>
            <a:off x="0" y="476250"/>
            <a:ext cx="8785225" cy="990600"/>
          </a:xfrm>
        </p:spPr>
        <p:txBody>
          <a:bodyPr/>
          <a:lstStyle/>
          <a:p>
            <a:pPr>
              <a:defRPr/>
            </a:pPr>
            <a:r>
              <a:rPr lang="en-US" altLang="en-US" smtClean="0"/>
              <a:t>Architectures</a:t>
            </a:r>
          </a:p>
        </p:txBody>
      </p:sp>
      <p:pic>
        <p:nvPicPr>
          <p:cNvPr id="31747" name="Picture 7" descr="http://hothardware.com/articleimages/Item1836/Intel-3rd-Gen-Core-Mobile-Processor-Ar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900000">
            <a:off x="5829300" y="4116388"/>
            <a:ext cx="2943225"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9" descr="http://withimagination.imgtec.com/wp-content/uploads/2013/10/Mobile-SoC-memory-hierarch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900000">
            <a:off x="254000" y="3786188"/>
            <a:ext cx="3055938" cy="214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11" descr="http://www.arm.com/images/ARM1176JZF-S_chip_Bi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2938" y="1270000"/>
            <a:ext cx="2789237"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rot="20700000">
            <a:off x="969169" y="3351060"/>
            <a:ext cx="914400" cy="566737"/>
          </a:xfrm>
          <a:prstGeom prst="rect">
            <a:avLst/>
          </a:prstGeom>
          <a:noFill/>
        </p:spPr>
        <p:txBody>
          <a:bodyPr wrap="none" rtlCol="0" anchor="ctr">
            <a:normAutofit/>
          </a:bodyPr>
          <a:lstStyle/>
          <a:p>
            <a:pPr algn="ctr"/>
            <a:r>
              <a:rPr lang="en-US" sz="2000" b="1" u="none" dirty="0" smtClean="0"/>
              <a:t>MIPS</a:t>
            </a:r>
          </a:p>
        </p:txBody>
      </p:sp>
      <p:sp>
        <p:nvSpPr>
          <p:cNvPr id="8" name="TextBox 7"/>
          <p:cNvSpPr txBox="1"/>
          <p:nvPr/>
        </p:nvSpPr>
        <p:spPr>
          <a:xfrm>
            <a:off x="4120355" y="1048477"/>
            <a:ext cx="914400" cy="566737"/>
          </a:xfrm>
          <a:prstGeom prst="rect">
            <a:avLst/>
          </a:prstGeom>
          <a:noFill/>
        </p:spPr>
        <p:txBody>
          <a:bodyPr wrap="none" rtlCol="0" anchor="ctr">
            <a:normAutofit/>
          </a:bodyPr>
          <a:lstStyle/>
          <a:p>
            <a:pPr algn="ctr"/>
            <a:r>
              <a:rPr lang="en-US" sz="2000" b="1" u="none" dirty="0" smtClean="0"/>
              <a:t>ARM</a:t>
            </a:r>
          </a:p>
        </p:txBody>
      </p:sp>
      <p:sp>
        <p:nvSpPr>
          <p:cNvPr id="10" name="TextBox 9"/>
          <p:cNvSpPr txBox="1"/>
          <p:nvPr/>
        </p:nvSpPr>
        <p:spPr>
          <a:xfrm rot="900000">
            <a:off x="7085012" y="3717705"/>
            <a:ext cx="914400" cy="566737"/>
          </a:xfrm>
          <a:prstGeom prst="rect">
            <a:avLst/>
          </a:prstGeom>
          <a:noFill/>
        </p:spPr>
        <p:txBody>
          <a:bodyPr wrap="none" rtlCol="0" anchor="ctr">
            <a:normAutofit/>
          </a:bodyPr>
          <a:lstStyle/>
          <a:p>
            <a:pPr algn="ctr"/>
            <a:r>
              <a:rPr lang="en-US" sz="2000" b="1" u="none" dirty="0" smtClean="0"/>
              <a:t>x86</a:t>
            </a:r>
          </a:p>
        </p:txBody>
      </p:sp>
      <p:sp>
        <p:nvSpPr>
          <p:cNvPr id="3" name="Slide Number Placeholder 2"/>
          <p:cNvSpPr>
            <a:spLocks noGrp="1"/>
          </p:cNvSpPr>
          <p:nvPr>
            <p:ph type="sldNum" sz="quarter" idx="10"/>
          </p:nvPr>
        </p:nvSpPr>
        <p:spPr/>
        <p:txBody>
          <a:bodyPr/>
          <a:lstStyle/>
          <a:p>
            <a:pPr>
              <a:defRPr/>
            </a:pPr>
            <a:fld id="{CDD5A0C4-374E-4A5F-AA4B-DD54C2904D20}" type="slidenum">
              <a:rPr lang="it-IT" smtClean="0"/>
              <a:pPr>
                <a:defRPr/>
              </a:pPr>
              <a:t>3</a:t>
            </a:fld>
            <a:endParaRPr lang="it-IT" dirty="0"/>
          </a:p>
        </p:txBody>
      </p:sp>
    </p:spTree>
    <p:extLst>
      <p:ext uri="{BB962C8B-B14F-4D97-AF65-F5344CB8AC3E}">
        <p14:creationId xmlns:p14="http://schemas.microsoft.com/office/powerpoint/2010/main" val="1957870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en-US" altLang="it-IT" smtClean="0"/>
              <a:t>Mixed Mobile/Remote rendering</a:t>
            </a:r>
            <a:endParaRPr lang="it-IT" altLang="it-IT" smtClean="0"/>
          </a:p>
        </p:txBody>
      </p:sp>
      <p:sp>
        <p:nvSpPr>
          <p:cNvPr id="41987" name="Segnaposto contenuto 2"/>
          <p:cNvSpPr>
            <a:spLocks noGrp="1"/>
          </p:cNvSpPr>
          <p:nvPr>
            <p:ph idx="1"/>
          </p:nvPr>
        </p:nvSpPr>
        <p:spPr/>
        <p:txBody>
          <a:bodyPr/>
          <a:lstStyle/>
          <a:p>
            <a:r>
              <a:rPr lang="en-US" altLang="it-IT" sz="2000" dirty="0" smtClean="0"/>
              <a:t>Model based versus Image based methods</a:t>
            </a:r>
          </a:p>
          <a:p>
            <a:r>
              <a:rPr lang="en-US" altLang="it-IT" sz="2000" dirty="0" smtClean="0"/>
              <a:t>Model based methods</a:t>
            </a:r>
          </a:p>
          <a:p>
            <a:pPr lvl="1"/>
            <a:r>
              <a:rPr lang="en-US" altLang="it-IT" sz="1800" dirty="0" smtClean="0"/>
              <a:t>Original models</a:t>
            </a:r>
          </a:p>
          <a:p>
            <a:pPr lvl="1"/>
            <a:endParaRPr lang="en-US" altLang="it-IT" sz="1800" dirty="0" smtClean="0"/>
          </a:p>
          <a:p>
            <a:pPr lvl="1"/>
            <a:r>
              <a:rPr lang="en-US" altLang="it-IT" sz="1800" dirty="0" smtClean="0"/>
              <a:t>Partial models   </a:t>
            </a:r>
          </a:p>
          <a:p>
            <a:pPr lvl="1"/>
            <a:endParaRPr lang="en-US" altLang="it-IT" sz="1800" dirty="0" smtClean="0"/>
          </a:p>
          <a:p>
            <a:pPr lvl="1"/>
            <a:endParaRPr lang="en-US" altLang="it-IT" sz="1800" dirty="0" smtClean="0"/>
          </a:p>
          <a:p>
            <a:pPr lvl="1"/>
            <a:endParaRPr lang="en-US" altLang="it-IT" sz="1800" dirty="0" smtClean="0"/>
          </a:p>
          <a:p>
            <a:pPr lvl="1"/>
            <a:endParaRPr lang="en-US" altLang="it-IT" sz="1800" dirty="0" smtClean="0"/>
          </a:p>
          <a:p>
            <a:pPr lvl="1"/>
            <a:r>
              <a:rPr lang="en-US" altLang="it-IT" sz="1800" dirty="0" smtClean="0"/>
              <a:t>Simplified models</a:t>
            </a:r>
          </a:p>
          <a:p>
            <a:pPr lvl="2"/>
            <a:r>
              <a:rPr lang="en-US" altLang="it-IT" sz="1600" dirty="0" smtClean="0"/>
              <a:t>Couple of lines</a:t>
            </a:r>
          </a:p>
          <a:p>
            <a:pPr lvl="2"/>
            <a:endParaRPr lang="en-US" altLang="it-IT" sz="1600" dirty="0" smtClean="0"/>
          </a:p>
          <a:p>
            <a:pPr lvl="2"/>
            <a:endParaRPr lang="en-US" altLang="it-IT" sz="1600" dirty="0" smtClean="0"/>
          </a:p>
          <a:p>
            <a:pPr lvl="2"/>
            <a:r>
              <a:rPr lang="en-US" altLang="it-IT" sz="1600" dirty="0" smtClean="0"/>
              <a:t>Point clouds</a:t>
            </a:r>
          </a:p>
        </p:txBody>
      </p:sp>
      <p:sp>
        <p:nvSpPr>
          <p:cNvPr id="41988" name="Rettangolo arrotondato 3"/>
          <p:cNvSpPr>
            <a:spLocks noChangeArrowheads="1"/>
          </p:cNvSpPr>
          <p:nvPr/>
        </p:nvSpPr>
        <p:spPr bwMode="auto">
          <a:xfrm>
            <a:off x="3498230" y="2144341"/>
            <a:ext cx="5313362" cy="63658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Eisert</a:t>
            </a:r>
            <a:r>
              <a:rPr lang="en-US" altLang="it-IT" sz="1400" b="0" u="none" dirty="0">
                <a:latin typeface="Arial" charset="0"/>
              </a:rPr>
              <a:t> and </a:t>
            </a:r>
            <a:r>
              <a:rPr lang="en-US" altLang="it-IT" sz="1400" b="0" u="none" dirty="0" err="1">
                <a:latin typeface="Arial" charset="0"/>
              </a:rPr>
              <a:t>Fechteler</a:t>
            </a:r>
            <a:r>
              <a:rPr lang="en-US" altLang="it-IT" sz="1400" b="0" u="none" dirty="0">
                <a:latin typeface="Arial" charset="0"/>
              </a:rPr>
              <a:t>. </a:t>
            </a:r>
            <a:r>
              <a:rPr lang="en-US" altLang="it-IT" sz="1400" u="none" dirty="0">
                <a:latin typeface="Arial" charset="0"/>
              </a:rPr>
              <a:t>Low delay streaming of computer graphics </a:t>
            </a:r>
            <a:r>
              <a:rPr lang="en-US" altLang="it-IT" sz="1400" b="0" u="none" dirty="0">
                <a:latin typeface="Arial" charset="0"/>
              </a:rPr>
              <a:t>(ICIP 2008)</a:t>
            </a:r>
            <a:endParaRPr lang="it-IT" altLang="it-IT" sz="1400" b="0" u="none" dirty="0">
              <a:latin typeface="Arial" charset="0"/>
            </a:endParaRPr>
          </a:p>
        </p:txBody>
      </p:sp>
      <p:sp>
        <p:nvSpPr>
          <p:cNvPr id="41989" name="Rettangolo arrotondato 4"/>
          <p:cNvSpPr>
            <a:spLocks noChangeArrowheads="1"/>
          </p:cNvSpPr>
          <p:nvPr/>
        </p:nvSpPr>
        <p:spPr bwMode="auto">
          <a:xfrm>
            <a:off x="3512517" y="3057203"/>
            <a:ext cx="5313363" cy="731837"/>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smtClean="0">
                <a:latin typeface="Arial" charset="0"/>
              </a:rPr>
              <a:t>Gobbetti</a:t>
            </a:r>
            <a:r>
              <a:rPr lang="en-US" altLang="it-IT" sz="1400" b="0" u="none" dirty="0" smtClean="0">
                <a:latin typeface="Arial" charset="0"/>
              </a:rPr>
              <a:t> </a:t>
            </a:r>
            <a:r>
              <a:rPr lang="en-US" altLang="it-IT" sz="1400" b="0" u="none" dirty="0">
                <a:latin typeface="Arial" charset="0"/>
              </a:rPr>
              <a:t>et </a:t>
            </a:r>
            <a:r>
              <a:rPr lang="en-US" altLang="it-IT" sz="1400" b="0" u="none" dirty="0" smtClean="0">
                <a:latin typeface="Arial" charset="0"/>
              </a:rPr>
              <a:t>al.</a:t>
            </a:r>
            <a:r>
              <a:rPr lang="en-US" altLang="it-IT" sz="1400" u="none" dirty="0" smtClean="0">
                <a:latin typeface="Arial" charset="0"/>
              </a:rPr>
              <a:t> </a:t>
            </a:r>
            <a:r>
              <a:rPr lang="en-US" altLang="it-IT" sz="1400" u="none" dirty="0">
                <a:latin typeface="Arial" charset="0"/>
              </a:rPr>
              <a:t>Adaptive Quad Patches: an Adaptive Regular Structure for Web Distribution and Adaptive Rendering of 3D Models. </a:t>
            </a:r>
            <a:r>
              <a:rPr lang="en-US" altLang="it-IT" sz="1400" b="0" u="none" dirty="0" smtClean="0">
                <a:latin typeface="Arial" charset="0"/>
              </a:rPr>
              <a:t>(Web3D </a:t>
            </a:r>
            <a:r>
              <a:rPr lang="en-US" altLang="it-IT" sz="1400" b="0" u="none" dirty="0">
                <a:latin typeface="Arial" charset="0"/>
              </a:rPr>
              <a:t>2012)</a:t>
            </a:r>
            <a:endParaRPr lang="it-IT" altLang="it-IT" sz="1400" u="none" dirty="0">
              <a:latin typeface="Arial" charset="0"/>
            </a:endParaRPr>
          </a:p>
        </p:txBody>
      </p:sp>
      <p:sp>
        <p:nvSpPr>
          <p:cNvPr id="41990" name="Rettangolo arrotondato 5"/>
          <p:cNvSpPr>
            <a:spLocks noChangeArrowheads="1"/>
          </p:cNvSpPr>
          <p:nvPr/>
        </p:nvSpPr>
        <p:spPr bwMode="auto">
          <a:xfrm>
            <a:off x="3491880" y="3871069"/>
            <a:ext cx="5311775" cy="85407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Compression-domain Seamless Multiresolution Visualization of Gigantic Meshes on Mobile Devices </a:t>
            </a:r>
            <a:r>
              <a:rPr lang="en-US" altLang="it-IT" sz="1400" b="0" u="none" dirty="0">
                <a:latin typeface="Arial" charset="0"/>
              </a:rPr>
              <a:t>(Web3D 2013)</a:t>
            </a:r>
            <a:endParaRPr lang="it-IT" altLang="it-IT" sz="1400" u="none" dirty="0">
              <a:latin typeface="Arial" charset="0"/>
            </a:endParaRPr>
          </a:p>
        </p:txBody>
      </p:sp>
      <p:sp>
        <p:nvSpPr>
          <p:cNvPr id="41991" name="Rettangolo arrotondato 6"/>
          <p:cNvSpPr>
            <a:spLocks noChangeArrowheads="1"/>
          </p:cNvSpPr>
          <p:nvPr/>
        </p:nvSpPr>
        <p:spPr bwMode="auto">
          <a:xfrm>
            <a:off x="3539505" y="4830763"/>
            <a:ext cx="5313362" cy="6905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Diepstraten et al., 2004. </a:t>
            </a:r>
            <a:r>
              <a:rPr lang="en-US" altLang="it-IT" sz="1400" u="none">
                <a:latin typeface="Arial" charset="0"/>
              </a:rPr>
              <a:t>Remote Line Rendering for Mobile Devices </a:t>
            </a:r>
            <a:r>
              <a:rPr lang="en-US" altLang="it-IT" sz="1400" b="0" u="none">
                <a:latin typeface="Arial" charset="0"/>
              </a:rPr>
              <a:t>(CGI 2004)</a:t>
            </a:r>
            <a:endParaRPr lang="it-IT" altLang="it-IT" sz="1400" u="none">
              <a:latin typeface="Arial" charset="0"/>
            </a:endParaRPr>
          </a:p>
        </p:txBody>
      </p:sp>
      <p:sp>
        <p:nvSpPr>
          <p:cNvPr id="41992" name="Rettangolo arrotondato 8"/>
          <p:cNvSpPr>
            <a:spLocks noChangeArrowheads="1"/>
          </p:cNvSpPr>
          <p:nvPr/>
        </p:nvSpPr>
        <p:spPr bwMode="auto">
          <a:xfrm>
            <a:off x="3541092" y="5584825"/>
            <a:ext cx="5313363" cy="69056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Duguet and Drettakis. </a:t>
            </a:r>
            <a:r>
              <a:rPr lang="en-US" altLang="it-IT" sz="1400" u="none">
                <a:latin typeface="Arial" charset="0"/>
              </a:rPr>
              <a:t>Flexible point-based rendering on mobile devices </a:t>
            </a:r>
            <a:r>
              <a:rPr lang="en-US" altLang="it-IT" sz="1400" b="0" u="none">
                <a:latin typeface="Arial" charset="0"/>
              </a:rPr>
              <a:t>(IEEE Trans. on CG &amp; Appl, 2004)</a:t>
            </a:r>
            <a:endParaRPr lang="it-IT" altLang="it-IT" sz="140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30</a:t>
            </a:fld>
            <a:endParaRPr lang="it-IT" dirty="0"/>
          </a:p>
        </p:txBody>
      </p:sp>
      <p:sp>
        <p:nvSpPr>
          <p:cNvPr id="2" name="Rettangolo 1"/>
          <p:cNvSpPr/>
          <p:nvPr/>
        </p:nvSpPr>
        <p:spPr bwMode="auto">
          <a:xfrm>
            <a:off x="3203848" y="3005510"/>
            <a:ext cx="5760640" cy="1791642"/>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4" name="Freccia a destra 3"/>
          <p:cNvSpPr/>
          <p:nvPr/>
        </p:nvSpPr>
        <p:spPr bwMode="auto">
          <a:xfrm>
            <a:off x="1979712" y="3587750"/>
            <a:ext cx="1152128" cy="345306"/>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2" name="CasellaDiTesto 16"/>
          <p:cNvSpPr txBox="1"/>
          <p:nvPr/>
        </p:nvSpPr>
        <p:spPr>
          <a:xfrm>
            <a:off x="2024235" y="4902994"/>
            <a:ext cx="5922336" cy="1015663"/>
          </a:xfrm>
          <a:prstGeom prst="rect">
            <a:avLst/>
          </a:prstGeom>
          <a:solidFill>
            <a:schemeClr val="accent2">
              <a:lumMod val="50000"/>
            </a:schemeClr>
          </a:solidFill>
        </p:spPr>
        <p:txBody>
          <a:bodyPr wrap="square">
            <a:spAutoFit/>
          </a:bodyPr>
          <a:lstStyle/>
          <a:p>
            <a:pPr>
              <a:defRPr/>
            </a:pPr>
            <a:endParaRPr lang="en-US" sz="2000" u="none" dirty="0" smtClean="0">
              <a:solidFill>
                <a:schemeClr val="bg1"/>
              </a:solidFill>
              <a:ea typeface="ＭＳ Ｐゴシック" pitchFamily="32" charset="-128"/>
              <a:cs typeface="+mn-cs"/>
            </a:endParaRPr>
          </a:p>
          <a:p>
            <a:pPr>
              <a:defRPr/>
            </a:pPr>
            <a:r>
              <a:rPr lang="en-US" sz="2000" u="none" dirty="0" smtClean="0">
                <a:solidFill>
                  <a:schemeClr val="bg1"/>
                </a:solidFill>
                <a:ea typeface="ＭＳ Ｐゴシック" pitchFamily="32" charset="-128"/>
                <a:cs typeface="+mn-cs"/>
              </a:rPr>
              <a:t>More details in Part 5</a:t>
            </a:r>
            <a:endParaRPr lang="en-US" sz="2000" u="none" dirty="0">
              <a:solidFill>
                <a:schemeClr val="bg1"/>
              </a:solidFill>
              <a:ea typeface="ＭＳ Ｐゴシック" pitchFamily="32" charset="-128"/>
              <a:cs typeface="+mn-cs"/>
            </a:endParaRPr>
          </a:p>
          <a:p>
            <a:pPr>
              <a:defRPr/>
            </a:pPr>
            <a:endParaRPr lang="en-US" sz="2000" u="none" dirty="0">
              <a:solidFill>
                <a:schemeClr val="bg1"/>
              </a:solidFill>
              <a:ea typeface="ＭＳ Ｐゴシック" pitchFamily="32" charset="-128"/>
              <a:cs typeface="+mn-cs"/>
            </a:endParaRPr>
          </a:p>
        </p:txBody>
      </p:sp>
    </p:spTree>
    <p:extLst>
      <p:ext uri="{BB962C8B-B14F-4D97-AF65-F5344CB8AC3E}">
        <p14:creationId xmlns:p14="http://schemas.microsoft.com/office/powerpoint/2010/main" val="337983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olo 1"/>
          <p:cNvSpPr>
            <a:spLocks noGrp="1"/>
          </p:cNvSpPr>
          <p:nvPr>
            <p:ph type="title"/>
          </p:nvPr>
        </p:nvSpPr>
        <p:spPr/>
        <p:txBody>
          <a:bodyPr/>
          <a:lstStyle/>
          <a:p>
            <a:r>
              <a:rPr lang="en-US" altLang="it-IT" smtClean="0"/>
              <a:t>Mixed Mobile/Remote rendering</a:t>
            </a:r>
            <a:endParaRPr lang="it-IT" altLang="it-IT" smtClean="0"/>
          </a:p>
        </p:txBody>
      </p:sp>
      <p:sp>
        <p:nvSpPr>
          <p:cNvPr id="3" name="Segnaposto contenuto 2"/>
          <p:cNvSpPr>
            <a:spLocks noGrp="1"/>
          </p:cNvSpPr>
          <p:nvPr>
            <p:ph idx="1"/>
          </p:nvPr>
        </p:nvSpPr>
        <p:spPr/>
        <p:txBody>
          <a:bodyPr/>
          <a:lstStyle/>
          <a:p>
            <a:pPr>
              <a:defRPr/>
            </a:pPr>
            <a:r>
              <a:rPr lang="en-US" sz="2000" dirty="0" smtClean="0"/>
              <a:t>Image based methods</a:t>
            </a:r>
          </a:p>
          <a:p>
            <a:pPr lvl="1">
              <a:defRPr/>
            </a:pPr>
            <a:r>
              <a:rPr lang="en-US" sz="1800" dirty="0" smtClean="0"/>
              <a:t>Image impostors</a:t>
            </a:r>
            <a:endParaRPr lang="en-US" sz="1800" dirty="0"/>
          </a:p>
          <a:p>
            <a:pPr lvl="1">
              <a:defRPr/>
            </a:pPr>
            <a:endParaRPr lang="en-US" sz="1800" dirty="0" smtClean="0"/>
          </a:p>
          <a:p>
            <a:pPr marL="457200" lvl="1" indent="0">
              <a:buFontTx/>
              <a:buNone/>
              <a:defRPr/>
            </a:pPr>
            <a:endParaRPr lang="en-US" sz="1800" dirty="0" smtClean="0"/>
          </a:p>
          <a:p>
            <a:pPr marL="457200" lvl="1" indent="0">
              <a:buFontTx/>
              <a:buNone/>
              <a:defRPr/>
            </a:pPr>
            <a:endParaRPr lang="en-US" sz="1800" dirty="0"/>
          </a:p>
          <a:p>
            <a:pPr lvl="1">
              <a:defRPr/>
            </a:pPr>
            <a:r>
              <a:rPr lang="en-US" sz="1800" dirty="0" smtClean="0"/>
              <a:t>Environment maps</a:t>
            </a:r>
          </a:p>
          <a:p>
            <a:pPr lvl="1">
              <a:defRPr/>
            </a:pPr>
            <a:endParaRPr lang="en-US" sz="1800" dirty="0"/>
          </a:p>
          <a:p>
            <a:pPr lvl="1">
              <a:defRPr/>
            </a:pPr>
            <a:endParaRPr lang="en-US" sz="1800" dirty="0" smtClean="0"/>
          </a:p>
          <a:p>
            <a:pPr lvl="1">
              <a:defRPr/>
            </a:pPr>
            <a:r>
              <a:rPr lang="en-US" sz="1800" dirty="0" smtClean="0"/>
              <a:t>Depth images</a:t>
            </a:r>
          </a:p>
          <a:p>
            <a:pPr lvl="2">
              <a:defRPr/>
            </a:pPr>
            <a:endParaRPr lang="en-US" sz="1600" dirty="0"/>
          </a:p>
          <a:p>
            <a:pPr marL="914400" lvl="2" indent="0">
              <a:buFont typeface="Times" pitchFamily="18" charset="0"/>
              <a:buNone/>
              <a:defRPr/>
            </a:pPr>
            <a:endParaRPr lang="en-US" sz="1600" dirty="0" smtClean="0"/>
          </a:p>
        </p:txBody>
      </p:sp>
      <p:sp>
        <p:nvSpPr>
          <p:cNvPr id="43012" name="Rettangolo arrotondato 3"/>
          <p:cNvSpPr>
            <a:spLocks noChangeArrowheads="1"/>
          </p:cNvSpPr>
          <p:nvPr/>
        </p:nvSpPr>
        <p:spPr bwMode="auto">
          <a:xfrm>
            <a:off x="881063" y="2163763"/>
            <a:ext cx="7362825" cy="54451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err="1">
                <a:latin typeface="Arial" charset="0"/>
              </a:rPr>
              <a:t>Noimark</a:t>
            </a:r>
            <a:r>
              <a:rPr lang="en-US" altLang="it-IT" sz="1400" b="0" u="none" dirty="0">
                <a:latin typeface="Arial" charset="0"/>
              </a:rPr>
              <a:t> and Cohen-Or. </a:t>
            </a:r>
            <a:r>
              <a:rPr lang="en-US" altLang="it-IT" sz="1400" u="none" dirty="0">
                <a:latin typeface="Arial" charset="0"/>
              </a:rPr>
              <a:t>Streaming scenes to mpeg-4 video-enabled devices </a:t>
            </a:r>
            <a:r>
              <a:rPr lang="en-US" altLang="it-IT" sz="1400" b="0" u="none" dirty="0">
                <a:latin typeface="Arial" charset="0"/>
              </a:rPr>
              <a:t>(IEEE, CG&amp;A 2003)</a:t>
            </a:r>
            <a:endParaRPr lang="it-IT" altLang="it-IT" sz="1400" b="0" u="none" dirty="0">
              <a:latin typeface="Arial" charset="0"/>
            </a:endParaRPr>
          </a:p>
        </p:txBody>
      </p:sp>
      <p:sp>
        <p:nvSpPr>
          <p:cNvPr id="43013" name="Rettangolo arrotondato 4"/>
          <p:cNvSpPr>
            <a:spLocks noChangeArrowheads="1"/>
          </p:cNvSpPr>
          <p:nvPr/>
        </p:nvSpPr>
        <p:spPr bwMode="auto">
          <a:xfrm>
            <a:off x="881063" y="2743200"/>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Lamberti and Sanna. </a:t>
            </a:r>
            <a:r>
              <a:rPr lang="en-US" altLang="it-IT" sz="1400" u="none">
                <a:latin typeface="Arial" charset="0"/>
              </a:rPr>
              <a:t>A streaming-based solution for remote visualization of 3D graphics on mobile devices  </a:t>
            </a:r>
            <a:r>
              <a:rPr lang="en-US" altLang="it-IT" sz="1400" b="0" u="none">
                <a:latin typeface="Arial" charset="0"/>
              </a:rPr>
              <a:t>(IEEE, Trans. VCG, 2007)</a:t>
            </a:r>
            <a:endParaRPr lang="it-IT" altLang="it-IT" sz="1400" u="none">
              <a:latin typeface="Arial" charset="0"/>
            </a:endParaRPr>
          </a:p>
        </p:txBody>
      </p:sp>
      <p:sp>
        <p:nvSpPr>
          <p:cNvPr id="43014" name="Rettangolo arrotondato 5"/>
          <p:cNvSpPr>
            <a:spLocks noChangeArrowheads="1"/>
          </p:cNvSpPr>
          <p:nvPr/>
        </p:nvSpPr>
        <p:spPr bwMode="auto">
          <a:xfrm>
            <a:off x="868363" y="3556000"/>
            <a:ext cx="7361237" cy="5302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Bouquerche and Pazzi. </a:t>
            </a:r>
            <a:r>
              <a:rPr lang="en-US" altLang="it-IT" sz="1400" u="none">
                <a:latin typeface="Arial" charset="0"/>
              </a:rPr>
              <a:t>Remote rendering and streaming of progressive panoramas for mobile devices </a:t>
            </a:r>
            <a:r>
              <a:rPr lang="en-US" altLang="it-IT" sz="1400" b="0" u="none">
                <a:latin typeface="Arial" charset="0"/>
              </a:rPr>
              <a:t>(ACM Multimedia 2006)</a:t>
            </a:r>
            <a:endParaRPr lang="it-IT" altLang="it-IT" sz="1400" u="none">
              <a:latin typeface="Arial" charset="0"/>
            </a:endParaRPr>
          </a:p>
        </p:txBody>
      </p:sp>
      <p:sp>
        <p:nvSpPr>
          <p:cNvPr id="43015" name="Rettangolo arrotondato 8"/>
          <p:cNvSpPr>
            <a:spLocks noChangeArrowheads="1"/>
          </p:cNvSpPr>
          <p:nvPr/>
        </p:nvSpPr>
        <p:spPr bwMode="auto">
          <a:xfrm>
            <a:off x="868363" y="4535488"/>
            <a:ext cx="7358062" cy="5000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Zhu et al. </a:t>
            </a:r>
            <a:r>
              <a:rPr lang="en-US" altLang="it-IT" sz="1400" u="none">
                <a:latin typeface="Arial" charset="0"/>
              </a:rPr>
              <a:t>Towards peer-assisted rendering in networked virtual environments </a:t>
            </a:r>
            <a:r>
              <a:rPr lang="en-US" altLang="it-IT" sz="1400" b="0" u="none">
                <a:latin typeface="Arial" charset="0"/>
              </a:rPr>
              <a:t>(ACM Multimedia 2011)</a:t>
            </a:r>
            <a:endParaRPr lang="it-IT" altLang="it-IT" sz="1600" u="none">
              <a:latin typeface="Arial" charset="0"/>
            </a:endParaRPr>
          </a:p>
        </p:txBody>
      </p:sp>
      <p:sp>
        <p:nvSpPr>
          <p:cNvPr id="43016" name="Rettangolo arrotondato 9"/>
          <p:cNvSpPr>
            <a:spLocks noChangeArrowheads="1"/>
          </p:cNvSpPr>
          <p:nvPr/>
        </p:nvSpPr>
        <p:spPr bwMode="auto">
          <a:xfrm>
            <a:off x="881063" y="5092700"/>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Shi et al. </a:t>
            </a:r>
            <a:r>
              <a:rPr lang="en-US" altLang="it-IT" sz="1400" u="none">
                <a:latin typeface="Arial" charset="0"/>
              </a:rPr>
              <a:t>A Real-Time Remote Rendering System for Interactive Mobile Graphics </a:t>
            </a:r>
          </a:p>
          <a:p>
            <a:pPr>
              <a:spcBef>
                <a:spcPct val="0"/>
              </a:spcBef>
              <a:buClrTx/>
              <a:buFontTx/>
              <a:buNone/>
            </a:pPr>
            <a:r>
              <a:rPr lang="en-US" altLang="it-IT" sz="1400" b="0" u="none">
                <a:latin typeface="Arial" charset="0"/>
              </a:rPr>
              <a:t>(ACM Trans. On Multimedia, 2012)</a:t>
            </a:r>
            <a:endParaRPr lang="it-IT" altLang="it-IT" sz="1400" b="0" u="none">
              <a:latin typeface="Arial" charset="0"/>
            </a:endParaRPr>
          </a:p>
        </p:txBody>
      </p:sp>
      <p:sp>
        <p:nvSpPr>
          <p:cNvPr id="43017" name="Rettangolo arrotondato 11"/>
          <p:cNvSpPr>
            <a:spLocks noChangeArrowheads="1"/>
          </p:cNvSpPr>
          <p:nvPr/>
        </p:nvSpPr>
        <p:spPr bwMode="auto">
          <a:xfrm>
            <a:off x="884238" y="5673725"/>
            <a:ext cx="7373937"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Doellner et al. </a:t>
            </a:r>
            <a:r>
              <a:rPr lang="en-US" altLang="it-IT" sz="1400" u="none">
                <a:latin typeface="Arial" charset="0"/>
              </a:rPr>
              <a:t>Server-based rendering of large 3D scenes for mobile devices using G-buffer cube maps </a:t>
            </a:r>
            <a:r>
              <a:rPr lang="en-US" altLang="it-IT" sz="1400" b="0" u="none">
                <a:latin typeface="Arial" charset="0"/>
              </a:rPr>
              <a:t>( ACM Web3D, 2012)</a:t>
            </a:r>
            <a:endParaRPr lang="it-IT" altLang="it-IT" sz="1400" b="0" u="none">
              <a:latin typeface="Arial" charset="0"/>
            </a:endParaRPr>
          </a:p>
        </p:txBody>
      </p:sp>
      <p:sp>
        <p:nvSpPr>
          <p:cNvPr id="4" name="Segnaposto numero diapositiva 3"/>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31</a:t>
            </a:fld>
            <a:endParaRPr lang="it-IT" dirty="0"/>
          </a:p>
        </p:txBody>
      </p:sp>
    </p:spTree>
    <p:extLst>
      <p:ext uri="{BB962C8B-B14F-4D97-AF65-F5344CB8AC3E}">
        <p14:creationId xmlns:p14="http://schemas.microsoft.com/office/powerpoint/2010/main" val="1182184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olo 1"/>
          <p:cNvSpPr>
            <a:spLocks noGrp="1"/>
          </p:cNvSpPr>
          <p:nvPr>
            <p:ph type="title"/>
          </p:nvPr>
        </p:nvSpPr>
        <p:spPr/>
        <p:txBody>
          <a:bodyPr/>
          <a:lstStyle/>
          <a:p>
            <a:r>
              <a:rPr lang="en-US" altLang="it-IT" smtClean="0"/>
              <a:t>Mobile visualization systems</a:t>
            </a:r>
            <a:endParaRPr lang="it-IT" altLang="it-IT" smtClean="0"/>
          </a:p>
        </p:txBody>
      </p:sp>
      <p:sp>
        <p:nvSpPr>
          <p:cNvPr id="45059" name="Segnaposto contenuto 2"/>
          <p:cNvSpPr>
            <a:spLocks noGrp="1"/>
          </p:cNvSpPr>
          <p:nvPr>
            <p:ph idx="1"/>
          </p:nvPr>
        </p:nvSpPr>
        <p:spPr/>
        <p:txBody>
          <a:bodyPr/>
          <a:lstStyle/>
          <a:p>
            <a:r>
              <a:rPr lang="en-US" altLang="it-IT" sz="2000" dirty="0" smtClean="0"/>
              <a:t>Volume rendering</a:t>
            </a:r>
          </a:p>
          <a:p>
            <a:endParaRPr lang="en-US" altLang="it-IT" sz="2000" dirty="0" smtClean="0"/>
          </a:p>
          <a:p>
            <a:endParaRPr lang="en-US" altLang="it-IT" sz="2000" dirty="0" smtClean="0"/>
          </a:p>
          <a:p>
            <a:endParaRPr lang="en-US" altLang="it-IT" sz="2000" dirty="0" smtClean="0"/>
          </a:p>
          <a:p>
            <a:endParaRPr lang="en-US" altLang="it-IT" sz="2000" dirty="0" smtClean="0"/>
          </a:p>
          <a:p>
            <a:endParaRPr lang="en-US" altLang="it-IT" sz="2000" dirty="0" smtClean="0"/>
          </a:p>
          <a:p>
            <a:endParaRPr lang="en-US" altLang="it-IT" sz="2000" dirty="0" smtClean="0"/>
          </a:p>
          <a:p>
            <a:pPr marL="0" indent="0">
              <a:buNone/>
            </a:pPr>
            <a:endParaRPr lang="en-US" altLang="it-IT" sz="2000" dirty="0" smtClean="0"/>
          </a:p>
          <a:p>
            <a:r>
              <a:rPr lang="en-US" altLang="it-IT" sz="2000" dirty="0" smtClean="0"/>
              <a:t>Point cloud rendering</a:t>
            </a:r>
          </a:p>
          <a:p>
            <a:pPr marL="457200" lvl="1" indent="0">
              <a:buFontTx/>
              <a:buNone/>
            </a:pPr>
            <a:endParaRPr lang="en-US" altLang="it-IT" sz="1800" dirty="0" smtClean="0"/>
          </a:p>
        </p:txBody>
      </p:sp>
      <p:sp>
        <p:nvSpPr>
          <p:cNvPr id="45060" name="Rettangolo arrotondato 3"/>
          <p:cNvSpPr>
            <a:spLocks noChangeArrowheads="1"/>
          </p:cNvSpPr>
          <p:nvPr/>
        </p:nvSpPr>
        <p:spPr bwMode="auto">
          <a:xfrm>
            <a:off x="881063" y="1990725"/>
            <a:ext cx="7362825" cy="54451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Moser and Weiskopf. </a:t>
            </a:r>
            <a:r>
              <a:rPr lang="en-US" altLang="it-IT" sz="1400" u="none">
                <a:latin typeface="Arial" charset="0"/>
              </a:rPr>
              <a:t>Interactive volume rendering on mobile devices</a:t>
            </a:r>
            <a:r>
              <a:rPr lang="en-US" altLang="it-IT" sz="1400" b="0" u="none">
                <a:latin typeface="Arial" charset="0"/>
              </a:rPr>
              <a:t>. Vision, Modeling, and Visualization VMV. Vol. 8. 2008.</a:t>
            </a:r>
            <a:endParaRPr lang="it-IT" altLang="it-IT" sz="1400" b="0" u="none">
              <a:latin typeface="Arial" charset="0"/>
            </a:endParaRPr>
          </a:p>
        </p:txBody>
      </p:sp>
      <p:sp>
        <p:nvSpPr>
          <p:cNvPr id="45061" name="Rettangolo arrotondato 4"/>
          <p:cNvSpPr>
            <a:spLocks noChangeArrowheads="1"/>
          </p:cNvSpPr>
          <p:nvPr/>
        </p:nvSpPr>
        <p:spPr bwMode="auto">
          <a:xfrm>
            <a:off x="881063" y="2631380"/>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fr-FR" altLang="it-IT" sz="1400" b="0" u="none">
                <a:latin typeface="Arial" charset="0"/>
              </a:rPr>
              <a:t>Noguerat al. </a:t>
            </a:r>
            <a:r>
              <a:rPr lang="fr-FR" altLang="it-IT" sz="1400" u="none">
                <a:latin typeface="Arial" charset="0"/>
              </a:rPr>
              <a:t>Volume Rendering Strategies on Mobile Devices</a:t>
            </a:r>
            <a:r>
              <a:rPr lang="fr-FR" altLang="it-IT" sz="1400" b="0" u="none">
                <a:latin typeface="Arial" charset="0"/>
              </a:rPr>
              <a:t>. GRAPP/IVAPP. 2012.</a:t>
            </a:r>
            <a:endParaRPr lang="it-IT" altLang="it-IT" sz="1400" u="none">
              <a:latin typeface="Arial" charset="0"/>
            </a:endParaRPr>
          </a:p>
        </p:txBody>
      </p:sp>
      <p:sp>
        <p:nvSpPr>
          <p:cNvPr id="45062" name="Rettangolo arrotondato 5"/>
          <p:cNvSpPr>
            <a:spLocks noChangeArrowheads="1"/>
          </p:cNvSpPr>
          <p:nvPr/>
        </p:nvSpPr>
        <p:spPr bwMode="auto">
          <a:xfrm>
            <a:off x="868363" y="3212976"/>
            <a:ext cx="7361237" cy="5302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Campoalegre, Brunet, and Navazo. </a:t>
            </a:r>
            <a:r>
              <a:rPr lang="en-US" altLang="it-IT" sz="1400" u="none">
                <a:latin typeface="Arial" charset="0"/>
              </a:rPr>
              <a:t>Interactive visualization of medical volume models in mobile devices</a:t>
            </a:r>
            <a:r>
              <a:rPr lang="en-US" altLang="it-IT" sz="1400" b="0" u="none">
                <a:latin typeface="Arial" charset="0"/>
              </a:rPr>
              <a:t>. Personal and ubiquitous computing 17.7 (2013): 1503-1514.</a:t>
            </a:r>
            <a:endParaRPr lang="it-IT" altLang="it-IT" sz="1400" u="none">
              <a:latin typeface="Arial" charset="0"/>
            </a:endParaRPr>
          </a:p>
        </p:txBody>
      </p:sp>
      <p:sp>
        <p:nvSpPr>
          <p:cNvPr id="45063" name="Rettangolo arrotondato 8"/>
          <p:cNvSpPr>
            <a:spLocks noChangeArrowheads="1"/>
          </p:cNvSpPr>
          <p:nvPr/>
        </p:nvSpPr>
        <p:spPr bwMode="auto">
          <a:xfrm>
            <a:off x="868363" y="5098504"/>
            <a:ext cx="7358062" cy="5000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Interactive exploration of gigantic point clouds on mobile devices. </a:t>
            </a:r>
            <a:r>
              <a:rPr lang="en-US" altLang="it-IT" sz="1400" b="0" u="none" dirty="0">
                <a:latin typeface="Arial" charset="0"/>
              </a:rPr>
              <a:t>( VAST 2012)</a:t>
            </a:r>
            <a:endParaRPr lang="it-IT" altLang="it-IT" sz="1600" u="none" dirty="0">
              <a:latin typeface="Arial" charset="0"/>
            </a:endParaRPr>
          </a:p>
        </p:txBody>
      </p:sp>
      <p:sp>
        <p:nvSpPr>
          <p:cNvPr id="45064" name="Rettangolo arrotondato 9"/>
          <p:cNvSpPr>
            <a:spLocks noChangeArrowheads="1"/>
          </p:cNvSpPr>
          <p:nvPr/>
        </p:nvSpPr>
        <p:spPr bwMode="auto">
          <a:xfrm>
            <a:off x="881063" y="5655716"/>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He et al. </a:t>
            </a:r>
            <a:r>
              <a:rPr lang="en-US" altLang="it-IT" sz="1400" u="none">
                <a:latin typeface="Arial" charset="0"/>
              </a:rPr>
              <a:t>A multiresolution object space point-based rendering approach for mobile devices </a:t>
            </a:r>
            <a:r>
              <a:rPr lang="en-US" altLang="it-IT" sz="1400" b="0" u="none">
                <a:latin typeface="Arial" charset="0"/>
              </a:rPr>
              <a:t>(AFRIGRAPH, 2007)</a:t>
            </a:r>
            <a:endParaRPr lang="it-IT" altLang="it-IT" sz="1400" b="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32</a:t>
            </a:fld>
            <a:endParaRPr lang="it-IT" dirty="0"/>
          </a:p>
        </p:txBody>
      </p:sp>
      <p:sp>
        <p:nvSpPr>
          <p:cNvPr id="11" name="Rettangolo arrotondato 5"/>
          <p:cNvSpPr>
            <a:spLocks noChangeArrowheads="1"/>
          </p:cNvSpPr>
          <p:nvPr/>
        </p:nvSpPr>
        <p:spPr bwMode="auto">
          <a:xfrm>
            <a:off x="883171" y="3861048"/>
            <a:ext cx="7361237" cy="5302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Rodríguez, Marcos Balsa, and Pere Pau </a:t>
            </a:r>
            <a:r>
              <a:rPr lang="en-US" altLang="it-IT" sz="1400" b="0" u="none" dirty="0" err="1">
                <a:latin typeface="Arial" charset="0"/>
              </a:rPr>
              <a:t>Vázquez</a:t>
            </a:r>
            <a:r>
              <a:rPr lang="en-US" altLang="it-IT" sz="1400" b="0" u="none" dirty="0">
                <a:latin typeface="Arial" charset="0"/>
              </a:rPr>
              <a:t> </a:t>
            </a:r>
            <a:r>
              <a:rPr lang="en-US" altLang="it-IT" sz="1400" b="0" u="none" dirty="0" err="1">
                <a:latin typeface="Arial" charset="0"/>
              </a:rPr>
              <a:t>Alcocer</a:t>
            </a:r>
            <a:r>
              <a:rPr lang="en-US" altLang="it-IT" sz="1400" b="0" u="none" dirty="0">
                <a:latin typeface="Arial" charset="0"/>
              </a:rPr>
              <a:t>. </a:t>
            </a:r>
            <a:r>
              <a:rPr lang="en-US" altLang="it-IT" sz="1400" u="none" dirty="0" smtClean="0">
                <a:latin typeface="Arial" charset="0"/>
              </a:rPr>
              <a:t>Practical </a:t>
            </a:r>
            <a:r>
              <a:rPr lang="en-US" altLang="it-IT" sz="1400" u="none" dirty="0">
                <a:latin typeface="Arial" charset="0"/>
              </a:rPr>
              <a:t>Volume Rendering in Mobile Devices</a:t>
            </a:r>
            <a:r>
              <a:rPr lang="en-US" altLang="it-IT" sz="1400" b="0" u="none" dirty="0" smtClean="0">
                <a:latin typeface="Arial" charset="0"/>
              </a:rPr>
              <a:t>. </a:t>
            </a:r>
            <a:r>
              <a:rPr lang="en-US" altLang="it-IT" sz="1400" b="0" u="none" dirty="0">
                <a:latin typeface="Arial" charset="0"/>
              </a:rPr>
              <a:t>Advances in Visual Computing. </a:t>
            </a:r>
            <a:r>
              <a:rPr lang="en-US" altLang="it-IT" sz="1400" b="0" u="none" dirty="0" smtClean="0">
                <a:latin typeface="Arial" charset="0"/>
              </a:rPr>
              <a:t>Springer, </a:t>
            </a:r>
            <a:r>
              <a:rPr lang="en-US" altLang="it-IT" sz="1400" b="0" u="none" dirty="0">
                <a:latin typeface="Arial" charset="0"/>
              </a:rPr>
              <a:t>2012. 708-718.</a:t>
            </a:r>
            <a:endParaRPr lang="it-IT" altLang="it-IT" sz="1400" u="none" dirty="0">
              <a:latin typeface="Arial" charset="0"/>
            </a:endParaRPr>
          </a:p>
        </p:txBody>
      </p:sp>
    </p:spTree>
    <p:extLst>
      <p:ext uri="{BB962C8B-B14F-4D97-AF65-F5344CB8AC3E}">
        <p14:creationId xmlns:p14="http://schemas.microsoft.com/office/powerpoint/2010/main" val="22236607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olo 1"/>
          <p:cNvSpPr>
            <a:spLocks noGrp="1"/>
          </p:cNvSpPr>
          <p:nvPr>
            <p:ph type="title"/>
          </p:nvPr>
        </p:nvSpPr>
        <p:spPr/>
        <p:txBody>
          <a:bodyPr/>
          <a:lstStyle/>
          <a:p>
            <a:r>
              <a:rPr lang="en-US" altLang="it-IT" smtClean="0"/>
              <a:t>Mobile visualization systems</a:t>
            </a:r>
            <a:endParaRPr lang="it-IT" altLang="it-IT" smtClean="0"/>
          </a:p>
        </p:txBody>
      </p:sp>
      <p:sp>
        <p:nvSpPr>
          <p:cNvPr id="45059" name="Segnaposto contenuto 2"/>
          <p:cNvSpPr>
            <a:spLocks noGrp="1"/>
          </p:cNvSpPr>
          <p:nvPr>
            <p:ph idx="1"/>
          </p:nvPr>
        </p:nvSpPr>
        <p:spPr/>
        <p:txBody>
          <a:bodyPr/>
          <a:lstStyle/>
          <a:p>
            <a:r>
              <a:rPr lang="en-US" altLang="it-IT" sz="2000" dirty="0" smtClean="0"/>
              <a:t>Volume rendering</a:t>
            </a:r>
          </a:p>
          <a:p>
            <a:endParaRPr lang="en-US" altLang="it-IT" sz="2000" dirty="0" smtClean="0"/>
          </a:p>
          <a:p>
            <a:endParaRPr lang="en-US" altLang="it-IT" sz="2000" dirty="0" smtClean="0"/>
          </a:p>
          <a:p>
            <a:endParaRPr lang="en-US" altLang="it-IT" sz="2000" dirty="0" smtClean="0"/>
          </a:p>
          <a:p>
            <a:endParaRPr lang="en-US" altLang="it-IT" sz="2000" dirty="0" smtClean="0"/>
          </a:p>
          <a:p>
            <a:endParaRPr lang="en-US" altLang="it-IT" sz="2000" dirty="0" smtClean="0"/>
          </a:p>
          <a:p>
            <a:endParaRPr lang="en-US" altLang="it-IT" sz="2000" dirty="0" smtClean="0"/>
          </a:p>
          <a:p>
            <a:pPr marL="0" indent="0">
              <a:buNone/>
            </a:pPr>
            <a:endParaRPr lang="en-US" altLang="it-IT" sz="2000" dirty="0" smtClean="0"/>
          </a:p>
          <a:p>
            <a:r>
              <a:rPr lang="en-US" altLang="it-IT" sz="2000" dirty="0" smtClean="0"/>
              <a:t>Point cloud rendering</a:t>
            </a:r>
          </a:p>
          <a:p>
            <a:pPr marL="457200" lvl="1" indent="0">
              <a:buFontTx/>
              <a:buNone/>
            </a:pPr>
            <a:endParaRPr lang="en-US" altLang="it-IT" sz="1800" dirty="0" smtClean="0"/>
          </a:p>
        </p:txBody>
      </p:sp>
      <p:sp>
        <p:nvSpPr>
          <p:cNvPr id="45060" name="Rettangolo arrotondato 3"/>
          <p:cNvSpPr>
            <a:spLocks noChangeArrowheads="1"/>
          </p:cNvSpPr>
          <p:nvPr/>
        </p:nvSpPr>
        <p:spPr bwMode="auto">
          <a:xfrm>
            <a:off x="881063" y="1990725"/>
            <a:ext cx="7362825" cy="54451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Moser and Weiskopf. </a:t>
            </a:r>
            <a:r>
              <a:rPr lang="en-US" altLang="it-IT" sz="1400" u="none">
                <a:latin typeface="Arial" charset="0"/>
              </a:rPr>
              <a:t>Interactive volume rendering on mobile devices</a:t>
            </a:r>
            <a:r>
              <a:rPr lang="en-US" altLang="it-IT" sz="1400" b="0" u="none">
                <a:latin typeface="Arial" charset="0"/>
              </a:rPr>
              <a:t>. Vision, Modeling, and Visualization VMV. Vol. 8. 2008.</a:t>
            </a:r>
            <a:endParaRPr lang="it-IT" altLang="it-IT" sz="1400" b="0" u="none">
              <a:latin typeface="Arial" charset="0"/>
            </a:endParaRPr>
          </a:p>
        </p:txBody>
      </p:sp>
      <p:sp>
        <p:nvSpPr>
          <p:cNvPr id="45061" name="Rettangolo arrotondato 4"/>
          <p:cNvSpPr>
            <a:spLocks noChangeArrowheads="1"/>
          </p:cNvSpPr>
          <p:nvPr/>
        </p:nvSpPr>
        <p:spPr bwMode="auto">
          <a:xfrm>
            <a:off x="881063" y="2631380"/>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fr-FR" altLang="it-IT" sz="1400" b="0" u="none">
                <a:latin typeface="Arial" charset="0"/>
              </a:rPr>
              <a:t>Noguerat al. </a:t>
            </a:r>
            <a:r>
              <a:rPr lang="fr-FR" altLang="it-IT" sz="1400" u="none">
                <a:latin typeface="Arial" charset="0"/>
              </a:rPr>
              <a:t>Volume Rendering Strategies on Mobile Devices</a:t>
            </a:r>
            <a:r>
              <a:rPr lang="fr-FR" altLang="it-IT" sz="1400" b="0" u="none">
                <a:latin typeface="Arial" charset="0"/>
              </a:rPr>
              <a:t>. GRAPP/IVAPP. 2012.</a:t>
            </a:r>
            <a:endParaRPr lang="it-IT" altLang="it-IT" sz="1400" u="none">
              <a:latin typeface="Arial" charset="0"/>
            </a:endParaRPr>
          </a:p>
        </p:txBody>
      </p:sp>
      <p:sp>
        <p:nvSpPr>
          <p:cNvPr id="45062" name="Rettangolo arrotondato 5"/>
          <p:cNvSpPr>
            <a:spLocks noChangeArrowheads="1"/>
          </p:cNvSpPr>
          <p:nvPr/>
        </p:nvSpPr>
        <p:spPr bwMode="auto">
          <a:xfrm>
            <a:off x="868363" y="3212976"/>
            <a:ext cx="7361237" cy="5302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Campoalegre, Brunet, and Navazo. </a:t>
            </a:r>
            <a:r>
              <a:rPr lang="en-US" altLang="it-IT" sz="1400" u="none">
                <a:latin typeface="Arial" charset="0"/>
              </a:rPr>
              <a:t>Interactive visualization of medical volume models in mobile devices</a:t>
            </a:r>
            <a:r>
              <a:rPr lang="en-US" altLang="it-IT" sz="1400" b="0" u="none">
                <a:latin typeface="Arial" charset="0"/>
              </a:rPr>
              <a:t>. Personal and ubiquitous computing 17.7 (2013): 1503-1514.</a:t>
            </a:r>
            <a:endParaRPr lang="it-IT" altLang="it-IT" sz="1400" u="none">
              <a:latin typeface="Arial" charset="0"/>
            </a:endParaRPr>
          </a:p>
        </p:txBody>
      </p:sp>
      <p:sp>
        <p:nvSpPr>
          <p:cNvPr id="45063" name="Rettangolo arrotondato 8"/>
          <p:cNvSpPr>
            <a:spLocks noChangeArrowheads="1"/>
          </p:cNvSpPr>
          <p:nvPr/>
        </p:nvSpPr>
        <p:spPr bwMode="auto">
          <a:xfrm>
            <a:off x="868363" y="5098504"/>
            <a:ext cx="7358062" cy="50006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Balsa et al. </a:t>
            </a:r>
            <a:r>
              <a:rPr lang="en-US" altLang="it-IT" sz="1400" u="none" dirty="0">
                <a:latin typeface="Arial" charset="0"/>
              </a:rPr>
              <a:t>Interactive exploration of gigantic point clouds on mobile devices. </a:t>
            </a:r>
            <a:r>
              <a:rPr lang="en-US" altLang="it-IT" sz="1400" b="0" u="none" dirty="0">
                <a:latin typeface="Arial" charset="0"/>
              </a:rPr>
              <a:t>( VAST 2012)</a:t>
            </a:r>
            <a:endParaRPr lang="it-IT" altLang="it-IT" sz="1600" u="none" dirty="0">
              <a:latin typeface="Arial" charset="0"/>
            </a:endParaRPr>
          </a:p>
        </p:txBody>
      </p:sp>
      <p:sp>
        <p:nvSpPr>
          <p:cNvPr id="45064" name="Rettangolo arrotondato 9"/>
          <p:cNvSpPr>
            <a:spLocks noChangeArrowheads="1"/>
          </p:cNvSpPr>
          <p:nvPr/>
        </p:nvSpPr>
        <p:spPr bwMode="auto">
          <a:xfrm>
            <a:off x="881063" y="5655716"/>
            <a:ext cx="7375525" cy="50958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a:latin typeface="Arial" charset="0"/>
              </a:rPr>
              <a:t>He et al. </a:t>
            </a:r>
            <a:r>
              <a:rPr lang="en-US" altLang="it-IT" sz="1400" u="none">
                <a:latin typeface="Arial" charset="0"/>
              </a:rPr>
              <a:t>A multiresolution object space point-based rendering approach for mobile devices </a:t>
            </a:r>
            <a:r>
              <a:rPr lang="en-US" altLang="it-IT" sz="1400" b="0" u="none">
                <a:latin typeface="Arial" charset="0"/>
              </a:rPr>
              <a:t>(AFRIGRAPH, 2007)</a:t>
            </a:r>
            <a:endParaRPr lang="it-IT" altLang="it-IT" sz="1400" b="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33</a:t>
            </a:fld>
            <a:endParaRPr lang="it-IT" dirty="0"/>
          </a:p>
        </p:txBody>
      </p:sp>
      <p:sp>
        <p:nvSpPr>
          <p:cNvPr id="11" name="Rettangolo arrotondato 5"/>
          <p:cNvSpPr>
            <a:spLocks noChangeArrowheads="1"/>
          </p:cNvSpPr>
          <p:nvPr/>
        </p:nvSpPr>
        <p:spPr bwMode="auto">
          <a:xfrm>
            <a:off x="883171" y="3861048"/>
            <a:ext cx="7361237" cy="5302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400" b="0" u="none" dirty="0">
                <a:latin typeface="Arial" charset="0"/>
              </a:rPr>
              <a:t>Rodríguez, Marcos Balsa, and Pere Pau </a:t>
            </a:r>
            <a:r>
              <a:rPr lang="en-US" altLang="it-IT" sz="1400" b="0" u="none" dirty="0" err="1">
                <a:latin typeface="Arial" charset="0"/>
              </a:rPr>
              <a:t>Vázquez</a:t>
            </a:r>
            <a:r>
              <a:rPr lang="en-US" altLang="it-IT" sz="1400" b="0" u="none" dirty="0">
                <a:latin typeface="Arial" charset="0"/>
              </a:rPr>
              <a:t> </a:t>
            </a:r>
            <a:r>
              <a:rPr lang="en-US" altLang="it-IT" sz="1400" b="0" u="none" dirty="0" err="1">
                <a:latin typeface="Arial" charset="0"/>
              </a:rPr>
              <a:t>Alcocer</a:t>
            </a:r>
            <a:r>
              <a:rPr lang="en-US" altLang="it-IT" sz="1400" b="0" u="none" dirty="0">
                <a:latin typeface="Arial" charset="0"/>
              </a:rPr>
              <a:t>. </a:t>
            </a:r>
            <a:r>
              <a:rPr lang="en-US" altLang="it-IT" sz="1400" u="none" dirty="0" smtClean="0">
                <a:latin typeface="Arial" charset="0"/>
              </a:rPr>
              <a:t>Practical </a:t>
            </a:r>
            <a:r>
              <a:rPr lang="en-US" altLang="it-IT" sz="1400" u="none" dirty="0">
                <a:latin typeface="Arial" charset="0"/>
              </a:rPr>
              <a:t>Volume Rendering in Mobile Devices</a:t>
            </a:r>
            <a:r>
              <a:rPr lang="en-US" altLang="it-IT" sz="1400" b="0" u="none" dirty="0" smtClean="0">
                <a:latin typeface="Arial" charset="0"/>
              </a:rPr>
              <a:t>. </a:t>
            </a:r>
            <a:r>
              <a:rPr lang="en-US" altLang="it-IT" sz="1400" b="0" u="none" dirty="0">
                <a:latin typeface="Arial" charset="0"/>
              </a:rPr>
              <a:t>Advances in Visual Computing. </a:t>
            </a:r>
            <a:r>
              <a:rPr lang="en-US" altLang="it-IT" sz="1400" b="0" u="none" dirty="0" smtClean="0">
                <a:latin typeface="Arial" charset="0"/>
              </a:rPr>
              <a:t>Springer, </a:t>
            </a:r>
            <a:r>
              <a:rPr lang="en-US" altLang="it-IT" sz="1400" b="0" u="none" dirty="0">
                <a:latin typeface="Arial" charset="0"/>
              </a:rPr>
              <a:t>2012. 708-718.</a:t>
            </a:r>
            <a:endParaRPr lang="it-IT" altLang="it-IT" sz="1400" u="none" dirty="0">
              <a:latin typeface="Arial" charset="0"/>
            </a:endParaRPr>
          </a:p>
        </p:txBody>
      </p:sp>
      <p:sp>
        <p:nvSpPr>
          <p:cNvPr id="12" name="Rettangolo 11"/>
          <p:cNvSpPr/>
          <p:nvPr/>
        </p:nvSpPr>
        <p:spPr bwMode="auto">
          <a:xfrm>
            <a:off x="827584" y="5013176"/>
            <a:ext cx="7704856" cy="612043"/>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3" name="Freccia a destra 12"/>
          <p:cNvSpPr/>
          <p:nvPr/>
        </p:nvSpPr>
        <p:spPr bwMode="auto">
          <a:xfrm>
            <a:off x="215515" y="3923025"/>
            <a:ext cx="612069" cy="370071"/>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4" name="Freccia a destra 13"/>
          <p:cNvSpPr/>
          <p:nvPr/>
        </p:nvSpPr>
        <p:spPr bwMode="auto">
          <a:xfrm>
            <a:off x="215515" y="5147161"/>
            <a:ext cx="612069" cy="370071"/>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
        <p:nvSpPr>
          <p:cNvPr id="15" name="Rettangolo 14"/>
          <p:cNvSpPr/>
          <p:nvPr/>
        </p:nvSpPr>
        <p:spPr bwMode="auto">
          <a:xfrm>
            <a:off x="827584" y="3825069"/>
            <a:ext cx="7704856" cy="612043"/>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1947391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ttangolo 14"/>
          <p:cNvSpPr>
            <a:spLocks noChangeArrowheads="1"/>
          </p:cNvSpPr>
          <p:nvPr/>
        </p:nvSpPr>
        <p:spPr bwMode="auto">
          <a:xfrm>
            <a:off x="190500" y="1620838"/>
            <a:ext cx="8878888"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46083" name="Titolo 1"/>
          <p:cNvSpPr>
            <a:spLocks noGrp="1"/>
          </p:cNvSpPr>
          <p:nvPr>
            <p:ph type="title"/>
          </p:nvPr>
        </p:nvSpPr>
        <p:spPr/>
        <p:txBody>
          <a:bodyPr/>
          <a:lstStyle/>
          <a:p>
            <a:r>
              <a:rPr lang="en-US" altLang="en-US" smtClean="0"/>
              <a:t>Mobile rendering</a:t>
            </a:r>
            <a:endParaRPr lang="it-IT" altLang="en-US" smtClean="0"/>
          </a:p>
        </p:txBody>
      </p:sp>
      <p:sp>
        <p:nvSpPr>
          <p:cNvPr id="46084" name="Segnaposto contenuto 2"/>
          <p:cNvSpPr>
            <a:spLocks noGrp="1"/>
          </p:cNvSpPr>
          <p:nvPr>
            <p:ph idx="1"/>
          </p:nvPr>
        </p:nvSpPr>
        <p:spPr>
          <a:xfrm flipH="1">
            <a:off x="187325" y="1284288"/>
            <a:ext cx="5640388" cy="503237"/>
          </a:xfrm>
        </p:spPr>
        <p:txBody>
          <a:bodyPr/>
          <a:lstStyle/>
          <a:p>
            <a:r>
              <a:rPr lang="en-US" altLang="en-US" smtClean="0"/>
              <a:t>Nowadays...</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46089"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46090"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46091"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34</a:t>
            </a:fld>
            <a:endParaRPr lang="it-IT" dirty="0"/>
          </a:p>
        </p:txBody>
      </p:sp>
    </p:spTree>
    <p:extLst>
      <p:ext uri="{BB962C8B-B14F-4D97-AF65-F5344CB8AC3E}">
        <p14:creationId xmlns:p14="http://schemas.microsoft.com/office/powerpoint/2010/main" val="2319093210"/>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bwMode="auto">
          <a:xfrm>
            <a:off x="2871788" y="1844675"/>
            <a:ext cx="0" cy="4098925"/>
          </a:xfrm>
          <a:prstGeom prst="line">
            <a:avLst/>
          </a:prstGeom>
          <a:solidFill>
            <a:schemeClr val="accent1"/>
          </a:solidFill>
          <a:ln w="63500" cap="flat" cmpd="sng" algn="ctr">
            <a:solidFill>
              <a:schemeClr val="accent6">
                <a:lumMod val="40000"/>
                <a:lumOff val="60000"/>
              </a:schemeClr>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107" name="Rettangolo 14"/>
          <p:cNvSpPr>
            <a:spLocks noChangeArrowheads="1"/>
          </p:cNvSpPr>
          <p:nvPr/>
        </p:nvSpPr>
        <p:spPr bwMode="auto">
          <a:xfrm>
            <a:off x="3033713" y="1620838"/>
            <a:ext cx="6035675"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47108" name="Rettangolo 12"/>
          <p:cNvSpPr>
            <a:spLocks noChangeArrowheads="1"/>
          </p:cNvSpPr>
          <p:nvPr/>
        </p:nvSpPr>
        <p:spPr bwMode="auto">
          <a:xfrm>
            <a:off x="223838" y="2393950"/>
            <a:ext cx="2419350" cy="2024063"/>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SERVER</a:t>
            </a:r>
            <a:endParaRPr lang="it-IT" altLang="en-US" u="none">
              <a:solidFill>
                <a:srgbClr val="FFFF00"/>
              </a:solidFill>
              <a:latin typeface="Arial" charset="0"/>
            </a:endParaRPr>
          </a:p>
        </p:txBody>
      </p:sp>
      <p:sp>
        <p:nvSpPr>
          <p:cNvPr id="47109" name="Titolo 1"/>
          <p:cNvSpPr>
            <a:spLocks noGrp="1"/>
          </p:cNvSpPr>
          <p:nvPr>
            <p:ph type="title"/>
          </p:nvPr>
        </p:nvSpPr>
        <p:spPr/>
        <p:txBody>
          <a:bodyPr/>
          <a:lstStyle/>
          <a:p>
            <a:r>
              <a:rPr lang="en-US" altLang="en-US" smtClean="0"/>
              <a:t>Mobile rendering</a:t>
            </a:r>
            <a:endParaRPr lang="it-IT" altLang="en-US" smtClean="0"/>
          </a:p>
        </p:txBody>
      </p:sp>
      <p:sp>
        <p:nvSpPr>
          <p:cNvPr id="47110" name="Segnaposto contenuto 2"/>
          <p:cNvSpPr>
            <a:spLocks noGrp="1"/>
          </p:cNvSpPr>
          <p:nvPr>
            <p:ph idx="1"/>
          </p:nvPr>
        </p:nvSpPr>
        <p:spPr>
          <a:xfrm flipH="1">
            <a:off x="187325" y="1468438"/>
            <a:ext cx="5640388" cy="501650"/>
          </a:xfrm>
        </p:spPr>
        <p:txBody>
          <a:bodyPr/>
          <a:lstStyle/>
          <a:p>
            <a:r>
              <a:rPr lang="en-US" altLang="en-US" smtClean="0"/>
              <a:t>Or better...</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47115"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47116"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47117"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0" name="CasellaDiTesto 9"/>
          <p:cNvSpPr txBox="1"/>
          <p:nvPr/>
        </p:nvSpPr>
        <p:spPr>
          <a:xfrm>
            <a:off x="823913" y="5219700"/>
            <a:ext cx="2609850" cy="523875"/>
          </a:xfrm>
          <a:prstGeom prst="rect">
            <a:avLst/>
          </a:prstGeom>
          <a:noFill/>
        </p:spPr>
        <p:txBody>
          <a:bodyPr>
            <a:spAutoFit/>
          </a:bodyPr>
          <a:lstStyle/>
          <a:p>
            <a:pPr>
              <a:defRPr/>
            </a:pPr>
            <a:r>
              <a:rPr lang="en-US" sz="2800" b="1" u="none" dirty="0">
                <a:solidFill>
                  <a:schemeClr val="accent6">
                    <a:lumMod val="40000"/>
                    <a:lumOff val="60000"/>
                  </a:schemeClr>
                </a:solidFill>
                <a:ea typeface="ＭＳ Ｐゴシック" pitchFamily="32" charset="-128"/>
              </a:rPr>
              <a:t>NETWORK</a:t>
            </a:r>
            <a:endParaRPr lang="it-IT" sz="2800" b="1" u="none" dirty="0">
              <a:solidFill>
                <a:schemeClr val="accent6">
                  <a:lumMod val="40000"/>
                  <a:lumOff val="60000"/>
                </a:schemeClr>
              </a:solidFill>
              <a:ea typeface="ＭＳ Ｐゴシック" pitchFamily="32" charset="-128"/>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35</a:t>
            </a:fld>
            <a:endParaRPr lang="it-IT" dirty="0"/>
          </a:p>
        </p:txBody>
      </p:sp>
    </p:spTree>
    <p:extLst>
      <p:ext uri="{BB962C8B-B14F-4D97-AF65-F5344CB8AC3E}">
        <p14:creationId xmlns:p14="http://schemas.microsoft.com/office/powerpoint/2010/main" val="2677290275"/>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bwMode="auto">
          <a:xfrm>
            <a:off x="2871788" y="1844675"/>
            <a:ext cx="0" cy="4098925"/>
          </a:xfrm>
          <a:prstGeom prst="line">
            <a:avLst/>
          </a:prstGeom>
          <a:solidFill>
            <a:schemeClr val="accent1"/>
          </a:solidFill>
          <a:ln w="63500" cap="flat" cmpd="sng" algn="ctr">
            <a:solidFill>
              <a:schemeClr val="accent6">
                <a:lumMod val="40000"/>
                <a:lumOff val="60000"/>
              </a:schemeClr>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131" name="Rettangolo 14"/>
          <p:cNvSpPr>
            <a:spLocks noChangeArrowheads="1"/>
          </p:cNvSpPr>
          <p:nvPr/>
        </p:nvSpPr>
        <p:spPr bwMode="auto">
          <a:xfrm>
            <a:off x="3033713" y="1620838"/>
            <a:ext cx="6035675"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48132" name="Rettangolo 12"/>
          <p:cNvSpPr>
            <a:spLocks noChangeArrowheads="1"/>
          </p:cNvSpPr>
          <p:nvPr/>
        </p:nvSpPr>
        <p:spPr bwMode="auto">
          <a:xfrm>
            <a:off x="223838" y="2393950"/>
            <a:ext cx="2419350" cy="2024063"/>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SERVER</a:t>
            </a:r>
            <a:endParaRPr lang="it-IT" altLang="en-US" u="none">
              <a:solidFill>
                <a:srgbClr val="FFFF00"/>
              </a:solidFill>
              <a:latin typeface="Arial" charset="0"/>
            </a:endParaRPr>
          </a:p>
        </p:txBody>
      </p:sp>
      <p:sp>
        <p:nvSpPr>
          <p:cNvPr id="48133" name="Titolo 1"/>
          <p:cNvSpPr>
            <a:spLocks noGrp="1"/>
          </p:cNvSpPr>
          <p:nvPr>
            <p:ph type="title"/>
          </p:nvPr>
        </p:nvSpPr>
        <p:spPr/>
        <p:txBody>
          <a:bodyPr/>
          <a:lstStyle/>
          <a:p>
            <a:r>
              <a:rPr lang="en-US" altLang="en-US" smtClean="0"/>
              <a:t>Mobile rendering</a:t>
            </a:r>
            <a:endParaRPr lang="it-IT" altLang="en-US" smtClean="0"/>
          </a:p>
        </p:txBody>
      </p:sp>
      <p:sp>
        <p:nvSpPr>
          <p:cNvPr id="48134" name="Segnaposto contenuto 2"/>
          <p:cNvSpPr>
            <a:spLocks noGrp="1"/>
          </p:cNvSpPr>
          <p:nvPr>
            <p:ph idx="1"/>
          </p:nvPr>
        </p:nvSpPr>
        <p:spPr>
          <a:xfrm flipH="1">
            <a:off x="187325" y="1468438"/>
            <a:ext cx="5640388" cy="501650"/>
          </a:xfrm>
        </p:spPr>
        <p:txBody>
          <a:bodyPr/>
          <a:lstStyle/>
          <a:p>
            <a:r>
              <a:rPr lang="en-US" altLang="en-US" smtClean="0"/>
              <a:t>Or better...</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48139"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48140"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48141"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0" name="CasellaDiTesto 9"/>
          <p:cNvSpPr txBox="1"/>
          <p:nvPr/>
        </p:nvSpPr>
        <p:spPr>
          <a:xfrm>
            <a:off x="823913" y="5219700"/>
            <a:ext cx="2609850" cy="523875"/>
          </a:xfrm>
          <a:prstGeom prst="rect">
            <a:avLst/>
          </a:prstGeom>
          <a:noFill/>
        </p:spPr>
        <p:txBody>
          <a:bodyPr>
            <a:spAutoFit/>
          </a:bodyPr>
          <a:lstStyle/>
          <a:p>
            <a:pPr>
              <a:defRPr/>
            </a:pPr>
            <a:r>
              <a:rPr lang="en-US" sz="2800" b="1" u="none" dirty="0">
                <a:solidFill>
                  <a:schemeClr val="accent6">
                    <a:lumMod val="40000"/>
                    <a:lumOff val="60000"/>
                  </a:schemeClr>
                </a:solidFill>
                <a:ea typeface="ＭＳ Ｐゴシック" pitchFamily="32" charset="-128"/>
              </a:rPr>
              <a:t>NETWORK</a:t>
            </a:r>
            <a:endParaRPr lang="it-IT" sz="2800" b="1" u="none" dirty="0">
              <a:solidFill>
                <a:schemeClr val="accent6">
                  <a:lumMod val="40000"/>
                  <a:lumOff val="60000"/>
                </a:schemeClr>
              </a:solidFill>
              <a:ea typeface="ＭＳ Ｐゴシック" pitchFamily="32" charset="-128"/>
            </a:endParaRPr>
          </a:p>
        </p:txBody>
      </p:sp>
      <p:sp>
        <p:nvSpPr>
          <p:cNvPr id="18" name="CasellaDiTesto 17"/>
          <p:cNvSpPr txBox="1"/>
          <p:nvPr/>
        </p:nvSpPr>
        <p:spPr>
          <a:xfrm>
            <a:off x="955675" y="2894013"/>
            <a:ext cx="2976563" cy="2247900"/>
          </a:xfrm>
          <a:prstGeom prst="rect">
            <a:avLst/>
          </a:prstGeom>
          <a:solidFill>
            <a:schemeClr val="accent2">
              <a:lumMod val="50000"/>
            </a:schemeClr>
          </a:solidFill>
        </p:spPr>
        <p:txBody>
          <a:bodyPr>
            <a:spAutoFit/>
          </a:bodyPr>
          <a:lstStyle/>
          <a:p>
            <a:pPr>
              <a:defRPr/>
            </a:pPr>
            <a:r>
              <a:rPr lang="en-US" sz="2000" u="none" dirty="0">
                <a:solidFill>
                  <a:schemeClr val="bg1"/>
                </a:solidFill>
                <a:ea typeface="ＭＳ Ｐゴシック" pitchFamily="32" charset="-128"/>
                <a:cs typeface="+mn-cs"/>
              </a:rPr>
              <a:t>Chunk-based data streaming</a:t>
            </a:r>
          </a:p>
          <a:p>
            <a:pPr>
              <a:defRPr/>
            </a:pPr>
            <a:r>
              <a:rPr lang="en-US" sz="2000" u="none" dirty="0">
                <a:solidFill>
                  <a:schemeClr val="bg1"/>
                </a:solidFill>
                <a:ea typeface="ＭＳ Ｐゴシック" pitchFamily="32" charset="-128"/>
                <a:cs typeface="+mn-cs"/>
              </a:rPr>
              <a:t>(like </a:t>
            </a:r>
            <a:r>
              <a:rPr lang="en-US" sz="2000" u="none" dirty="0" err="1">
                <a:solidFill>
                  <a:schemeClr val="bg1"/>
                </a:solidFill>
                <a:ea typeface="ＭＳ Ｐゴシック" pitchFamily="32" charset="-128"/>
                <a:cs typeface="+mn-cs"/>
              </a:rPr>
              <a:t>HuMoRS</a:t>
            </a:r>
            <a:r>
              <a:rPr lang="en-US" sz="2000" u="none" dirty="0">
                <a:solidFill>
                  <a:schemeClr val="bg1"/>
                </a:solidFill>
                <a:ea typeface="ＭＳ Ｐゴシック" pitchFamily="32" charset="-128"/>
                <a:cs typeface="+mn-cs"/>
              </a:rPr>
              <a:t> Balsa et al. 2014) </a:t>
            </a:r>
          </a:p>
          <a:p>
            <a:pPr>
              <a:defRPr/>
            </a:pPr>
            <a:endParaRPr lang="en-US" sz="2000" u="none" dirty="0">
              <a:solidFill>
                <a:schemeClr val="bg1"/>
              </a:solidFill>
              <a:ea typeface="ＭＳ Ｐゴシック" pitchFamily="32" charset="-128"/>
              <a:cs typeface="+mn-cs"/>
            </a:endParaRPr>
          </a:p>
          <a:p>
            <a:pPr>
              <a:defRPr/>
            </a:pPr>
            <a:r>
              <a:rPr lang="en-US" sz="2000" u="none" dirty="0">
                <a:solidFill>
                  <a:schemeClr val="bg1"/>
                </a:solidFill>
                <a:ea typeface="ＭＳ Ｐゴシック" pitchFamily="32" charset="-128"/>
                <a:cs typeface="+mn-cs"/>
              </a:rPr>
              <a:t>Limitations:  bandwidth consumption (for now)</a:t>
            </a:r>
            <a:endParaRPr lang="it-IT" sz="2000" u="none" dirty="0">
              <a:solidFill>
                <a:schemeClr val="bg1"/>
              </a:solidFill>
              <a:ea typeface="ＭＳ Ｐゴシック" pitchFamily="32" charset="-128"/>
              <a:cs typeface="+mn-cs"/>
            </a:endParaRPr>
          </a:p>
        </p:txBody>
      </p:sp>
      <p:pic>
        <p:nvPicPr>
          <p:cNvPr id="48146" name="Picture 2" descr="C:\Users\mbalsa\Dropbox\CRS4\events\2013-6_WEB3D_san_sebastian\images\photos\DSC_15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0875" y="1012825"/>
            <a:ext cx="3322638"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36</a:t>
            </a:fld>
            <a:endParaRPr lang="it-IT" dirty="0"/>
          </a:p>
        </p:txBody>
      </p:sp>
    </p:spTree>
    <p:extLst>
      <p:ext uri="{BB962C8B-B14F-4D97-AF65-F5344CB8AC3E}">
        <p14:creationId xmlns:p14="http://schemas.microsoft.com/office/powerpoint/2010/main" val="2044636901"/>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ttangolo 14"/>
          <p:cNvSpPr>
            <a:spLocks noChangeArrowheads="1"/>
          </p:cNvSpPr>
          <p:nvPr/>
        </p:nvSpPr>
        <p:spPr bwMode="auto">
          <a:xfrm>
            <a:off x="190500" y="1620838"/>
            <a:ext cx="8878888"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49155" name="Titolo 1"/>
          <p:cNvSpPr>
            <a:spLocks noGrp="1"/>
          </p:cNvSpPr>
          <p:nvPr>
            <p:ph type="title"/>
          </p:nvPr>
        </p:nvSpPr>
        <p:spPr/>
        <p:txBody>
          <a:bodyPr/>
          <a:lstStyle/>
          <a:p>
            <a:r>
              <a:rPr lang="en-US" altLang="en-US" smtClean="0"/>
              <a:t>Mobile rendering with capture</a:t>
            </a:r>
            <a:endParaRPr lang="it-IT" altLang="en-US" smtClean="0"/>
          </a:p>
        </p:txBody>
      </p:sp>
      <p:sp>
        <p:nvSpPr>
          <p:cNvPr id="49156" name="Segnaposto contenuto 2"/>
          <p:cNvSpPr>
            <a:spLocks noGrp="1"/>
          </p:cNvSpPr>
          <p:nvPr>
            <p:ph idx="1"/>
          </p:nvPr>
        </p:nvSpPr>
        <p:spPr>
          <a:xfrm flipH="1">
            <a:off x="187325" y="1284288"/>
            <a:ext cx="5640388" cy="503237"/>
          </a:xfrm>
        </p:spPr>
        <p:txBody>
          <a:bodyPr/>
          <a:lstStyle/>
          <a:p>
            <a:r>
              <a:rPr lang="en-US" altLang="en-US" smtClean="0"/>
              <a:t>Exploiting mobile device sensors...</a:t>
            </a:r>
            <a:endParaRPr lang="it-IT" altLang="en-US"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49161"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49162"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49163"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7" name="Rettangolo 16"/>
          <p:cNvSpPr/>
          <p:nvPr/>
        </p:nvSpPr>
        <p:spPr bwMode="auto">
          <a:xfrm>
            <a:off x="3128963" y="2095500"/>
            <a:ext cx="2165350" cy="841375"/>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CAPTURE</a:t>
            </a:r>
            <a:endParaRPr lang="it-IT" sz="2400" u="none" dirty="0">
              <a:solidFill>
                <a:schemeClr val="accent6">
                  <a:lumMod val="20000"/>
                  <a:lumOff val="80000"/>
                </a:schemeClr>
              </a:solidFill>
              <a:latin typeface="+mj-lt"/>
            </a:endParaRPr>
          </a:p>
        </p:txBody>
      </p:sp>
      <p:sp>
        <p:nvSpPr>
          <p:cNvPr id="7" name="Freccia angolare in su 6"/>
          <p:cNvSpPr/>
          <p:nvPr/>
        </p:nvSpPr>
        <p:spPr bwMode="auto">
          <a:xfrm flipH="1" flipV="1">
            <a:off x="898525" y="2286000"/>
            <a:ext cx="2384425" cy="947738"/>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49168" name="CasellaDiTesto 11"/>
          <p:cNvSpPr txBox="1">
            <a:spLocks noChangeArrowheads="1"/>
          </p:cNvSpPr>
          <p:nvPr/>
        </p:nvSpPr>
        <p:spPr bwMode="auto">
          <a:xfrm>
            <a:off x="1355725" y="2219325"/>
            <a:ext cx="168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eaLnBrk="1" hangingPunct="1">
              <a:spcBef>
                <a:spcPct val="0"/>
              </a:spcBef>
              <a:buClrTx/>
              <a:buFontTx/>
              <a:buNone/>
            </a:pPr>
            <a:r>
              <a:rPr lang="en-US" altLang="en-US" sz="1800" b="0" u="none">
                <a:latin typeface="Arial" charset="0"/>
              </a:rPr>
              <a:t>Environment</a:t>
            </a:r>
            <a:endParaRPr lang="it-IT" altLang="en-US" sz="1800" b="0" u="none">
              <a:latin typeface="Arial" charset="0"/>
            </a:endParaRPr>
          </a:p>
        </p:txBody>
      </p:sp>
      <p:pic>
        <p:nvPicPr>
          <p:cNvPr id="49169" name="Picture 4" descr="http://www.3ders.org/images/mobile-phone-3d-scanner-ethz-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6225" y="1917700"/>
            <a:ext cx="4897438"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asellaDiTesto 19"/>
          <p:cNvSpPr txBox="1"/>
          <p:nvPr/>
        </p:nvSpPr>
        <p:spPr>
          <a:xfrm>
            <a:off x="955675" y="2894013"/>
            <a:ext cx="2976563" cy="1323975"/>
          </a:xfrm>
          <a:prstGeom prst="rect">
            <a:avLst/>
          </a:prstGeom>
          <a:solidFill>
            <a:schemeClr val="accent2">
              <a:lumMod val="50000"/>
            </a:schemeClr>
          </a:solidFill>
        </p:spPr>
        <p:txBody>
          <a:bodyPr>
            <a:spAutoFit/>
          </a:bodyPr>
          <a:lstStyle/>
          <a:p>
            <a:pPr>
              <a:defRPr/>
            </a:pPr>
            <a:r>
              <a:rPr lang="en-US" sz="2000" u="none" dirty="0">
                <a:solidFill>
                  <a:schemeClr val="bg1"/>
                </a:solidFill>
                <a:ea typeface="ＭＳ Ｐゴシック" pitchFamily="32" charset="-128"/>
                <a:cs typeface="+mn-cs"/>
              </a:rPr>
              <a:t>3D scanning with mobile phone</a:t>
            </a:r>
          </a:p>
          <a:p>
            <a:pPr>
              <a:defRPr/>
            </a:pPr>
            <a:r>
              <a:rPr lang="en-US" sz="2000" u="none" dirty="0" err="1">
                <a:solidFill>
                  <a:schemeClr val="bg1"/>
                </a:solidFill>
                <a:ea typeface="ＭＳ Ｐゴシック" pitchFamily="32" charset="-128"/>
                <a:cs typeface="+mn-cs"/>
              </a:rPr>
              <a:t>Kolev</a:t>
            </a:r>
            <a:r>
              <a:rPr lang="en-US" sz="2000" u="none" dirty="0">
                <a:solidFill>
                  <a:schemeClr val="bg1"/>
                </a:solidFill>
                <a:ea typeface="ＭＳ Ｐゴシック" pitchFamily="32" charset="-128"/>
                <a:cs typeface="+mn-cs"/>
              </a:rPr>
              <a:t> et al, CVPR 2014</a:t>
            </a:r>
          </a:p>
          <a:p>
            <a:pPr>
              <a:defRPr/>
            </a:pPr>
            <a:r>
              <a:rPr lang="en-US" sz="2000" u="none" dirty="0">
                <a:solidFill>
                  <a:schemeClr val="bg1"/>
                </a:solidFill>
                <a:ea typeface="ＭＳ Ｐゴシック" pitchFamily="32" charset="-128"/>
                <a:cs typeface="+mn-cs"/>
              </a:rPr>
              <a:t>ETH Zurich</a:t>
            </a:r>
          </a:p>
        </p:txBody>
      </p:sp>
      <p:sp>
        <p:nvSpPr>
          <p:cNvPr id="49171" name="Rettangolo arrotondato 18"/>
          <p:cNvSpPr>
            <a:spLocks noChangeArrowheads="1"/>
          </p:cNvSpPr>
          <p:nvPr/>
        </p:nvSpPr>
        <p:spPr bwMode="auto">
          <a:xfrm>
            <a:off x="492125" y="4799013"/>
            <a:ext cx="7356475"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Kolev et al. </a:t>
            </a:r>
            <a:r>
              <a:rPr lang="en-US" altLang="it-IT" sz="1600" u="none">
                <a:latin typeface="Arial" charset="0"/>
              </a:rPr>
              <a:t>Turning Mobile Phones into 3D Scanners </a:t>
            </a:r>
            <a:r>
              <a:rPr lang="en-US" altLang="it-IT" sz="1600" b="0" u="none">
                <a:latin typeface="Arial" charset="0"/>
              </a:rPr>
              <a:t>(CVPR 2014)</a:t>
            </a:r>
            <a:endParaRPr lang="it-IT" altLang="it-IT" sz="1800" u="none">
              <a:latin typeface="Arial" charset="0"/>
            </a:endParaRPr>
          </a:p>
        </p:txBody>
      </p:sp>
      <p:sp>
        <p:nvSpPr>
          <p:cNvPr id="49172" name="Rettangolo arrotondato 20"/>
          <p:cNvSpPr>
            <a:spLocks noChangeArrowheads="1"/>
          </p:cNvSpPr>
          <p:nvPr/>
        </p:nvSpPr>
        <p:spPr bwMode="auto">
          <a:xfrm>
            <a:off x="493713" y="5438775"/>
            <a:ext cx="7358062" cy="53181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Tanskanen et al. </a:t>
            </a:r>
            <a:r>
              <a:rPr lang="en-US" altLang="it-IT" sz="1600" u="none">
                <a:latin typeface="Arial" charset="0"/>
              </a:rPr>
              <a:t>Live Metric 3D Reconstruction on Mobile Phones </a:t>
            </a:r>
            <a:r>
              <a:rPr lang="en-US" altLang="it-IT" sz="1600" b="0" u="none">
                <a:latin typeface="Arial" charset="0"/>
              </a:rPr>
              <a:t>(ICCV 2013)</a:t>
            </a:r>
            <a:endParaRPr lang="it-IT" altLang="it-IT" sz="180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37</a:t>
            </a:fld>
            <a:endParaRPr lang="it-IT" dirty="0"/>
          </a:p>
        </p:txBody>
      </p:sp>
    </p:spTree>
    <p:extLst>
      <p:ext uri="{BB962C8B-B14F-4D97-AF65-F5344CB8AC3E}">
        <p14:creationId xmlns:p14="http://schemas.microsoft.com/office/powerpoint/2010/main" val="1640466413"/>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olo 1"/>
          <p:cNvSpPr>
            <a:spLocks noGrp="1"/>
          </p:cNvSpPr>
          <p:nvPr>
            <p:ph type="title"/>
          </p:nvPr>
        </p:nvSpPr>
        <p:spPr/>
        <p:txBody>
          <a:bodyPr/>
          <a:lstStyle/>
          <a:p>
            <a:r>
              <a:rPr lang="it-IT" altLang="it-IT" smtClean="0"/>
              <a:t>Trends in mobile graphics</a:t>
            </a:r>
          </a:p>
        </p:txBody>
      </p:sp>
      <p:sp>
        <p:nvSpPr>
          <p:cNvPr id="50179" name="Segnaposto contenuto 2"/>
          <p:cNvSpPr>
            <a:spLocks noGrp="1"/>
          </p:cNvSpPr>
          <p:nvPr>
            <p:ph idx="1"/>
          </p:nvPr>
        </p:nvSpPr>
        <p:spPr/>
        <p:txBody>
          <a:bodyPr/>
          <a:lstStyle/>
          <a:p>
            <a:r>
              <a:rPr lang="it-IT" altLang="it-IT" sz="2800" smtClean="0"/>
              <a:t>Hardware acceleration for improving frame rates, resolutions and rendering quality</a:t>
            </a:r>
          </a:p>
          <a:p>
            <a:pPr lvl="1"/>
            <a:r>
              <a:rPr lang="it-IT" altLang="it-IT" sz="2400" smtClean="0"/>
              <a:t>Parallel pipelines</a:t>
            </a:r>
          </a:p>
          <a:p>
            <a:pPr lvl="1"/>
            <a:r>
              <a:rPr lang="it-IT" altLang="it-IT" sz="2400" smtClean="0"/>
              <a:t>Real-time ray tracing</a:t>
            </a:r>
          </a:p>
          <a:p>
            <a:pPr lvl="1"/>
            <a:r>
              <a:rPr lang="it-IT" altLang="it-IT" sz="2400" smtClean="0"/>
              <a:t>Multi-rate approaches</a:t>
            </a:r>
          </a:p>
          <a:p>
            <a:pPr lvl="1"/>
            <a:endParaRPr lang="it-IT" altLang="it-IT" sz="2400" smtClean="0"/>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38</a:t>
            </a:fld>
            <a:endParaRPr lang="it-IT" dirty="0"/>
          </a:p>
        </p:txBody>
      </p:sp>
    </p:spTree>
    <p:extLst>
      <p:ext uri="{BB962C8B-B14F-4D97-AF65-F5344CB8AC3E}">
        <p14:creationId xmlns:p14="http://schemas.microsoft.com/office/powerpoint/2010/main" val="737080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olo 1"/>
          <p:cNvSpPr>
            <a:spLocks noGrp="1"/>
          </p:cNvSpPr>
          <p:nvPr>
            <p:ph type="title"/>
          </p:nvPr>
        </p:nvSpPr>
        <p:spPr>
          <a:xfrm>
            <a:off x="179388" y="476250"/>
            <a:ext cx="8785225" cy="990600"/>
          </a:xfrm>
        </p:spPr>
        <p:txBody>
          <a:bodyPr/>
          <a:lstStyle/>
          <a:p>
            <a:r>
              <a:rPr lang="en-US" altLang="it-IT" smtClean="0"/>
              <a:t>SGRT: Real-time ray tracing</a:t>
            </a:r>
            <a:endParaRPr lang="it-IT" altLang="it-IT" smtClean="0"/>
          </a:p>
        </p:txBody>
      </p:sp>
      <p:sp>
        <p:nvSpPr>
          <p:cNvPr id="51203" name="Segnaposto testo 2"/>
          <p:cNvSpPr>
            <a:spLocks noGrp="1"/>
          </p:cNvSpPr>
          <p:nvPr>
            <p:ph type="body" sz="half" idx="1"/>
          </p:nvPr>
        </p:nvSpPr>
        <p:spPr>
          <a:xfrm>
            <a:off x="122238" y="1484313"/>
            <a:ext cx="4316412" cy="4897437"/>
          </a:xfrm>
        </p:spPr>
        <p:txBody>
          <a:bodyPr/>
          <a:lstStyle/>
          <a:p>
            <a:r>
              <a:rPr lang="en-US" altLang="it-IT" smtClean="0"/>
              <a:t>Samsung reconfigurable GPU based on Ray Tracing</a:t>
            </a:r>
          </a:p>
          <a:p>
            <a:r>
              <a:rPr lang="en-US" altLang="it-IT" smtClean="0"/>
              <a:t>Main key features:</a:t>
            </a:r>
          </a:p>
          <a:p>
            <a:pPr lvl="1"/>
            <a:r>
              <a:rPr lang="en-US" altLang="it-IT" smtClean="0"/>
              <a:t> an area-efficient parallel pipelined traversal unit</a:t>
            </a:r>
          </a:p>
          <a:p>
            <a:pPr lvl="1"/>
            <a:r>
              <a:rPr lang="en-US" altLang="it-IT" smtClean="0"/>
              <a:t>flexible and high-performance kernels for shading and ray generation</a:t>
            </a:r>
            <a:endParaRPr lang="it-IT" altLang="it-IT" smtClean="0"/>
          </a:p>
        </p:txBody>
      </p:sp>
      <p:pic>
        <p:nvPicPr>
          <p:cNvPr id="5120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3475" y="3190875"/>
            <a:ext cx="3852863" cy="247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0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8963" y="1301750"/>
            <a:ext cx="3751262" cy="24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07" name="Rettangolo arrotondato 18"/>
          <p:cNvSpPr>
            <a:spLocks noChangeArrowheads="1"/>
          </p:cNvSpPr>
          <p:nvPr/>
        </p:nvSpPr>
        <p:spPr bwMode="auto">
          <a:xfrm>
            <a:off x="481013" y="5748338"/>
            <a:ext cx="7669212"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Lee, Won-Jong, et al. </a:t>
            </a:r>
            <a:r>
              <a:rPr lang="en-US" altLang="it-IT" sz="1600" u="none">
                <a:latin typeface="Arial" charset="0"/>
              </a:rPr>
              <a:t>SGRT: A mobile GPU architecture for real-time ray tracing</a:t>
            </a:r>
            <a:r>
              <a:rPr lang="en-US" altLang="it-IT" sz="1600" b="0" u="none">
                <a:latin typeface="Arial" charset="0"/>
              </a:rPr>
              <a:t>. Proceedings of the 5th High-Performance Graphics Conference, 2013.</a:t>
            </a:r>
            <a:endParaRPr lang="it-IT" altLang="it-IT" sz="1800" u="none">
              <a:latin typeface="Arial" charset="0"/>
            </a:endParaRPr>
          </a:p>
        </p:txBody>
      </p:sp>
      <p:sp>
        <p:nvSpPr>
          <p:cNvPr id="51208" name="Rettangolo arrotondato 18"/>
          <p:cNvSpPr>
            <a:spLocks noChangeArrowheads="1"/>
          </p:cNvSpPr>
          <p:nvPr/>
        </p:nvSpPr>
        <p:spPr bwMode="auto">
          <a:xfrm>
            <a:off x="447675" y="5113338"/>
            <a:ext cx="7669213"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Shin et al., </a:t>
            </a:r>
            <a:r>
              <a:rPr lang="en-US" altLang="it-IT" sz="1600" u="none">
                <a:latin typeface="Arial" charset="0"/>
              </a:rPr>
              <a:t>Full-stream architecture for ray tracing with efficient data transmission</a:t>
            </a:r>
            <a:r>
              <a:rPr lang="en-US" altLang="it-IT" sz="1600" b="0" u="none">
                <a:latin typeface="Arial" charset="0"/>
              </a:rPr>
              <a:t>,  2014 IEEE ISCAS </a:t>
            </a:r>
            <a:endParaRPr lang="it-IT" altLang="it-IT" sz="1800" u="none">
              <a:latin typeface="Arial" charset="0"/>
            </a:endParaRPr>
          </a:p>
        </p:txBody>
      </p:sp>
      <p:sp>
        <p:nvSpPr>
          <p:cNvPr id="2" name="Segnaposto numero diapositiva 1"/>
          <p:cNvSpPr>
            <a:spLocks noGrp="1"/>
          </p:cNvSpPr>
          <p:nvPr>
            <p:ph type="sldNum" sz="quarter" idx="4294967295"/>
          </p:nvPr>
        </p:nvSpPr>
        <p:spPr>
          <a:xfrm>
            <a:off x="7239000" y="6526213"/>
            <a:ext cx="1905000" cy="228600"/>
          </a:xfrm>
          <a:prstGeom prst="rect">
            <a:avLst/>
          </a:prstGeom>
        </p:spPr>
        <p:txBody>
          <a:bodyPr/>
          <a:lstStyle/>
          <a:p>
            <a:pPr>
              <a:defRPr/>
            </a:pPr>
            <a:fld id="{259403E3-F17E-448B-BF43-6D784E186811}" type="slidenum">
              <a:rPr lang="it-IT" smtClean="0"/>
              <a:pPr>
                <a:defRPr/>
              </a:pPr>
              <a:t>39</a:t>
            </a:fld>
            <a:endParaRPr lang="it-IT" dirty="0"/>
          </a:p>
        </p:txBody>
      </p:sp>
    </p:spTree>
    <p:extLst>
      <p:ext uri="{BB962C8B-B14F-4D97-AF65-F5344CB8AC3E}">
        <p14:creationId xmlns:p14="http://schemas.microsoft.com/office/powerpoint/2010/main" val="2376089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Titolo 1"/>
          <p:cNvSpPr>
            <a:spLocks noGrp="1"/>
          </p:cNvSpPr>
          <p:nvPr>
            <p:ph type="title" idx="4294967295"/>
          </p:nvPr>
        </p:nvSpPr>
        <p:spPr>
          <a:xfrm>
            <a:off x="0" y="476250"/>
            <a:ext cx="8785225" cy="990600"/>
          </a:xfrm>
        </p:spPr>
        <p:txBody>
          <a:bodyPr/>
          <a:lstStyle/>
          <a:p>
            <a:pPr>
              <a:defRPr/>
            </a:pPr>
            <a:r>
              <a:rPr lang="en-US" altLang="en-US" smtClean="0"/>
              <a:t>Architectures</a:t>
            </a:r>
          </a:p>
        </p:txBody>
      </p:sp>
      <p:sp>
        <p:nvSpPr>
          <p:cNvPr id="3" name="Segnaposto contenuto 2"/>
          <p:cNvSpPr>
            <a:spLocks noGrp="1"/>
          </p:cNvSpPr>
          <p:nvPr>
            <p:ph idx="4294967295"/>
          </p:nvPr>
        </p:nvSpPr>
        <p:spPr>
          <a:xfrm>
            <a:off x="0" y="1484313"/>
            <a:ext cx="4800600" cy="4897437"/>
          </a:xfrm>
        </p:spPr>
        <p:txBody>
          <a:bodyPr/>
          <a:lstStyle/>
          <a:p>
            <a:pPr>
              <a:defRPr/>
            </a:pPr>
            <a:r>
              <a:rPr lang="en-US" sz="1800" dirty="0" smtClean="0"/>
              <a:t>x86 (CISC 32/64bit)</a:t>
            </a:r>
          </a:p>
          <a:p>
            <a:pPr lvl="1">
              <a:defRPr/>
            </a:pPr>
            <a:r>
              <a:rPr lang="en-US" sz="1600" dirty="0" smtClean="0"/>
              <a:t>Intel Atom </a:t>
            </a:r>
            <a:r>
              <a:rPr lang="en-US" sz="1600" dirty="0"/>
              <a:t> </a:t>
            </a:r>
            <a:r>
              <a:rPr lang="it-IT" sz="1600" dirty="0" smtClean="0"/>
              <a:t>Z3740/Z3770</a:t>
            </a:r>
          </a:p>
          <a:p>
            <a:pPr lvl="2">
              <a:defRPr/>
            </a:pPr>
            <a:r>
              <a:rPr lang="en-US" sz="1400" dirty="0"/>
              <a:t>Bay </a:t>
            </a:r>
            <a:r>
              <a:rPr lang="en-US" sz="1400" dirty="0" smtClean="0"/>
              <a:t>Trail (2W)</a:t>
            </a:r>
          </a:p>
          <a:p>
            <a:pPr lvl="1">
              <a:defRPr/>
            </a:pPr>
            <a:r>
              <a:rPr lang="en-US" sz="1600" dirty="0" smtClean="0"/>
              <a:t>AMD Mullins (not yet in the market)</a:t>
            </a:r>
          </a:p>
          <a:p>
            <a:pPr lvl="2">
              <a:defRPr/>
            </a:pPr>
            <a:r>
              <a:rPr lang="en-US" sz="1400" dirty="0" smtClean="0"/>
              <a:t>4.5W</a:t>
            </a:r>
          </a:p>
          <a:p>
            <a:pPr lvl="1">
              <a:defRPr/>
            </a:pPr>
            <a:endParaRPr lang="en-US" sz="1600" dirty="0" smtClean="0"/>
          </a:p>
          <a:p>
            <a:pPr>
              <a:defRPr/>
            </a:pPr>
            <a:r>
              <a:rPr lang="en-US" sz="1800" dirty="0" smtClean="0"/>
              <a:t>ARM</a:t>
            </a:r>
          </a:p>
          <a:p>
            <a:pPr lvl="1">
              <a:defRPr/>
            </a:pPr>
            <a:r>
              <a:rPr lang="en-US" sz="1600" dirty="0" smtClean="0"/>
              <a:t>RISC 32/64bit</a:t>
            </a:r>
          </a:p>
          <a:p>
            <a:pPr lvl="1">
              <a:defRPr/>
            </a:pPr>
            <a:endParaRPr lang="en-US" sz="1600" dirty="0" smtClean="0"/>
          </a:p>
          <a:p>
            <a:pPr marL="457200" lvl="1" indent="0">
              <a:buFontTx/>
              <a:buNone/>
              <a:defRPr/>
            </a:pPr>
            <a:endParaRPr lang="en-US" sz="1600" dirty="0" smtClean="0"/>
          </a:p>
          <a:p>
            <a:pPr marL="457200" lvl="1" indent="0">
              <a:buFontTx/>
              <a:buNone/>
              <a:defRPr/>
            </a:pPr>
            <a:endParaRPr lang="en-US" sz="1600" dirty="0" smtClean="0"/>
          </a:p>
          <a:p>
            <a:pPr>
              <a:defRPr/>
            </a:pPr>
            <a:r>
              <a:rPr lang="en-US" sz="1800" dirty="0" smtClean="0"/>
              <a:t>MIPS</a:t>
            </a:r>
          </a:p>
          <a:p>
            <a:pPr lvl="1">
              <a:defRPr/>
            </a:pPr>
            <a:r>
              <a:rPr lang="en-US" sz="1400" dirty="0" smtClean="0"/>
              <a:t>RISC 32/64bit</a:t>
            </a:r>
          </a:p>
          <a:p>
            <a:pPr lvl="1">
              <a:defRPr/>
            </a:pPr>
            <a:r>
              <a:rPr lang="en-US" sz="1400" dirty="0" smtClean="0"/>
              <a:t>Acquired by Imagination</a:t>
            </a:r>
            <a:r>
              <a:rPr lang="en-US" sz="1400" dirty="0"/>
              <a:t>, Inc. @</a:t>
            </a:r>
            <a:r>
              <a:rPr lang="en-US" sz="1400" dirty="0" smtClean="0"/>
              <a:t>2014</a:t>
            </a:r>
            <a:endParaRPr lang="en-US" sz="1400" dirty="0"/>
          </a:p>
          <a:p>
            <a:pPr lvl="1">
              <a:defRPr/>
            </a:pPr>
            <a:endParaRPr lang="en-US" sz="1400" dirty="0"/>
          </a:p>
        </p:txBody>
      </p:sp>
      <p:cxnSp>
        <p:nvCxnSpPr>
          <p:cNvPr id="34820" name="Connettore 2 7"/>
          <p:cNvCxnSpPr>
            <a:cxnSpLocks noChangeShapeType="1"/>
          </p:cNvCxnSpPr>
          <p:nvPr/>
        </p:nvCxnSpPr>
        <p:spPr bwMode="auto">
          <a:xfrm flipH="1">
            <a:off x="3294063" y="3686175"/>
            <a:ext cx="1446212" cy="1274763"/>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21" name="Rettangolo 1"/>
          <p:cNvSpPr>
            <a:spLocks noChangeArrowheads="1"/>
          </p:cNvSpPr>
          <p:nvPr/>
        </p:nvSpPr>
        <p:spPr bwMode="auto">
          <a:xfrm>
            <a:off x="4740275" y="3460750"/>
            <a:ext cx="4240213" cy="1085850"/>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altLang="en-US"/>
          </a:p>
        </p:txBody>
      </p:sp>
      <p:sp>
        <p:nvSpPr>
          <p:cNvPr id="4" name="Segnaposto contenuto 2"/>
          <p:cNvSpPr txBox="1">
            <a:spLocks/>
          </p:cNvSpPr>
          <p:nvPr/>
        </p:nvSpPr>
        <p:spPr bwMode="auto">
          <a:xfrm>
            <a:off x="3889375" y="1454150"/>
            <a:ext cx="4903788" cy="458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7CA900"/>
              </a:buClr>
              <a:buFont typeface="Times" pitchFamily="18" charset="0"/>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lr>
                <a:srgbClr val="7CA900"/>
              </a:buClr>
              <a:buChar char="–"/>
              <a:defRPr sz="1800">
                <a:solidFill>
                  <a:schemeClr val="accent2"/>
                </a:solidFill>
                <a:latin typeface="+mn-lt"/>
                <a:ea typeface="+mn-ea"/>
              </a:defRPr>
            </a:lvl2pPr>
            <a:lvl3pPr marL="1143000" indent="-228600" algn="l" rtl="0" eaLnBrk="0" fontAlgn="base" hangingPunct="0">
              <a:spcBef>
                <a:spcPct val="20000"/>
              </a:spcBef>
              <a:spcAft>
                <a:spcPct val="0"/>
              </a:spcAft>
              <a:buClr>
                <a:srgbClr val="7CA900"/>
              </a:buClr>
              <a:buFont typeface="Times" pitchFamily="18" charset="0"/>
              <a:buChar char="•"/>
              <a:defRPr sz="1600">
                <a:solidFill>
                  <a:schemeClr val="accent2"/>
                </a:solidFill>
                <a:latin typeface="+mn-lt"/>
                <a:ea typeface="+mn-ea"/>
              </a:defRPr>
            </a:lvl3pPr>
            <a:lvl4pPr marL="1600200" indent="-228600" algn="l" rtl="0" eaLnBrk="0" fontAlgn="base" hangingPunct="0">
              <a:spcBef>
                <a:spcPct val="20000"/>
              </a:spcBef>
              <a:spcAft>
                <a:spcPct val="0"/>
              </a:spcAft>
              <a:buClr>
                <a:srgbClr val="7CA900"/>
              </a:buClr>
              <a:buChar char="–"/>
              <a:defRPr sz="1600">
                <a:solidFill>
                  <a:schemeClr val="accent2"/>
                </a:solidFill>
                <a:latin typeface="+mn-lt"/>
                <a:ea typeface="+mn-ea"/>
              </a:defRPr>
            </a:lvl4pPr>
            <a:lvl5pPr marL="2057400" indent="-228600" algn="l" rtl="0" eaLnBrk="0" fontAlgn="base" hangingPunct="0">
              <a:spcBef>
                <a:spcPct val="20000"/>
              </a:spcBef>
              <a:spcAft>
                <a:spcPct val="0"/>
              </a:spcAft>
              <a:buClr>
                <a:srgbClr val="7CA900"/>
              </a:buClr>
              <a:buChar char="»"/>
              <a:defRPr sz="1600">
                <a:solidFill>
                  <a:schemeClr val="accent2"/>
                </a:solidFill>
                <a:latin typeface="+mn-lt"/>
                <a:ea typeface="+mn-ea"/>
              </a:defRPr>
            </a:lvl5pPr>
            <a:lvl6pPr marL="2514600" indent="-228600" algn="l" rtl="0" eaLnBrk="1" fontAlgn="base" hangingPunct="1">
              <a:spcBef>
                <a:spcPct val="20000"/>
              </a:spcBef>
              <a:spcAft>
                <a:spcPct val="0"/>
              </a:spcAft>
              <a:buClr>
                <a:srgbClr val="7CA900"/>
              </a:buClr>
              <a:buChar char="»"/>
              <a:defRPr>
                <a:solidFill>
                  <a:schemeClr val="accent2"/>
                </a:solidFill>
                <a:latin typeface="+mn-lt"/>
                <a:ea typeface="+mn-ea"/>
              </a:defRPr>
            </a:lvl6pPr>
            <a:lvl7pPr marL="2971800" indent="-228600" algn="l" rtl="0" eaLnBrk="1" fontAlgn="base" hangingPunct="1">
              <a:spcBef>
                <a:spcPct val="20000"/>
              </a:spcBef>
              <a:spcAft>
                <a:spcPct val="0"/>
              </a:spcAft>
              <a:buClr>
                <a:srgbClr val="7CA900"/>
              </a:buClr>
              <a:buChar char="»"/>
              <a:defRPr>
                <a:solidFill>
                  <a:schemeClr val="accent2"/>
                </a:solidFill>
                <a:latin typeface="+mn-lt"/>
                <a:ea typeface="+mn-ea"/>
              </a:defRPr>
            </a:lvl7pPr>
            <a:lvl8pPr marL="3429000" indent="-228600" algn="l" rtl="0" eaLnBrk="1" fontAlgn="base" hangingPunct="1">
              <a:spcBef>
                <a:spcPct val="20000"/>
              </a:spcBef>
              <a:spcAft>
                <a:spcPct val="0"/>
              </a:spcAft>
              <a:buClr>
                <a:srgbClr val="7CA900"/>
              </a:buClr>
              <a:buChar char="»"/>
              <a:defRPr>
                <a:solidFill>
                  <a:schemeClr val="accent2"/>
                </a:solidFill>
                <a:latin typeface="+mn-lt"/>
                <a:ea typeface="+mn-ea"/>
              </a:defRPr>
            </a:lvl8pPr>
            <a:lvl9pPr marL="3886200" indent="-228600" algn="l" rtl="0" eaLnBrk="1" fontAlgn="base" hangingPunct="1">
              <a:spcBef>
                <a:spcPct val="20000"/>
              </a:spcBef>
              <a:spcAft>
                <a:spcPct val="0"/>
              </a:spcAft>
              <a:buClr>
                <a:srgbClr val="7CA900"/>
              </a:buClr>
              <a:buChar char="»"/>
              <a:defRPr>
                <a:solidFill>
                  <a:schemeClr val="accent2"/>
                </a:solidFill>
                <a:latin typeface="+mn-lt"/>
                <a:ea typeface="+mn-ea"/>
              </a:defRPr>
            </a:lvl9pPr>
          </a:lstStyle>
          <a:p>
            <a:pPr marL="914400" lvl="2" indent="0">
              <a:buFont typeface="Times" pitchFamily="18" charset="0"/>
              <a:buNone/>
              <a:defRPr/>
            </a:pPr>
            <a:endParaRPr lang="en-US" u="none" kern="0" dirty="0" smtClean="0">
              <a:cs typeface="+mn-cs"/>
            </a:endParaRPr>
          </a:p>
          <a:p>
            <a:pPr marL="914400" lvl="2" indent="0">
              <a:buFont typeface="Times" pitchFamily="18" charset="0"/>
              <a:buNone/>
              <a:defRPr/>
            </a:pPr>
            <a:r>
              <a:rPr lang="en-US" u="none" kern="0" dirty="0" smtClean="0">
                <a:cs typeface="+mn-cs"/>
              </a:rPr>
              <a:t>-Power consumption</a:t>
            </a:r>
          </a:p>
          <a:p>
            <a:pPr marL="914400" lvl="2" indent="0">
              <a:buFont typeface="Times" pitchFamily="18" charset="0"/>
              <a:buNone/>
              <a:defRPr/>
            </a:pPr>
            <a:r>
              <a:rPr lang="en-US" u="none" kern="0" dirty="0" smtClean="0">
                <a:cs typeface="+mn-cs"/>
              </a:rPr>
              <a:t>+Performance </a:t>
            </a:r>
            <a:r>
              <a:rPr lang="en-US" u="none" kern="0" dirty="0" err="1" smtClean="0">
                <a:cs typeface="+mn-cs"/>
              </a:rPr>
              <a:t>PartOf</a:t>
            </a:r>
            <a:r>
              <a:rPr lang="en-US" u="none" kern="0" dirty="0" smtClean="0">
                <a:cs typeface="+mn-cs"/>
              </a:rPr>
              <a:t>(desktop class GPU)</a:t>
            </a:r>
          </a:p>
          <a:p>
            <a:pPr marL="914400" lvl="2" indent="0">
              <a:buFont typeface="Times" pitchFamily="18" charset="0"/>
              <a:buNone/>
              <a:defRPr/>
            </a:pPr>
            <a:r>
              <a:rPr lang="en-US" u="none" kern="0" dirty="0" smtClean="0">
                <a:cs typeface="+mn-cs"/>
              </a:rPr>
              <a:t>+compatibility with old SW ?</a:t>
            </a:r>
          </a:p>
          <a:p>
            <a:pPr marL="914400" lvl="2" indent="0">
              <a:buFont typeface="Times" pitchFamily="18" charset="0"/>
              <a:buNone/>
              <a:defRPr/>
            </a:pPr>
            <a:endParaRPr lang="en-US" u="none" kern="0" dirty="0">
              <a:cs typeface="+mn-cs"/>
            </a:endParaRPr>
          </a:p>
          <a:p>
            <a:pPr marL="914400" lvl="2" indent="0">
              <a:buFont typeface="Times" pitchFamily="18" charset="0"/>
              <a:buNone/>
              <a:defRPr/>
            </a:pPr>
            <a:endParaRPr lang="en-US" u="none" kern="0" dirty="0" smtClean="0">
              <a:cs typeface="+mn-cs"/>
            </a:endParaRPr>
          </a:p>
          <a:p>
            <a:pPr marL="914400" lvl="2" indent="0">
              <a:buFont typeface="Times" pitchFamily="18" charset="0"/>
              <a:buNone/>
              <a:defRPr/>
            </a:pPr>
            <a:endParaRPr lang="en-US" u="none" kern="0" dirty="0" smtClean="0">
              <a:cs typeface="+mn-cs"/>
            </a:endParaRPr>
          </a:p>
          <a:p>
            <a:pPr marL="914400" lvl="2" indent="0">
              <a:buFont typeface="Times" pitchFamily="18" charset="0"/>
              <a:buNone/>
              <a:defRPr/>
            </a:pPr>
            <a:r>
              <a:rPr lang="en-US" u="none" kern="0" dirty="0" smtClean="0">
                <a:cs typeface="+mn-cs"/>
              </a:rPr>
              <a:t>+Power efficiency	</a:t>
            </a:r>
          </a:p>
          <a:p>
            <a:pPr marL="914400" lvl="2" indent="0">
              <a:buFont typeface="Times" pitchFamily="18" charset="0"/>
              <a:buNone/>
              <a:defRPr/>
            </a:pPr>
            <a:r>
              <a:rPr lang="en-US" u="none" kern="0" dirty="0" smtClean="0">
                <a:cs typeface="+mn-cs"/>
              </a:rPr>
              <a:t>+Performance/watt</a:t>
            </a:r>
          </a:p>
          <a:p>
            <a:pPr marL="914400" lvl="2" indent="0">
              <a:buFont typeface="Times" pitchFamily="18" charset="0"/>
              <a:buNone/>
              <a:defRPr/>
            </a:pPr>
            <a:r>
              <a:rPr lang="en-US" u="none" kern="0" dirty="0" smtClean="0">
                <a:cs typeface="+mn-cs"/>
              </a:rPr>
              <a:t>+Smaller area (RISC) </a:t>
            </a:r>
            <a:r>
              <a:rPr lang="en-US" u="none" kern="0" dirty="0" smtClean="0">
                <a:cs typeface="+mn-cs"/>
                <a:sym typeface="Wingdings" panose="05000000000000000000" pitchFamily="2" charset="2"/>
              </a:rPr>
              <a:t> lower cost</a:t>
            </a:r>
          </a:p>
          <a:p>
            <a:pPr marL="914400" lvl="2" indent="0">
              <a:buFont typeface="Times" pitchFamily="18" charset="0"/>
              <a:buNone/>
              <a:defRPr/>
            </a:pPr>
            <a:endParaRPr lang="en-US" u="none" kern="0" dirty="0">
              <a:cs typeface="+mn-cs"/>
              <a:sym typeface="Wingdings" panose="05000000000000000000" pitchFamily="2" charset="2"/>
            </a:endParaRPr>
          </a:p>
          <a:p>
            <a:pPr marL="914400" lvl="2" indent="0">
              <a:buFont typeface="Times" pitchFamily="18" charset="0"/>
              <a:buNone/>
              <a:defRPr/>
            </a:pPr>
            <a:endParaRPr lang="en-US" u="none" kern="0" dirty="0" smtClean="0">
              <a:cs typeface="+mn-cs"/>
            </a:endParaRPr>
          </a:p>
          <a:p>
            <a:pPr marL="914400" lvl="2" indent="0">
              <a:buFont typeface="Times" pitchFamily="18" charset="0"/>
              <a:buNone/>
              <a:defRPr/>
            </a:pPr>
            <a:r>
              <a:rPr lang="en-US" u="none" kern="0" dirty="0" smtClean="0">
                <a:cs typeface="+mn-cs"/>
              </a:rPr>
              <a:t>+demonstrated its capacities on consoles (PS/PS2/PSP/N64/Wii…), also on SGI </a:t>
            </a:r>
            <a:r>
              <a:rPr lang="en-US" u="none" kern="0" dirty="0" smtClean="0">
                <a:cs typeface="+mn-cs"/>
                <a:sym typeface="Wingdings" panose="05000000000000000000" pitchFamily="2" charset="2"/>
              </a:rPr>
              <a:t></a:t>
            </a:r>
            <a:endParaRPr lang="en-US" u="none" kern="0" dirty="0" smtClean="0">
              <a:cs typeface="+mn-cs"/>
            </a:endParaRPr>
          </a:p>
        </p:txBody>
      </p:sp>
      <p:cxnSp>
        <p:nvCxnSpPr>
          <p:cNvPr id="34823" name="Connettore 2 5"/>
          <p:cNvCxnSpPr>
            <a:cxnSpLocks noChangeShapeType="1"/>
          </p:cNvCxnSpPr>
          <p:nvPr/>
        </p:nvCxnSpPr>
        <p:spPr bwMode="auto">
          <a:xfrm flipH="1">
            <a:off x="3192463" y="3686175"/>
            <a:ext cx="1547812" cy="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4</a:t>
            </a:fld>
            <a:endParaRPr lang="it-IT" dirty="0"/>
          </a:p>
        </p:txBody>
      </p:sp>
    </p:spTree>
    <p:extLst>
      <p:ext uri="{BB962C8B-B14F-4D97-AF65-F5344CB8AC3E}">
        <p14:creationId xmlns:p14="http://schemas.microsoft.com/office/powerpoint/2010/main" val="2731695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olo 1"/>
          <p:cNvSpPr>
            <a:spLocks noGrp="1"/>
          </p:cNvSpPr>
          <p:nvPr>
            <p:ph type="title"/>
          </p:nvPr>
        </p:nvSpPr>
        <p:spPr>
          <a:xfrm>
            <a:off x="179388" y="476250"/>
            <a:ext cx="8785225" cy="990600"/>
          </a:xfrm>
        </p:spPr>
        <p:txBody>
          <a:bodyPr/>
          <a:lstStyle/>
          <a:p>
            <a:r>
              <a:rPr lang="en-US" altLang="it-IT" smtClean="0"/>
              <a:t>Adaptive multi-rate shading</a:t>
            </a:r>
            <a:endParaRPr lang="it-IT" altLang="it-IT" smtClean="0"/>
          </a:p>
        </p:txBody>
      </p:sp>
      <p:sp>
        <p:nvSpPr>
          <p:cNvPr id="52227" name="Segnaposto testo 6"/>
          <p:cNvSpPr>
            <a:spLocks noGrp="1"/>
          </p:cNvSpPr>
          <p:nvPr>
            <p:ph type="body" sz="half" idx="1"/>
          </p:nvPr>
        </p:nvSpPr>
        <p:spPr>
          <a:xfrm>
            <a:off x="179388" y="1484313"/>
            <a:ext cx="4316412" cy="4897437"/>
          </a:xfrm>
        </p:spPr>
        <p:txBody>
          <a:bodyPr/>
          <a:lstStyle/>
          <a:p>
            <a:r>
              <a:rPr lang="en-US" altLang="it-IT" sz="1600" b="0" smtClean="0"/>
              <a:t>The multi-rate shading pipeline rasterizes triangles into coarse fragments that correspond to multiple pixels of coverage</a:t>
            </a:r>
          </a:p>
          <a:p>
            <a:r>
              <a:rPr lang="en-US" altLang="it-IT" sz="1600" b="0" smtClean="0"/>
              <a:t>Coarse fragments are shaded, then partitioned into fine fragments for subsequent per-pixel shading</a:t>
            </a:r>
          </a:p>
          <a:p>
            <a:r>
              <a:rPr lang="en-US" altLang="it-IT" sz="1600" b="0" smtClean="0"/>
              <a:t>If the coarse fragment shader determines an effect should not be evaluated at low sampling rates, these computations are performed in the fine shading stage</a:t>
            </a:r>
          </a:p>
          <a:p>
            <a:r>
              <a:rPr lang="en-US" altLang="it-IT" sz="1600" b="0" smtClean="0"/>
              <a:t>Complex pipeline scheduling reduce shading costs to more than three and sometimes up to a factor of five.</a:t>
            </a:r>
            <a:endParaRPr lang="it-IT" altLang="it-IT" sz="1600" b="0" smtClean="0"/>
          </a:p>
        </p:txBody>
      </p:sp>
      <p:pic>
        <p:nvPicPr>
          <p:cNvPr id="52228"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305300" y="1743075"/>
            <a:ext cx="4683125" cy="3525838"/>
          </a:xfrm>
        </p:spPr>
      </p:pic>
      <p:sp>
        <p:nvSpPr>
          <p:cNvPr id="52229" name="Rettangolo arrotondato 18"/>
          <p:cNvSpPr>
            <a:spLocks noChangeArrowheads="1"/>
          </p:cNvSpPr>
          <p:nvPr/>
        </p:nvSpPr>
        <p:spPr bwMode="auto">
          <a:xfrm>
            <a:off x="481013" y="5656263"/>
            <a:ext cx="7356475"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He et al.  </a:t>
            </a:r>
            <a:r>
              <a:rPr lang="en-US" altLang="it-IT" sz="1600" u="none">
                <a:latin typeface="Arial" charset="0"/>
              </a:rPr>
              <a:t>Extending the graphics pipeline with adaptive, multi-rate shading</a:t>
            </a:r>
            <a:r>
              <a:rPr lang="en-US" altLang="it-IT" sz="1600" b="0" u="none">
                <a:latin typeface="Arial" charset="0"/>
              </a:rPr>
              <a:t>. ACM Transactions on Graphics (TOG) 33.4 , 2014.</a:t>
            </a:r>
            <a:endParaRPr lang="it-IT" altLang="it-IT" sz="1800" u="none">
              <a:latin typeface="Arial" charset="0"/>
            </a:endParaRPr>
          </a:p>
        </p:txBody>
      </p:sp>
      <p:sp>
        <p:nvSpPr>
          <p:cNvPr id="3" name="Segnaposto numero diapositiva 2"/>
          <p:cNvSpPr>
            <a:spLocks noGrp="1"/>
          </p:cNvSpPr>
          <p:nvPr>
            <p:ph type="sldNum" sz="quarter" idx="4294967295"/>
          </p:nvPr>
        </p:nvSpPr>
        <p:spPr>
          <a:xfrm>
            <a:off x="7239000" y="6526213"/>
            <a:ext cx="1905000" cy="228600"/>
          </a:xfrm>
          <a:prstGeom prst="rect">
            <a:avLst/>
          </a:prstGeom>
        </p:spPr>
        <p:txBody>
          <a:bodyPr/>
          <a:lstStyle/>
          <a:p>
            <a:pPr>
              <a:defRPr/>
            </a:pPr>
            <a:fld id="{259403E3-F17E-448B-BF43-6D784E186811}" type="slidenum">
              <a:rPr lang="it-IT" smtClean="0"/>
              <a:pPr>
                <a:defRPr/>
              </a:pPr>
              <a:t>40</a:t>
            </a:fld>
            <a:endParaRPr lang="it-IT" dirty="0"/>
          </a:p>
        </p:txBody>
      </p:sp>
    </p:spTree>
    <p:extLst>
      <p:ext uri="{BB962C8B-B14F-4D97-AF65-F5344CB8AC3E}">
        <p14:creationId xmlns:p14="http://schemas.microsoft.com/office/powerpoint/2010/main" val="4215374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olo 1"/>
          <p:cNvSpPr>
            <a:spLocks noGrp="1"/>
          </p:cNvSpPr>
          <p:nvPr>
            <p:ph type="title"/>
          </p:nvPr>
        </p:nvSpPr>
        <p:spPr>
          <a:xfrm>
            <a:off x="179388" y="476250"/>
            <a:ext cx="8785225" cy="990600"/>
          </a:xfrm>
        </p:spPr>
        <p:txBody>
          <a:bodyPr/>
          <a:lstStyle/>
          <a:p>
            <a:r>
              <a:rPr lang="it-IT" altLang="it-IT" smtClean="0"/>
              <a:t>Adaptive multi-frequency shading </a:t>
            </a:r>
          </a:p>
        </p:txBody>
      </p:sp>
      <p:sp>
        <p:nvSpPr>
          <p:cNvPr id="53251" name="Segnaposto testo 2"/>
          <p:cNvSpPr>
            <a:spLocks noGrp="1"/>
          </p:cNvSpPr>
          <p:nvPr>
            <p:ph type="body" sz="half" idx="1"/>
          </p:nvPr>
        </p:nvSpPr>
        <p:spPr>
          <a:xfrm>
            <a:off x="260350" y="1446213"/>
            <a:ext cx="8316913" cy="1749425"/>
          </a:xfrm>
        </p:spPr>
        <p:txBody>
          <a:bodyPr/>
          <a:lstStyle/>
          <a:p>
            <a:r>
              <a:rPr lang="en-US" altLang="it-IT" sz="1600" smtClean="0"/>
              <a:t>Real-time rendering of tessellated geometry is still fairly expensive, as current pixel shading methods, e.g. MSAA), do not scale well with geometric complexity.</a:t>
            </a:r>
          </a:p>
          <a:p>
            <a:r>
              <a:rPr lang="en-US" altLang="it-IT" sz="1600" smtClean="0"/>
              <a:t>Pixel shading is tied to the coarse input patches and reused between triangles, effectively decoupling the shading cost from the tessellation level.</a:t>
            </a:r>
          </a:p>
          <a:p>
            <a:r>
              <a:rPr lang="en-US" altLang="it-IT" sz="1600" smtClean="0"/>
              <a:t>AMFS can evaluate different parts of shaders at different frequencies, allowing very efficient shading.</a:t>
            </a:r>
            <a:endParaRPr lang="it-IT" altLang="it-IT" sz="1600" smtClean="0"/>
          </a:p>
        </p:txBody>
      </p:sp>
      <p:sp>
        <p:nvSpPr>
          <p:cNvPr id="53253" name="Rettangolo arrotondato 18"/>
          <p:cNvSpPr>
            <a:spLocks noChangeArrowheads="1"/>
          </p:cNvSpPr>
          <p:nvPr/>
        </p:nvSpPr>
        <p:spPr bwMode="auto">
          <a:xfrm>
            <a:off x="481013" y="5656263"/>
            <a:ext cx="7356475"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Clarberg, Petrik, et al. </a:t>
            </a:r>
            <a:r>
              <a:rPr lang="en-US" altLang="it-IT" sz="1600" u="none">
                <a:latin typeface="Arial" charset="0"/>
              </a:rPr>
              <a:t>AMFS: adaptive multi-frequency shading for future graphics processors.</a:t>
            </a:r>
            <a:r>
              <a:rPr lang="en-US" altLang="it-IT" sz="1600" b="0" u="none">
                <a:latin typeface="Arial" charset="0"/>
              </a:rPr>
              <a:t> ACM Transactions on Graphics (TOG) 33.4 , 2014.</a:t>
            </a:r>
            <a:endParaRPr lang="it-IT" altLang="it-IT" sz="1800" u="none">
              <a:latin typeface="Arial" charset="0"/>
            </a:endParaRPr>
          </a:p>
        </p:txBody>
      </p:sp>
      <p:pic>
        <p:nvPicPr>
          <p:cNvPr id="532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7025" y="3556000"/>
            <a:ext cx="607695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egnaposto numero diapositiva 1"/>
          <p:cNvSpPr>
            <a:spLocks noGrp="1"/>
          </p:cNvSpPr>
          <p:nvPr>
            <p:ph type="sldNum" sz="quarter" idx="4294967295"/>
          </p:nvPr>
        </p:nvSpPr>
        <p:spPr>
          <a:xfrm>
            <a:off x="7239000" y="6526213"/>
            <a:ext cx="1905000" cy="228600"/>
          </a:xfrm>
          <a:prstGeom prst="rect">
            <a:avLst/>
          </a:prstGeom>
        </p:spPr>
        <p:txBody>
          <a:bodyPr/>
          <a:lstStyle/>
          <a:p>
            <a:pPr>
              <a:defRPr/>
            </a:pPr>
            <a:fld id="{259403E3-F17E-448B-BF43-6D784E186811}" type="slidenum">
              <a:rPr lang="it-IT" smtClean="0"/>
              <a:pPr>
                <a:defRPr/>
              </a:pPr>
              <a:t>41</a:t>
            </a:fld>
            <a:endParaRPr lang="it-IT" dirty="0"/>
          </a:p>
        </p:txBody>
      </p:sp>
    </p:spTree>
    <p:extLst>
      <p:ext uri="{BB962C8B-B14F-4D97-AF65-F5344CB8AC3E}">
        <p14:creationId xmlns:p14="http://schemas.microsoft.com/office/powerpoint/2010/main" val="1357363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olo 1"/>
          <p:cNvSpPr>
            <a:spLocks noGrp="1"/>
          </p:cNvSpPr>
          <p:nvPr>
            <p:ph type="title"/>
          </p:nvPr>
        </p:nvSpPr>
        <p:spPr>
          <a:xfrm>
            <a:off x="179388" y="476250"/>
            <a:ext cx="8785225" cy="990600"/>
          </a:xfrm>
        </p:spPr>
        <p:txBody>
          <a:bodyPr/>
          <a:lstStyle/>
          <a:p>
            <a:r>
              <a:rPr lang="en-US" altLang="it-IT" smtClean="0"/>
              <a:t>Coarse pixel shading</a:t>
            </a:r>
            <a:endParaRPr lang="it-IT" altLang="it-IT" smtClean="0"/>
          </a:p>
        </p:txBody>
      </p:sp>
      <p:sp>
        <p:nvSpPr>
          <p:cNvPr id="54275" name="Segnaposto testo 2"/>
          <p:cNvSpPr>
            <a:spLocks noGrp="1"/>
          </p:cNvSpPr>
          <p:nvPr>
            <p:ph type="body" sz="half" idx="1"/>
          </p:nvPr>
        </p:nvSpPr>
        <p:spPr>
          <a:xfrm>
            <a:off x="179388" y="1666875"/>
            <a:ext cx="4138612" cy="4714875"/>
          </a:xfrm>
        </p:spPr>
        <p:txBody>
          <a:bodyPr/>
          <a:lstStyle/>
          <a:p>
            <a:r>
              <a:rPr lang="en-US" altLang="it-IT" sz="2000" smtClean="0"/>
              <a:t>Architecture for varying shading rates in a rasterization pipeline, while keeping the visibility sampling rate constant</a:t>
            </a:r>
          </a:p>
          <a:p>
            <a:r>
              <a:rPr lang="en-US" altLang="it-IT" sz="2000" smtClean="0"/>
              <a:t>A single rendering pass  executes shading code at one or more different rates: per group of pixels, per pixel, and per sample</a:t>
            </a:r>
            <a:endParaRPr lang="it-IT" altLang="it-IT" sz="2000" smtClean="0"/>
          </a:p>
        </p:txBody>
      </p:sp>
      <p:sp>
        <p:nvSpPr>
          <p:cNvPr id="54277" name="Rettangolo arrotondato 18"/>
          <p:cNvSpPr>
            <a:spLocks noChangeArrowheads="1"/>
          </p:cNvSpPr>
          <p:nvPr/>
        </p:nvSpPr>
        <p:spPr bwMode="auto">
          <a:xfrm>
            <a:off x="481013" y="5608638"/>
            <a:ext cx="7356475" cy="533400"/>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Vaidyanathan, Karthik, et al</a:t>
            </a:r>
            <a:r>
              <a:rPr lang="en-US" altLang="it-IT" sz="1600" u="none">
                <a:latin typeface="Arial" charset="0"/>
              </a:rPr>
              <a:t>. Coarse Pixel Shading</a:t>
            </a:r>
            <a:r>
              <a:rPr lang="en-US" altLang="it-IT" sz="1600" b="0" u="none">
                <a:latin typeface="Arial" charset="0"/>
              </a:rPr>
              <a:t>. Eurographics/ACM SIGGRAPH Symposium on High Performance Graphics,  2014.</a:t>
            </a:r>
            <a:endParaRPr lang="it-IT" altLang="it-IT" sz="1800" u="none">
              <a:latin typeface="Arial" charset="0"/>
            </a:endParaRPr>
          </a:p>
        </p:txBody>
      </p:sp>
      <p:pic>
        <p:nvPicPr>
          <p:cNvPr id="5427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700" y="2025650"/>
            <a:ext cx="4632325" cy="310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egnaposto numero diapositiva 1"/>
          <p:cNvSpPr>
            <a:spLocks noGrp="1"/>
          </p:cNvSpPr>
          <p:nvPr>
            <p:ph type="sldNum" sz="quarter" idx="4294967295"/>
          </p:nvPr>
        </p:nvSpPr>
        <p:spPr>
          <a:xfrm>
            <a:off x="7239000" y="6526213"/>
            <a:ext cx="1905000" cy="228600"/>
          </a:xfrm>
          <a:prstGeom prst="rect">
            <a:avLst/>
          </a:prstGeom>
        </p:spPr>
        <p:txBody>
          <a:bodyPr/>
          <a:lstStyle/>
          <a:p>
            <a:pPr>
              <a:defRPr/>
            </a:pPr>
            <a:fld id="{259403E3-F17E-448B-BF43-6D784E186811}" type="slidenum">
              <a:rPr lang="it-IT" smtClean="0"/>
              <a:pPr>
                <a:defRPr/>
              </a:pPr>
              <a:t>42</a:t>
            </a:fld>
            <a:endParaRPr lang="it-IT" dirty="0"/>
          </a:p>
        </p:txBody>
      </p:sp>
    </p:spTree>
    <p:extLst>
      <p:ext uri="{BB962C8B-B14F-4D97-AF65-F5344CB8AC3E}">
        <p14:creationId xmlns:p14="http://schemas.microsoft.com/office/powerpoint/2010/main" val="30158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ttangolo 14"/>
          <p:cNvSpPr>
            <a:spLocks noChangeArrowheads="1"/>
          </p:cNvSpPr>
          <p:nvPr/>
        </p:nvSpPr>
        <p:spPr bwMode="auto">
          <a:xfrm>
            <a:off x="190500" y="1620838"/>
            <a:ext cx="8878888"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55299" name="Titolo 1"/>
          <p:cNvSpPr>
            <a:spLocks noGrp="1"/>
          </p:cNvSpPr>
          <p:nvPr>
            <p:ph type="title"/>
          </p:nvPr>
        </p:nvSpPr>
        <p:spPr/>
        <p:txBody>
          <a:bodyPr/>
          <a:lstStyle/>
          <a:p>
            <a:r>
              <a:rPr lang="en-US" altLang="en-US" smtClean="0"/>
              <a:t>Mobile rendering with capture</a:t>
            </a:r>
            <a:endParaRPr lang="it-IT" altLang="en-US" smtClean="0"/>
          </a:p>
        </p:txBody>
      </p:sp>
      <p:sp>
        <p:nvSpPr>
          <p:cNvPr id="55300" name="Segnaposto contenuto 2"/>
          <p:cNvSpPr>
            <a:spLocks noGrp="1"/>
          </p:cNvSpPr>
          <p:nvPr>
            <p:ph idx="1"/>
          </p:nvPr>
        </p:nvSpPr>
        <p:spPr>
          <a:xfrm flipH="1">
            <a:off x="187325" y="1284288"/>
            <a:ext cx="5640388" cy="503237"/>
          </a:xfrm>
        </p:spPr>
        <p:txBody>
          <a:bodyPr/>
          <a:lstStyle/>
          <a:p>
            <a:r>
              <a:rPr lang="en-US" altLang="en-US" sz="2000" dirty="0" smtClean="0"/>
              <a:t>Exploiting mobile device sensors...</a:t>
            </a:r>
            <a:endParaRPr lang="it-IT" altLang="en-US" sz="2000" dirty="0"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55305"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55306"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55307"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7" name="Rettangolo 16"/>
          <p:cNvSpPr/>
          <p:nvPr/>
        </p:nvSpPr>
        <p:spPr bwMode="auto">
          <a:xfrm>
            <a:off x="3128963" y="2095500"/>
            <a:ext cx="2165350" cy="841375"/>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CAPTURE</a:t>
            </a:r>
            <a:endParaRPr lang="it-IT" sz="2400" u="none" dirty="0">
              <a:solidFill>
                <a:schemeClr val="accent6">
                  <a:lumMod val="20000"/>
                  <a:lumOff val="80000"/>
                </a:schemeClr>
              </a:solidFill>
              <a:latin typeface="+mj-lt"/>
            </a:endParaRPr>
          </a:p>
        </p:txBody>
      </p:sp>
      <p:sp>
        <p:nvSpPr>
          <p:cNvPr id="7" name="Freccia angolare in su 6"/>
          <p:cNvSpPr/>
          <p:nvPr/>
        </p:nvSpPr>
        <p:spPr bwMode="auto">
          <a:xfrm flipH="1" flipV="1">
            <a:off x="898525" y="2286000"/>
            <a:ext cx="2384425" cy="947738"/>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55312" name="CasellaDiTesto 11"/>
          <p:cNvSpPr txBox="1">
            <a:spLocks noChangeArrowheads="1"/>
          </p:cNvSpPr>
          <p:nvPr/>
        </p:nvSpPr>
        <p:spPr bwMode="auto">
          <a:xfrm>
            <a:off x="1355725" y="2219325"/>
            <a:ext cx="168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eaLnBrk="1" hangingPunct="1">
              <a:spcBef>
                <a:spcPct val="0"/>
              </a:spcBef>
              <a:buClrTx/>
              <a:buFontTx/>
              <a:buNone/>
            </a:pPr>
            <a:r>
              <a:rPr lang="en-US" altLang="en-US" sz="1800" b="0" u="none">
                <a:latin typeface="Arial" charset="0"/>
              </a:rPr>
              <a:t>Environment</a:t>
            </a:r>
            <a:endParaRPr lang="it-IT" altLang="en-US" sz="1800" b="0" u="none">
              <a:latin typeface="Arial" charset="0"/>
            </a:endParaRPr>
          </a:p>
        </p:txBody>
      </p:sp>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43</a:t>
            </a:fld>
            <a:endParaRPr lang="it-IT" dirty="0"/>
          </a:p>
        </p:txBody>
      </p:sp>
    </p:spTree>
    <p:extLst>
      <p:ext uri="{BB962C8B-B14F-4D97-AF65-F5344CB8AC3E}">
        <p14:creationId xmlns:p14="http://schemas.microsoft.com/office/powerpoint/2010/main" val="2149037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ttangolo 14"/>
          <p:cNvSpPr>
            <a:spLocks noChangeArrowheads="1"/>
          </p:cNvSpPr>
          <p:nvPr/>
        </p:nvSpPr>
        <p:spPr bwMode="auto">
          <a:xfrm>
            <a:off x="190500" y="1620838"/>
            <a:ext cx="8878888" cy="4032250"/>
          </a:xfrm>
          <a:prstGeom prst="rect">
            <a:avLst/>
          </a:prstGeom>
          <a:solidFill>
            <a:srgbClr val="C000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lgn="ctr">
              <a:spcBef>
                <a:spcPct val="0"/>
              </a:spcBef>
              <a:buClrTx/>
              <a:buFontTx/>
              <a:buNone/>
            </a:pPr>
            <a:r>
              <a:rPr lang="en-US" altLang="en-US" u="none">
                <a:solidFill>
                  <a:srgbClr val="FFFF00"/>
                </a:solidFill>
                <a:latin typeface="Arial" charset="0"/>
              </a:rPr>
              <a:t>MOBILE DEVICE</a:t>
            </a:r>
            <a:endParaRPr lang="it-IT" altLang="en-US" u="none">
              <a:solidFill>
                <a:srgbClr val="FFFF00"/>
              </a:solidFill>
              <a:latin typeface="Arial" charset="0"/>
            </a:endParaRPr>
          </a:p>
        </p:txBody>
      </p:sp>
      <p:sp>
        <p:nvSpPr>
          <p:cNvPr id="56323" name="Titolo 1"/>
          <p:cNvSpPr>
            <a:spLocks noGrp="1"/>
          </p:cNvSpPr>
          <p:nvPr>
            <p:ph type="title"/>
          </p:nvPr>
        </p:nvSpPr>
        <p:spPr/>
        <p:txBody>
          <a:bodyPr/>
          <a:lstStyle/>
          <a:p>
            <a:r>
              <a:rPr lang="en-US" altLang="en-US" smtClean="0"/>
              <a:t>Mobile rendering with capture</a:t>
            </a:r>
            <a:endParaRPr lang="it-IT" altLang="en-US" smtClean="0"/>
          </a:p>
        </p:txBody>
      </p:sp>
      <p:sp>
        <p:nvSpPr>
          <p:cNvPr id="56324" name="Segnaposto contenuto 2"/>
          <p:cNvSpPr>
            <a:spLocks noGrp="1"/>
          </p:cNvSpPr>
          <p:nvPr>
            <p:ph idx="1"/>
          </p:nvPr>
        </p:nvSpPr>
        <p:spPr>
          <a:xfrm flipH="1">
            <a:off x="187325" y="1284288"/>
            <a:ext cx="5640388" cy="503237"/>
          </a:xfrm>
        </p:spPr>
        <p:txBody>
          <a:bodyPr/>
          <a:lstStyle/>
          <a:p>
            <a:r>
              <a:rPr lang="en-US" altLang="en-US" sz="2000" dirty="0" smtClean="0"/>
              <a:t>Exploiting mobile device sensors...</a:t>
            </a:r>
            <a:endParaRPr lang="it-IT" altLang="en-US" sz="2000" dirty="0" smtClean="0"/>
          </a:p>
        </p:txBody>
      </p:sp>
      <p:sp>
        <p:nvSpPr>
          <p:cNvPr id="4" name="Rettangolo 3"/>
          <p:cNvSpPr/>
          <p:nvPr/>
        </p:nvSpPr>
        <p:spPr bwMode="auto">
          <a:xfrm>
            <a:off x="357188" y="3084513"/>
            <a:ext cx="1638300"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DATA</a:t>
            </a:r>
          </a:p>
          <a:p>
            <a:pPr algn="ctr" eaLnBrk="0" hangingPunct="0">
              <a:defRPr/>
            </a:pPr>
            <a:r>
              <a:rPr lang="en-US" sz="2400" u="none" dirty="0">
                <a:solidFill>
                  <a:schemeClr val="accent6">
                    <a:lumMod val="20000"/>
                    <a:lumOff val="80000"/>
                  </a:schemeClr>
                </a:solidFill>
                <a:latin typeface="+mj-lt"/>
              </a:rPr>
              <a:t>ACCESS</a:t>
            </a:r>
            <a:endParaRPr lang="it-IT" sz="2400" u="none" dirty="0">
              <a:solidFill>
                <a:schemeClr val="accent6">
                  <a:lumMod val="20000"/>
                  <a:lumOff val="80000"/>
                </a:schemeClr>
              </a:solidFill>
              <a:latin typeface="+mj-lt"/>
            </a:endParaRPr>
          </a:p>
        </p:txBody>
      </p:sp>
      <p:sp>
        <p:nvSpPr>
          <p:cNvPr id="5" name="Rettangolo 4"/>
          <p:cNvSpPr/>
          <p:nvPr/>
        </p:nvSpPr>
        <p:spPr bwMode="auto">
          <a:xfrm>
            <a:off x="3127375" y="3084513"/>
            <a:ext cx="2166938" cy="1046162"/>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RENDERING</a:t>
            </a:r>
            <a:endParaRPr lang="it-IT" sz="2400" u="none" dirty="0">
              <a:solidFill>
                <a:schemeClr val="accent6">
                  <a:lumMod val="20000"/>
                  <a:lumOff val="80000"/>
                </a:schemeClr>
              </a:solidFill>
              <a:latin typeface="+mj-lt"/>
            </a:endParaRPr>
          </a:p>
        </p:txBody>
      </p:sp>
      <p:sp>
        <p:nvSpPr>
          <p:cNvPr id="6" name="Rettangolo 5"/>
          <p:cNvSpPr/>
          <p:nvPr/>
        </p:nvSpPr>
        <p:spPr bwMode="auto">
          <a:xfrm>
            <a:off x="6630988" y="2319338"/>
            <a:ext cx="2333625"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DISPLAY</a:t>
            </a:r>
            <a:endParaRPr lang="it-IT" sz="2400" u="none" dirty="0">
              <a:solidFill>
                <a:schemeClr val="accent6">
                  <a:lumMod val="20000"/>
                  <a:lumOff val="80000"/>
                </a:schemeClr>
              </a:solidFill>
              <a:latin typeface="+mj-lt"/>
            </a:endParaRPr>
          </a:p>
        </p:txBody>
      </p:sp>
      <p:sp>
        <p:nvSpPr>
          <p:cNvPr id="9" name="Rettangolo 8"/>
          <p:cNvSpPr/>
          <p:nvPr/>
        </p:nvSpPr>
        <p:spPr bwMode="auto">
          <a:xfrm>
            <a:off x="6600825" y="4017963"/>
            <a:ext cx="2363788" cy="1047750"/>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INTERACTION</a:t>
            </a:r>
            <a:endParaRPr lang="it-IT" sz="2400" u="none" dirty="0">
              <a:solidFill>
                <a:schemeClr val="accent6">
                  <a:lumMod val="20000"/>
                  <a:lumOff val="80000"/>
                </a:schemeClr>
              </a:solidFill>
              <a:latin typeface="+mj-lt"/>
            </a:endParaRPr>
          </a:p>
        </p:txBody>
      </p:sp>
      <p:sp>
        <p:nvSpPr>
          <p:cNvPr id="56329" name="Freccia a destra 10"/>
          <p:cNvSpPr>
            <a:spLocks noChangeArrowheads="1"/>
          </p:cNvSpPr>
          <p:nvPr/>
        </p:nvSpPr>
        <p:spPr bwMode="auto">
          <a:xfrm>
            <a:off x="1887538" y="3360738"/>
            <a:ext cx="1362075" cy="554037"/>
          </a:xfrm>
          <a:prstGeom prst="rightArrow">
            <a:avLst>
              <a:gd name="adj1" fmla="val 50000"/>
              <a:gd name="adj2" fmla="val 49966"/>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Scene</a:t>
            </a:r>
            <a:endParaRPr lang="it-IT" altLang="en-US" sz="1800" b="0" u="none">
              <a:latin typeface="Arial" charset="0"/>
            </a:endParaRPr>
          </a:p>
        </p:txBody>
      </p:sp>
      <p:sp>
        <p:nvSpPr>
          <p:cNvPr id="56330" name="Freccia a destra 13"/>
          <p:cNvSpPr>
            <a:spLocks noChangeArrowheads="1"/>
          </p:cNvSpPr>
          <p:nvPr/>
        </p:nvSpPr>
        <p:spPr bwMode="auto">
          <a:xfrm rot="-1874951">
            <a:off x="5132388" y="2901950"/>
            <a:ext cx="1863725" cy="554038"/>
          </a:xfrm>
          <a:prstGeom prst="rightArrow">
            <a:avLst>
              <a:gd name="adj1" fmla="val 50000"/>
              <a:gd name="adj2" fmla="val 50022"/>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en-US" sz="1800" b="0" u="none">
                <a:latin typeface="Arial" charset="0"/>
              </a:rPr>
              <a:t>    Frame</a:t>
            </a:r>
            <a:endParaRPr lang="it-IT" altLang="en-US" sz="1800" b="0" u="none">
              <a:latin typeface="Arial" charset="0"/>
            </a:endParaRPr>
          </a:p>
        </p:txBody>
      </p:sp>
      <p:sp>
        <p:nvSpPr>
          <p:cNvPr id="56331" name="Freccia in giù 21"/>
          <p:cNvSpPr>
            <a:spLocks noChangeArrowheads="1"/>
          </p:cNvSpPr>
          <p:nvPr/>
        </p:nvSpPr>
        <p:spPr bwMode="auto">
          <a:xfrm rot="10800000">
            <a:off x="7597775" y="3249613"/>
            <a:ext cx="457200" cy="881062"/>
          </a:xfrm>
          <a:prstGeom prst="downArrow">
            <a:avLst>
              <a:gd name="adj1" fmla="val 50000"/>
              <a:gd name="adj2" fmla="val 49988"/>
            </a:avLst>
          </a:prstGeom>
          <a:solidFill>
            <a:schemeClr val="accent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endParaRPr lang="it-IT" altLang="en-US" sz="1800" b="0">
              <a:latin typeface="Arial" charset="0"/>
            </a:endParaRPr>
          </a:p>
        </p:txBody>
      </p:sp>
      <p:sp>
        <p:nvSpPr>
          <p:cNvPr id="23" name="Freccia angolare in su 22"/>
          <p:cNvSpPr/>
          <p:nvPr/>
        </p:nvSpPr>
        <p:spPr bwMode="auto">
          <a:xfrm flipH="1">
            <a:off x="3948113" y="3989388"/>
            <a:ext cx="2722562"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24" name="Freccia angolare in su 23"/>
          <p:cNvSpPr/>
          <p:nvPr/>
        </p:nvSpPr>
        <p:spPr bwMode="auto">
          <a:xfrm flipH="1">
            <a:off x="955675" y="3992563"/>
            <a:ext cx="3214688" cy="857250"/>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a:ea typeface="ＭＳ Ｐゴシック" pitchFamily="32" charset="-128"/>
            </a:endParaRPr>
          </a:p>
        </p:txBody>
      </p:sp>
      <p:sp>
        <p:nvSpPr>
          <p:cNvPr id="17" name="Rettangolo 16"/>
          <p:cNvSpPr/>
          <p:nvPr/>
        </p:nvSpPr>
        <p:spPr bwMode="auto">
          <a:xfrm>
            <a:off x="3128963" y="2095500"/>
            <a:ext cx="2165350" cy="841375"/>
          </a:xfrm>
          <a:prstGeom prst="rect">
            <a:avLst/>
          </a:prstGeom>
          <a:solidFill>
            <a:schemeClr val="accent6">
              <a:lumMod val="60000"/>
              <a:lumOff val="40000"/>
            </a:schemeClr>
          </a:solid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nchor="ctr"/>
          <a:lstStyle/>
          <a:p>
            <a:pPr algn="ctr" eaLnBrk="0" hangingPunct="0">
              <a:defRPr/>
            </a:pPr>
            <a:r>
              <a:rPr lang="en-US" sz="2400" u="none" dirty="0">
                <a:solidFill>
                  <a:schemeClr val="accent6">
                    <a:lumMod val="20000"/>
                    <a:lumOff val="80000"/>
                  </a:schemeClr>
                </a:solidFill>
                <a:latin typeface="+mj-lt"/>
              </a:rPr>
              <a:t>CAPTURE</a:t>
            </a:r>
            <a:endParaRPr lang="it-IT" sz="2400" u="none" dirty="0">
              <a:solidFill>
                <a:schemeClr val="accent6">
                  <a:lumMod val="20000"/>
                  <a:lumOff val="80000"/>
                </a:schemeClr>
              </a:solidFill>
              <a:latin typeface="+mj-lt"/>
            </a:endParaRPr>
          </a:p>
        </p:txBody>
      </p:sp>
      <p:sp>
        <p:nvSpPr>
          <p:cNvPr id="7" name="Freccia angolare in su 6"/>
          <p:cNvSpPr/>
          <p:nvPr/>
        </p:nvSpPr>
        <p:spPr bwMode="auto">
          <a:xfrm flipH="1" flipV="1">
            <a:off x="898525" y="2286000"/>
            <a:ext cx="2384425" cy="947738"/>
          </a:xfrm>
          <a:prstGeom prst="bentUp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it-IT" dirty="0">
              <a:ea typeface="ＭＳ Ｐゴシック" pitchFamily="32" charset="-128"/>
            </a:endParaRPr>
          </a:p>
        </p:txBody>
      </p:sp>
      <p:sp>
        <p:nvSpPr>
          <p:cNvPr id="56336" name="CasellaDiTesto 11"/>
          <p:cNvSpPr txBox="1">
            <a:spLocks noChangeArrowheads="1"/>
          </p:cNvSpPr>
          <p:nvPr/>
        </p:nvSpPr>
        <p:spPr bwMode="auto">
          <a:xfrm>
            <a:off x="1355725" y="2219325"/>
            <a:ext cx="168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eaLnBrk="1" hangingPunct="1">
              <a:spcBef>
                <a:spcPct val="0"/>
              </a:spcBef>
              <a:buClrTx/>
              <a:buFontTx/>
              <a:buNone/>
            </a:pPr>
            <a:r>
              <a:rPr lang="en-US" altLang="en-US" sz="1800" b="0" u="none">
                <a:latin typeface="Arial" charset="0"/>
              </a:rPr>
              <a:t>Environment</a:t>
            </a:r>
            <a:endParaRPr lang="it-IT" altLang="en-US" sz="1800" b="0" u="none">
              <a:latin typeface="Arial" charset="0"/>
            </a:endParaRPr>
          </a:p>
        </p:txBody>
      </p:sp>
      <p:sp>
        <p:nvSpPr>
          <p:cNvPr id="18" name="CasellaDiTesto 17"/>
          <p:cNvSpPr txBox="1"/>
          <p:nvPr/>
        </p:nvSpPr>
        <p:spPr>
          <a:xfrm>
            <a:off x="439738" y="2614613"/>
            <a:ext cx="3408362" cy="1631216"/>
          </a:xfrm>
          <a:prstGeom prst="rect">
            <a:avLst/>
          </a:prstGeom>
          <a:solidFill>
            <a:schemeClr val="accent2">
              <a:lumMod val="50000"/>
            </a:schemeClr>
          </a:solidFill>
        </p:spPr>
        <p:txBody>
          <a:bodyPr>
            <a:spAutoFit/>
          </a:bodyPr>
          <a:lstStyle/>
          <a:p>
            <a:pPr>
              <a:defRPr/>
            </a:pPr>
            <a:r>
              <a:rPr lang="en-US" sz="2000" u="none" dirty="0" smtClean="0">
                <a:solidFill>
                  <a:schemeClr val="bg1"/>
                </a:solidFill>
                <a:ea typeface="ＭＳ Ｐゴシック" pitchFamily="32" charset="-128"/>
                <a:cs typeface="+mn-cs"/>
              </a:rPr>
              <a:t>Example:</a:t>
            </a:r>
            <a:endParaRPr lang="en-US" sz="2000" u="none" dirty="0">
              <a:solidFill>
                <a:schemeClr val="bg1"/>
              </a:solidFill>
              <a:ea typeface="ＭＳ Ｐゴシック" pitchFamily="32" charset="-128"/>
              <a:cs typeface="+mn-cs"/>
            </a:endParaRPr>
          </a:p>
          <a:p>
            <a:pPr>
              <a:defRPr/>
            </a:pPr>
            <a:endParaRPr lang="en-US" sz="2000" u="none" dirty="0">
              <a:solidFill>
                <a:schemeClr val="bg1"/>
              </a:solidFill>
              <a:ea typeface="ＭＳ Ｐゴシック" pitchFamily="32" charset="-128"/>
              <a:cs typeface="+mn-cs"/>
            </a:endParaRPr>
          </a:p>
          <a:p>
            <a:pPr>
              <a:defRPr/>
            </a:pPr>
            <a:r>
              <a:rPr lang="en-US" sz="2000" u="none" dirty="0">
                <a:solidFill>
                  <a:schemeClr val="bg1"/>
                </a:solidFill>
                <a:ea typeface="ＭＳ Ｐゴシック" pitchFamily="32" charset="-128"/>
                <a:cs typeface="+mn-cs"/>
              </a:rPr>
              <a:t>Google Tango</a:t>
            </a:r>
          </a:p>
          <a:p>
            <a:pPr>
              <a:defRPr/>
            </a:pPr>
            <a:r>
              <a:rPr lang="en-US" sz="2000" u="none" dirty="0">
                <a:solidFill>
                  <a:schemeClr val="bg1"/>
                </a:solidFill>
                <a:ea typeface="ＭＳ Ｐゴシック" pitchFamily="32" charset="-128"/>
                <a:cs typeface="+mn-cs"/>
              </a:rPr>
              <a:t>https://www.google.com/atap/projecttango/#project</a:t>
            </a:r>
          </a:p>
        </p:txBody>
      </p:sp>
      <p:pic>
        <p:nvPicPr>
          <p:cNvPr id="56338"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4988" y="3914775"/>
            <a:ext cx="334962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3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8288" y="1873250"/>
            <a:ext cx="3605212" cy="242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44</a:t>
            </a:fld>
            <a:endParaRPr lang="it-IT" dirty="0"/>
          </a:p>
        </p:txBody>
      </p:sp>
    </p:spTree>
    <p:extLst>
      <p:ext uri="{BB962C8B-B14F-4D97-AF65-F5344CB8AC3E}">
        <p14:creationId xmlns:p14="http://schemas.microsoft.com/office/powerpoint/2010/main" val="51257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olo 1"/>
          <p:cNvSpPr>
            <a:spLocks noGrp="1"/>
          </p:cNvSpPr>
          <p:nvPr>
            <p:ph type="title"/>
          </p:nvPr>
        </p:nvSpPr>
        <p:spPr/>
        <p:txBody>
          <a:bodyPr/>
          <a:lstStyle/>
          <a:p>
            <a:r>
              <a:rPr lang="en-US" altLang="it-IT" smtClean="0"/>
              <a:t>3D acquisition and processing</a:t>
            </a:r>
            <a:endParaRPr lang="it-IT" altLang="it-IT" smtClean="0"/>
          </a:p>
        </p:txBody>
      </p:sp>
      <p:sp>
        <p:nvSpPr>
          <p:cNvPr id="57347" name="Segnaposto contenuto 2"/>
          <p:cNvSpPr>
            <a:spLocks noGrp="1"/>
          </p:cNvSpPr>
          <p:nvPr>
            <p:ph idx="1"/>
          </p:nvPr>
        </p:nvSpPr>
        <p:spPr>
          <a:xfrm>
            <a:off x="249238" y="1403350"/>
            <a:ext cx="4762500" cy="4897438"/>
          </a:xfrm>
        </p:spPr>
        <p:txBody>
          <a:bodyPr/>
          <a:lstStyle/>
          <a:p>
            <a:r>
              <a:rPr lang="it-IT" altLang="it-IT" sz="2000" dirty="0" smtClean="0"/>
              <a:t>Live 3D </a:t>
            </a:r>
            <a:r>
              <a:rPr lang="it-IT" altLang="it-IT" sz="2000" dirty="0" err="1" smtClean="0"/>
              <a:t>reconstruction</a:t>
            </a:r>
            <a:r>
              <a:rPr lang="it-IT" altLang="it-IT" sz="2000" dirty="0" smtClean="0"/>
              <a:t> on mobile </a:t>
            </a:r>
            <a:r>
              <a:rPr lang="it-IT" altLang="it-IT" sz="2000" dirty="0" err="1" smtClean="0"/>
              <a:t>phones</a:t>
            </a:r>
            <a:endParaRPr lang="it-IT" altLang="it-IT" sz="2000" dirty="0" smtClean="0"/>
          </a:p>
          <a:p>
            <a:r>
              <a:rPr lang="en-US" altLang="it-IT" sz="2000" dirty="0" smtClean="0"/>
              <a:t>The system allows to obtain 3D models of pleasing quality interactively and entirely on-device</a:t>
            </a:r>
          </a:p>
          <a:p>
            <a:r>
              <a:rPr lang="en-US" altLang="it-IT" sz="2000" dirty="0" smtClean="0"/>
              <a:t>Efficient and accurate scheme for integrating multiple stereo-based depth hypotheses into a compact and consistent 3D model</a:t>
            </a:r>
            <a:endParaRPr lang="it-IT" altLang="it-IT" sz="2000" dirty="0" smtClean="0"/>
          </a:p>
        </p:txBody>
      </p:sp>
      <p:sp>
        <p:nvSpPr>
          <p:cNvPr id="57348" name="Rettangolo arrotondato 3"/>
          <p:cNvSpPr>
            <a:spLocks noChangeArrowheads="1"/>
          </p:cNvSpPr>
          <p:nvPr/>
        </p:nvSpPr>
        <p:spPr bwMode="auto">
          <a:xfrm>
            <a:off x="468313" y="5668963"/>
            <a:ext cx="7358062" cy="531812"/>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Kolev et al. </a:t>
            </a:r>
            <a:r>
              <a:rPr lang="en-US" altLang="it-IT" sz="1600" u="none">
                <a:latin typeface="Arial" charset="0"/>
              </a:rPr>
              <a:t>Turning Mobile Phones into 3D Scanners </a:t>
            </a:r>
            <a:r>
              <a:rPr lang="en-US" altLang="it-IT" sz="1600" b="0" u="none">
                <a:latin typeface="Arial" charset="0"/>
              </a:rPr>
              <a:t>(CVPR 2014)</a:t>
            </a:r>
            <a:endParaRPr lang="it-IT" altLang="it-IT" sz="1800" u="none">
              <a:latin typeface="Arial" charset="0"/>
            </a:endParaRPr>
          </a:p>
        </p:txBody>
      </p:sp>
      <p:pic>
        <p:nvPicPr>
          <p:cNvPr id="57349" name="Picture 4" descr="http://www.3ders.org/images/mobile-phone-3d-scanner-ethz-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2438" y="3060700"/>
            <a:ext cx="3497262"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Rettangolo arrotondato 5"/>
          <p:cNvSpPr>
            <a:spLocks noChangeArrowheads="1"/>
          </p:cNvSpPr>
          <p:nvPr/>
        </p:nvSpPr>
        <p:spPr bwMode="auto">
          <a:xfrm>
            <a:off x="446088" y="5073650"/>
            <a:ext cx="7356475" cy="531813"/>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Tanskanen et al. </a:t>
            </a:r>
            <a:r>
              <a:rPr lang="en-US" altLang="it-IT" sz="1600" u="none">
                <a:latin typeface="Arial" charset="0"/>
              </a:rPr>
              <a:t>Live Metric 3D Reconstruction on Mobile Phones </a:t>
            </a:r>
            <a:r>
              <a:rPr lang="en-US" altLang="it-IT" sz="1600" b="0" u="none">
                <a:latin typeface="Arial" charset="0"/>
              </a:rPr>
              <a:t>(ICCV 2013)</a:t>
            </a:r>
            <a:endParaRPr lang="it-IT" altLang="it-IT" sz="1800" u="none">
              <a:latin typeface="Arial" charset="0"/>
            </a:endParaRPr>
          </a:p>
        </p:txBody>
      </p:sp>
      <p:pic>
        <p:nvPicPr>
          <p:cNvPr id="573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325" y="1238250"/>
            <a:ext cx="3390900" cy="196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45</a:t>
            </a:fld>
            <a:endParaRPr lang="it-IT" dirty="0"/>
          </a:p>
        </p:txBody>
      </p:sp>
    </p:spTree>
    <p:extLst>
      <p:ext uri="{BB962C8B-B14F-4D97-AF65-F5344CB8AC3E}">
        <p14:creationId xmlns:p14="http://schemas.microsoft.com/office/powerpoint/2010/main" val="895022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olo 1"/>
          <p:cNvSpPr>
            <a:spLocks noGrp="1"/>
          </p:cNvSpPr>
          <p:nvPr>
            <p:ph type="title"/>
          </p:nvPr>
        </p:nvSpPr>
        <p:spPr/>
        <p:txBody>
          <a:bodyPr/>
          <a:lstStyle/>
          <a:p>
            <a:r>
              <a:rPr lang="en-US" altLang="it-IT" smtClean="0"/>
              <a:t>Physical simulations</a:t>
            </a:r>
            <a:endParaRPr lang="it-IT" altLang="it-IT" smtClean="0"/>
          </a:p>
        </p:txBody>
      </p:sp>
      <p:sp>
        <p:nvSpPr>
          <p:cNvPr id="58371" name="Segnaposto contenuto 2"/>
          <p:cNvSpPr>
            <a:spLocks noGrp="1"/>
          </p:cNvSpPr>
          <p:nvPr>
            <p:ph idx="1"/>
          </p:nvPr>
        </p:nvSpPr>
        <p:spPr/>
        <p:txBody>
          <a:bodyPr/>
          <a:lstStyle/>
          <a:p>
            <a:r>
              <a:rPr lang="en-US" altLang="it-IT" smtClean="0"/>
              <a:t>Framework for physically and chemically-based simulations of analog alternative photographic processes</a:t>
            </a:r>
          </a:p>
          <a:p>
            <a:r>
              <a:rPr lang="en-US" altLang="it-IT" smtClean="0"/>
              <a:t>Efficient fluid simulation and manual process running on iPad</a:t>
            </a:r>
            <a:endParaRPr lang="it-IT" altLang="it-IT" smtClean="0"/>
          </a:p>
        </p:txBody>
      </p:sp>
      <p:sp>
        <p:nvSpPr>
          <p:cNvPr id="58372" name="Rettangolo arrotondato 4"/>
          <p:cNvSpPr>
            <a:spLocks noChangeArrowheads="1"/>
          </p:cNvSpPr>
          <p:nvPr/>
        </p:nvSpPr>
        <p:spPr bwMode="auto">
          <a:xfrm>
            <a:off x="492125" y="5354638"/>
            <a:ext cx="6973888" cy="733425"/>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Echevarria et al. </a:t>
            </a:r>
            <a:r>
              <a:rPr lang="en-US" altLang="it-IT" sz="1600" u="none">
                <a:latin typeface="Arial" charset="0"/>
              </a:rPr>
              <a:t>Computational simulation of alternative photographic processes. </a:t>
            </a:r>
            <a:r>
              <a:rPr lang="en-US" altLang="it-IT" sz="1600" b="0" u="none">
                <a:latin typeface="Arial" charset="0"/>
              </a:rPr>
              <a:t>Computer Graphics Forum. Vol. 32. 2013.</a:t>
            </a:r>
            <a:endParaRPr lang="it-IT" altLang="it-IT" sz="1800" u="none">
              <a:latin typeface="Arial" charset="0"/>
            </a:endParaRPr>
          </a:p>
        </p:txBody>
      </p:sp>
      <p:pic>
        <p:nvPicPr>
          <p:cNvPr id="583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3032125"/>
            <a:ext cx="8653463" cy="212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46</a:t>
            </a:fld>
            <a:endParaRPr lang="it-IT" dirty="0"/>
          </a:p>
        </p:txBody>
      </p:sp>
    </p:spTree>
    <p:extLst>
      <p:ext uri="{BB962C8B-B14F-4D97-AF65-F5344CB8AC3E}">
        <p14:creationId xmlns:p14="http://schemas.microsoft.com/office/powerpoint/2010/main" val="997378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olo 1"/>
          <p:cNvSpPr>
            <a:spLocks noGrp="1"/>
          </p:cNvSpPr>
          <p:nvPr>
            <p:ph type="title"/>
          </p:nvPr>
        </p:nvSpPr>
        <p:spPr/>
        <p:txBody>
          <a:bodyPr/>
          <a:lstStyle/>
          <a:p>
            <a:r>
              <a:rPr lang="en-US" altLang="it-IT" smtClean="0"/>
              <a:t>Correcting visual aberrations</a:t>
            </a:r>
            <a:endParaRPr lang="it-IT" altLang="it-IT" smtClean="0"/>
          </a:p>
        </p:txBody>
      </p:sp>
      <p:sp>
        <p:nvSpPr>
          <p:cNvPr id="59395" name="Segnaposto contenuto 2"/>
          <p:cNvSpPr>
            <a:spLocks noGrp="1"/>
          </p:cNvSpPr>
          <p:nvPr>
            <p:ph idx="1"/>
          </p:nvPr>
        </p:nvSpPr>
        <p:spPr>
          <a:xfrm>
            <a:off x="179388" y="1484313"/>
            <a:ext cx="3860800" cy="4897437"/>
          </a:xfrm>
        </p:spPr>
        <p:txBody>
          <a:bodyPr/>
          <a:lstStyle/>
          <a:p>
            <a:r>
              <a:rPr lang="en-US" altLang="it-IT" sz="2000" dirty="0" smtClean="0"/>
              <a:t>Computational display technology that </a:t>
            </a:r>
            <a:r>
              <a:rPr lang="en-US" altLang="it-IT" sz="2000" dirty="0" err="1" smtClean="0"/>
              <a:t>predistorts</a:t>
            </a:r>
            <a:r>
              <a:rPr lang="en-US" altLang="it-IT" sz="2000" dirty="0" smtClean="0"/>
              <a:t> the presented content for an observer, so that the target image is perceived without the need for eyewear</a:t>
            </a:r>
          </a:p>
          <a:p>
            <a:r>
              <a:rPr lang="en-US" altLang="it-IT" sz="2000" dirty="0" smtClean="0"/>
              <a:t>Demonstrated in low-cost prototype mobile devices</a:t>
            </a:r>
            <a:endParaRPr lang="it-IT" altLang="it-IT" sz="2000" dirty="0" smtClean="0"/>
          </a:p>
        </p:txBody>
      </p:sp>
      <p:sp>
        <p:nvSpPr>
          <p:cNvPr id="59396" name="Rettangolo arrotondato 4"/>
          <p:cNvSpPr>
            <a:spLocks noChangeArrowheads="1"/>
          </p:cNvSpPr>
          <p:nvPr/>
        </p:nvSpPr>
        <p:spPr bwMode="auto">
          <a:xfrm>
            <a:off x="492125" y="5289550"/>
            <a:ext cx="8478838" cy="833438"/>
          </a:xfrm>
          <a:prstGeom prst="roundRect">
            <a:avLst>
              <a:gd name="adj" fmla="val 16667"/>
            </a:avLst>
          </a:prstGeom>
          <a:solidFill>
            <a:srgbClr val="FFFF00"/>
          </a:solidFill>
          <a:ln w="9525" algn="ctr">
            <a:solidFill>
              <a:schemeClr val="tx1"/>
            </a:solidFill>
            <a:round/>
            <a:headEnd/>
            <a:tailEnd/>
          </a:ln>
        </p:spPr>
        <p:txBody>
          <a:bodyPr/>
          <a:lstStyle>
            <a:lvl1pPr eaLnBrk="0" hangingPunct="0">
              <a:spcBef>
                <a:spcPct val="20000"/>
              </a:spcBef>
              <a:buClr>
                <a:srgbClr val="7CA900"/>
              </a:buClr>
              <a:buFont typeface="Times" pitchFamily="18" charset="0"/>
              <a:buChar char="•"/>
              <a:defRPr sz="2400" b="1">
                <a:solidFill>
                  <a:schemeClr val="tx1"/>
                </a:solidFill>
                <a:latin typeface="Verdana" pitchFamily="34" charset="0"/>
                <a:ea typeface="ＭＳ Ｐゴシック" pitchFamily="34" charset="-128"/>
              </a:defRPr>
            </a:lvl1pPr>
            <a:lvl2pPr marL="742950" indent="-285750" eaLnBrk="0" hangingPunct="0">
              <a:spcBef>
                <a:spcPct val="20000"/>
              </a:spcBef>
              <a:buClr>
                <a:srgbClr val="7CA900"/>
              </a:buClr>
              <a:buChar char="–"/>
              <a:defRPr sz="2000">
                <a:solidFill>
                  <a:schemeClr val="accent2"/>
                </a:solidFill>
                <a:latin typeface="Verdana" pitchFamily="34" charset="0"/>
                <a:ea typeface="ＭＳ Ｐゴシック" pitchFamily="34" charset="-128"/>
              </a:defRPr>
            </a:lvl2pPr>
            <a:lvl3pPr marL="1143000" indent="-228600" eaLnBrk="0" hangingPunct="0">
              <a:spcBef>
                <a:spcPct val="20000"/>
              </a:spcBef>
              <a:buClr>
                <a:srgbClr val="7CA900"/>
              </a:buClr>
              <a:buFont typeface="Times" pitchFamily="18" charset="0"/>
              <a:buChar char="•"/>
              <a:defRPr>
                <a:solidFill>
                  <a:schemeClr val="accent2"/>
                </a:solidFill>
                <a:latin typeface="Verdana" pitchFamily="34" charset="0"/>
                <a:ea typeface="ＭＳ Ｐゴシック" pitchFamily="34" charset="-128"/>
              </a:defRPr>
            </a:lvl3pPr>
            <a:lvl4pPr marL="16002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4pPr>
            <a:lvl5pPr marL="2057400" indent="-228600" eaLnBrk="0" hangingPunct="0">
              <a:spcBef>
                <a:spcPct val="20000"/>
              </a:spcBef>
              <a:buClr>
                <a:srgbClr val="7CA900"/>
              </a:buClr>
              <a:buChar char="»"/>
              <a:defRPr>
                <a:solidFill>
                  <a:schemeClr val="accent2"/>
                </a:solidFill>
                <a:latin typeface="Verdana" pitchFamily="34" charset="0"/>
                <a:ea typeface="ＭＳ Ｐゴシック" pitchFamily="34" charset="-128"/>
              </a:defRPr>
            </a:lvl5pPr>
            <a:lvl6pPr marL="25146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6pPr>
            <a:lvl7pPr marL="29718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7pPr>
            <a:lvl8pPr marL="34290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8pPr>
            <a:lvl9pPr marL="3886200" indent="-228600" eaLnBrk="0" fontAlgn="base" hangingPunct="0">
              <a:spcBef>
                <a:spcPct val="20000"/>
              </a:spcBef>
              <a:spcAft>
                <a:spcPct val="0"/>
              </a:spcAft>
              <a:buClr>
                <a:srgbClr val="7CA900"/>
              </a:buClr>
              <a:buChar char="»"/>
              <a:defRPr>
                <a:solidFill>
                  <a:schemeClr val="accent2"/>
                </a:solidFill>
                <a:latin typeface="Verdana" pitchFamily="34" charset="0"/>
                <a:ea typeface="ＭＳ Ｐゴシック" pitchFamily="34" charset="-128"/>
              </a:defRPr>
            </a:lvl9pPr>
          </a:lstStyle>
          <a:p>
            <a:pPr>
              <a:spcBef>
                <a:spcPct val="0"/>
              </a:spcBef>
              <a:buClrTx/>
              <a:buFontTx/>
              <a:buNone/>
            </a:pPr>
            <a:r>
              <a:rPr lang="en-US" altLang="it-IT" sz="1600" b="0" u="none">
                <a:latin typeface="Arial" charset="0"/>
              </a:rPr>
              <a:t>Huang, Fu-Chung, et al</a:t>
            </a:r>
            <a:r>
              <a:rPr lang="en-US" altLang="it-IT" sz="1600" u="none">
                <a:latin typeface="Arial" charset="0"/>
              </a:rPr>
              <a:t>. Eyeglasses-free display: towards correcting visual aberrations with computational light field displays</a:t>
            </a:r>
            <a:r>
              <a:rPr lang="en-US" altLang="it-IT" sz="1600" b="0" u="none">
                <a:latin typeface="Arial" charset="0"/>
              </a:rPr>
              <a:t>.ACM Transactions on Graphics (TOG) 33.4, 2014.</a:t>
            </a:r>
            <a:endParaRPr lang="it-IT" altLang="it-IT" sz="1800" u="none">
              <a:latin typeface="Arial" charset="0"/>
            </a:endParaRPr>
          </a:p>
        </p:txBody>
      </p:sp>
      <p:pic>
        <p:nvPicPr>
          <p:cNvPr id="5939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5400" y="2187575"/>
            <a:ext cx="5102225" cy="287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numero diapositiva 2"/>
          <p:cNvSpPr>
            <a:spLocks noGrp="1"/>
          </p:cNvSpPr>
          <p:nvPr>
            <p:ph type="sldNum" sz="quarter" idx="4294967295"/>
          </p:nvPr>
        </p:nvSpPr>
        <p:spPr>
          <a:xfrm>
            <a:off x="7239000" y="6524625"/>
            <a:ext cx="1905000" cy="228600"/>
          </a:xfrm>
          <a:prstGeom prst="rect">
            <a:avLst/>
          </a:prstGeom>
        </p:spPr>
        <p:txBody>
          <a:bodyPr/>
          <a:lstStyle/>
          <a:p>
            <a:pPr>
              <a:defRPr/>
            </a:pPr>
            <a:fld id="{ABD76814-D8B1-4D36-A3CB-AC8922861EEA}" type="slidenum">
              <a:rPr lang="it-IT" smtClean="0"/>
              <a:pPr>
                <a:defRPr/>
              </a:pPr>
              <a:t>47</a:t>
            </a:fld>
            <a:endParaRPr lang="it-IT" dirty="0"/>
          </a:p>
        </p:txBody>
      </p:sp>
    </p:spTree>
    <p:extLst>
      <p:ext uri="{BB962C8B-B14F-4D97-AF65-F5344CB8AC3E}">
        <p14:creationId xmlns:p14="http://schemas.microsoft.com/office/powerpoint/2010/main" val="4171468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it-IT" altLang="en-US" smtClean="0">
                <a:ea typeface="ＭＳ Ｐゴシック" pitchFamily="34" charset="-128"/>
              </a:rPr>
              <a:t>Questions and contacts</a:t>
            </a:r>
          </a:p>
        </p:txBody>
      </p:sp>
      <p:sp>
        <p:nvSpPr>
          <p:cNvPr id="25603" name="Rectangle 3"/>
          <p:cNvSpPr>
            <a:spLocks noGrp="1" noChangeArrowheads="1"/>
          </p:cNvSpPr>
          <p:nvPr>
            <p:ph idx="1"/>
          </p:nvPr>
        </p:nvSpPr>
        <p:spPr>
          <a:xfrm>
            <a:off x="179388" y="1316038"/>
            <a:ext cx="8785225" cy="5065712"/>
          </a:xfrm>
        </p:spPr>
        <p:txBody>
          <a:bodyPr/>
          <a:lstStyle/>
          <a:p>
            <a:pPr>
              <a:defRPr/>
            </a:pPr>
            <a:endParaRPr lang="es-ES" sz="1000" dirty="0" smtClean="0">
              <a:ea typeface="+mn-ea"/>
            </a:endParaRPr>
          </a:p>
          <a:p>
            <a:pPr marL="0" indent="0">
              <a:buNone/>
              <a:defRPr/>
            </a:pPr>
            <a:endParaRPr lang="es-ES" sz="2000" dirty="0" smtClean="0">
              <a:ea typeface="+mn-ea"/>
            </a:endParaRPr>
          </a:p>
          <a:p>
            <a:pPr>
              <a:defRPr/>
            </a:pPr>
            <a:endParaRPr lang="it-IT" sz="2000" dirty="0" smtClean="0">
              <a:ea typeface="+mn-ea"/>
            </a:endParaRPr>
          </a:p>
        </p:txBody>
      </p:sp>
      <p:pic>
        <p:nvPicPr>
          <p:cNvPr id="62469" name="Picture 8" descr="http://images.all-free-download.com/images/graphiclarge/thank_you_inscription_05_hd_pictures_1709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75" y="2305050"/>
            <a:ext cx="4048125"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pPr>
              <a:defRPr/>
            </a:pPr>
            <a:fld id="{178E8E95-1656-4D00-8A11-D06EF761930D}" type="slidenum">
              <a:rPr lang="it-IT" smtClean="0"/>
              <a:pPr>
                <a:defRPr/>
              </a:pPr>
              <a:t>48</a:t>
            </a:fld>
            <a:endParaRPr lang="it-IT" dirty="0"/>
          </a:p>
        </p:txBody>
      </p:sp>
    </p:spTree>
    <p:extLst>
      <p:ext uri="{BB962C8B-B14F-4D97-AF65-F5344CB8AC3E}">
        <p14:creationId xmlns:p14="http://schemas.microsoft.com/office/powerpoint/2010/main" val="2245250636"/>
      </p:ext>
    </p:extLst>
  </p:cSld>
  <p:clrMapOvr>
    <a:masterClrMapping/>
  </p:clrMapOvr>
  <p:transition advTm="1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olo 1"/>
          <p:cNvSpPr>
            <a:spLocks noGrp="1"/>
          </p:cNvSpPr>
          <p:nvPr>
            <p:ph type="title" idx="4294967295"/>
          </p:nvPr>
        </p:nvSpPr>
        <p:spPr>
          <a:xfrm>
            <a:off x="0" y="476250"/>
            <a:ext cx="8785225" cy="990600"/>
          </a:xfrm>
        </p:spPr>
        <p:txBody>
          <a:bodyPr/>
          <a:lstStyle/>
          <a:p>
            <a:pPr>
              <a:defRPr/>
            </a:pPr>
            <a:r>
              <a:rPr lang="en-US" altLang="en-US" smtClean="0"/>
              <a:t>Architectures – RISC vs. CISC but…</a:t>
            </a:r>
          </a:p>
        </p:txBody>
      </p:sp>
      <p:sp>
        <p:nvSpPr>
          <p:cNvPr id="38915" name="Segnaposto contenuto 2"/>
          <p:cNvSpPr>
            <a:spLocks noGrp="1"/>
          </p:cNvSpPr>
          <p:nvPr>
            <p:ph idx="4294967295"/>
          </p:nvPr>
        </p:nvSpPr>
        <p:spPr>
          <a:xfrm>
            <a:off x="0" y="1484313"/>
            <a:ext cx="8385175" cy="4897437"/>
          </a:xfrm>
        </p:spPr>
        <p:txBody>
          <a:bodyPr/>
          <a:lstStyle/>
          <a:p>
            <a:r>
              <a:rPr lang="en-US" altLang="en-US" sz="2000" smtClean="0"/>
              <a:t>CISC (Complex Instruction Set Computer)</a:t>
            </a:r>
          </a:p>
          <a:p>
            <a:pPr lvl="1"/>
            <a:r>
              <a:rPr lang="en-US" altLang="en-US" sz="1800" smtClean="0"/>
              <a:t>Fast program execution (optimized complex paths)</a:t>
            </a:r>
          </a:p>
          <a:p>
            <a:pPr lvl="1"/>
            <a:r>
              <a:rPr lang="en-US" altLang="en-US" sz="1800" smtClean="0"/>
              <a:t>Complex instructions (i.e. memory-to-memory instructions)</a:t>
            </a:r>
          </a:p>
          <a:p>
            <a:pPr lvl="1"/>
            <a:endParaRPr lang="en-US" altLang="en-US" sz="1800" smtClean="0"/>
          </a:p>
          <a:p>
            <a:r>
              <a:rPr lang="en-US" altLang="en-US" sz="2000" smtClean="0"/>
              <a:t>RISC (Reduced Instruction Set Computer)</a:t>
            </a:r>
          </a:p>
          <a:p>
            <a:pPr lvl="1"/>
            <a:r>
              <a:rPr lang="en-US" altLang="en-US" sz="1800" smtClean="0"/>
              <a:t>Fast instructions (fixed cycles per instruction)</a:t>
            </a:r>
          </a:p>
          <a:p>
            <a:pPr lvl="1"/>
            <a:r>
              <a:rPr lang="en-US" altLang="en-US" sz="1800" smtClean="0"/>
              <a:t>Simple instructions (fixed/reduced cost per instruction)</a:t>
            </a:r>
          </a:p>
          <a:p>
            <a:pPr lvl="1"/>
            <a:endParaRPr lang="en-US" altLang="en-US" sz="1800" smtClean="0"/>
          </a:p>
          <a:p>
            <a:r>
              <a:rPr lang="en-US" altLang="en-US" sz="2000" smtClean="0"/>
              <a:t>FISC (Fast Instruction Set Computer)</a:t>
            </a:r>
          </a:p>
          <a:p>
            <a:pPr lvl="1"/>
            <a:r>
              <a:rPr lang="en-US" altLang="en-US" sz="1800" smtClean="0"/>
              <a:t>Current RISC processors integrate many improvements from CISC: superscalar, branch prediction, SIMD, </a:t>
            </a:r>
            <a:r>
              <a:rPr lang="en-US" altLang="en-US" sz="1800" b="1" smtClean="0"/>
              <a:t>out-of-order</a:t>
            </a:r>
          </a:p>
          <a:p>
            <a:pPr lvl="1"/>
            <a:r>
              <a:rPr lang="en-US" altLang="en-US" sz="1800" smtClean="0"/>
              <a:t>Philosophy </a:t>
            </a:r>
            <a:r>
              <a:rPr lang="en-US" altLang="en-US" sz="1800" smtClean="0">
                <a:sym typeface="Wingdings" pitchFamily="2" charset="2"/>
              </a:rPr>
              <a:t> fixed/reduced cycle count/instr. (SIMD?)</a:t>
            </a:r>
            <a:endParaRPr lang="en-US" altLang="en-US" sz="1800" smtClean="0"/>
          </a:p>
          <a:p>
            <a:pPr lvl="1"/>
            <a:r>
              <a:rPr lang="en-US" altLang="en-US" sz="1800" smtClean="0"/>
              <a:t>Discussion (Post-RISC):</a:t>
            </a:r>
          </a:p>
          <a:p>
            <a:pPr lvl="2"/>
            <a:r>
              <a:rPr lang="en-US" altLang="en-US" sz="1600" smtClean="0"/>
              <a:t>http://archive.arstechnica.com/cpu/4q99/risc-cisc/rvc-5.html</a:t>
            </a:r>
          </a:p>
          <a:p>
            <a:pPr lvl="1"/>
            <a:endParaRPr lang="en-US" altLang="en-US" sz="1800" smtClean="0"/>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5</a:t>
            </a:fld>
            <a:endParaRPr lang="it-IT" dirty="0"/>
          </a:p>
        </p:txBody>
      </p:sp>
    </p:spTree>
    <p:extLst>
      <p:ext uri="{BB962C8B-B14F-4D97-AF65-F5344CB8AC3E}">
        <p14:creationId xmlns:p14="http://schemas.microsoft.com/office/powerpoint/2010/main" val="2609067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olo 1"/>
          <p:cNvSpPr>
            <a:spLocks noGrp="1"/>
          </p:cNvSpPr>
          <p:nvPr>
            <p:ph type="title" idx="4294967295"/>
          </p:nvPr>
        </p:nvSpPr>
        <p:spPr>
          <a:xfrm>
            <a:off x="0" y="476250"/>
            <a:ext cx="8785225" cy="990600"/>
          </a:xfrm>
        </p:spPr>
        <p:txBody>
          <a:bodyPr/>
          <a:lstStyle/>
          <a:p>
            <a:pPr>
              <a:defRPr/>
            </a:pPr>
            <a:r>
              <a:rPr lang="en-US" altLang="en-US" smtClean="0"/>
              <a:t>Architectures – X86</a:t>
            </a:r>
          </a:p>
        </p:txBody>
      </p:sp>
      <p:sp>
        <p:nvSpPr>
          <p:cNvPr id="46083" name="Segnaposto contenuto 2"/>
          <p:cNvSpPr>
            <a:spLocks noGrp="1"/>
          </p:cNvSpPr>
          <p:nvPr>
            <p:ph idx="4294967295"/>
          </p:nvPr>
        </p:nvSpPr>
        <p:spPr>
          <a:xfrm>
            <a:off x="179388" y="1484313"/>
            <a:ext cx="8964612" cy="4897437"/>
          </a:xfrm>
        </p:spPr>
        <p:txBody>
          <a:bodyPr/>
          <a:lstStyle/>
          <a:p>
            <a:r>
              <a:rPr lang="en-US" altLang="en-US" sz="2000" smtClean="0"/>
              <a:t>Intel (32/64 bit)</a:t>
            </a:r>
          </a:p>
          <a:p>
            <a:pPr lvl="1"/>
            <a:r>
              <a:rPr lang="en-US" altLang="en-US" sz="1800" smtClean="0"/>
              <a:t>Competitive with Bay Trail Atom Z3470 ~4W</a:t>
            </a:r>
          </a:p>
          <a:p>
            <a:pPr lvl="1"/>
            <a:r>
              <a:rPr lang="en-US" altLang="en-US" sz="1800" smtClean="0"/>
              <a:t>Pursuing low power consumption instead of performance</a:t>
            </a:r>
          </a:p>
          <a:p>
            <a:pPr lvl="1"/>
            <a:r>
              <a:rPr lang="en-US" altLang="en-US" sz="1800" smtClean="0">
                <a:solidFill>
                  <a:srgbClr val="008A3E"/>
                </a:solidFill>
              </a:rPr>
              <a:t>GPU: Intel HD graphics for Bay Trail ~ GF 8600M GT | GF210</a:t>
            </a:r>
          </a:p>
          <a:p>
            <a:pPr lvl="1"/>
            <a:r>
              <a:rPr lang="en-US" altLang="en-US" sz="1800" smtClean="0"/>
              <a:t>Present in </a:t>
            </a:r>
            <a:r>
              <a:rPr lang="en-US" altLang="en-US" sz="1800" b="1" smtClean="0"/>
              <a:t>many tablets </a:t>
            </a:r>
            <a:r>
              <a:rPr lang="en-US" altLang="en-US" sz="1800" smtClean="0"/>
              <a:t>(i.e. Surface) with Windows Phone/Android</a:t>
            </a:r>
          </a:p>
          <a:p>
            <a:pPr lvl="1"/>
            <a:r>
              <a:rPr lang="en-US" altLang="en-US" sz="1800" smtClean="0"/>
              <a:t>Present in a </a:t>
            </a:r>
            <a:r>
              <a:rPr lang="en-US" altLang="en-US" sz="1800" b="1" smtClean="0"/>
              <a:t>few smartphones</a:t>
            </a:r>
          </a:p>
          <a:p>
            <a:r>
              <a:rPr lang="en-US" altLang="en-US" sz="2000" smtClean="0"/>
              <a:t>AMD</a:t>
            </a:r>
          </a:p>
          <a:p>
            <a:pPr lvl="1"/>
            <a:r>
              <a:rPr lang="en-US" altLang="en-US" sz="1800" smtClean="0"/>
              <a:t>Not yet competitive in low power &gt; 4W </a:t>
            </a:r>
            <a:r>
              <a:rPr lang="en-US" altLang="en-US" sz="1800" smtClean="0">
                <a:sym typeface="Wingdings" pitchFamily="2" charset="2"/>
              </a:rPr>
              <a:t></a:t>
            </a:r>
            <a:endParaRPr lang="en-US" altLang="en-US" sz="1800" smtClean="0"/>
          </a:p>
          <a:p>
            <a:pPr lvl="1"/>
            <a:r>
              <a:rPr lang="en-US" altLang="en-US" sz="1800" smtClean="0"/>
              <a:t>Good GPU performance (GCN 192 core)</a:t>
            </a:r>
          </a:p>
          <a:p>
            <a:pPr lvl="1"/>
            <a:r>
              <a:rPr lang="en-US" altLang="en-US" sz="1800" b="1" smtClean="0"/>
              <a:t>No known smartphone/tablet</a:t>
            </a:r>
            <a:r>
              <a:rPr lang="en-US" altLang="en-US" sz="1800" smtClean="0"/>
              <a:t> shipped</a:t>
            </a:r>
          </a:p>
          <a:p>
            <a:r>
              <a:rPr lang="en-US" altLang="en-US" sz="2000" smtClean="0"/>
              <a:t>Supported on</a:t>
            </a:r>
          </a:p>
          <a:p>
            <a:pPr lvl="1"/>
            <a:r>
              <a:rPr lang="en-US" altLang="en-US" sz="1800" smtClean="0"/>
              <a:t>Android, Windows Phone, Tizen, Firefox OS, Ubuntu Touch,…</a:t>
            </a:r>
          </a:p>
          <a:p>
            <a:pPr lvl="1"/>
            <a:endParaRPr lang="en-US" altLang="en-US" sz="1800" smtClean="0"/>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6</a:t>
            </a:fld>
            <a:endParaRPr lang="it-IT" dirty="0"/>
          </a:p>
        </p:txBody>
      </p:sp>
    </p:spTree>
    <p:extLst>
      <p:ext uri="{BB962C8B-B14F-4D97-AF65-F5344CB8AC3E}">
        <p14:creationId xmlns:p14="http://schemas.microsoft.com/office/powerpoint/2010/main" val="156863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olo 1"/>
          <p:cNvSpPr>
            <a:spLocks noGrp="1"/>
          </p:cNvSpPr>
          <p:nvPr>
            <p:ph type="title" idx="4294967295"/>
          </p:nvPr>
        </p:nvSpPr>
        <p:spPr>
          <a:xfrm>
            <a:off x="0" y="476250"/>
            <a:ext cx="8785225" cy="990600"/>
          </a:xfrm>
        </p:spPr>
        <p:txBody>
          <a:bodyPr/>
          <a:lstStyle/>
          <a:p>
            <a:pPr>
              <a:defRPr/>
            </a:pPr>
            <a:r>
              <a:rPr lang="en-US" altLang="en-US" smtClean="0"/>
              <a:t>Architectures – X86</a:t>
            </a:r>
          </a:p>
        </p:txBody>
      </p:sp>
      <p:sp>
        <p:nvSpPr>
          <p:cNvPr id="47107" name="Segnaposto contenuto 2"/>
          <p:cNvSpPr>
            <a:spLocks noGrp="1"/>
          </p:cNvSpPr>
          <p:nvPr>
            <p:ph idx="4294967295"/>
          </p:nvPr>
        </p:nvSpPr>
        <p:spPr>
          <a:xfrm>
            <a:off x="0" y="1484313"/>
            <a:ext cx="8785225" cy="4897437"/>
          </a:xfrm>
        </p:spPr>
        <p:txBody>
          <a:bodyPr/>
          <a:lstStyle/>
          <a:p>
            <a:r>
              <a:rPr lang="en-US" altLang="en-US" smtClean="0"/>
              <a:t>Typically paired with integrated GPU</a:t>
            </a:r>
          </a:p>
          <a:p>
            <a:pPr lvl="1"/>
            <a:r>
              <a:rPr lang="en-US" altLang="en-US" smtClean="0"/>
              <a:t>Intel HD Graphics</a:t>
            </a:r>
          </a:p>
          <a:p>
            <a:pPr lvl="1"/>
            <a:r>
              <a:rPr lang="en-US" altLang="en-US" smtClean="0"/>
              <a:t>Radeon APU</a:t>
            </a:r>
          </a:p>
          <a:p>
            <a:r>
              <a:rPr lang="en-US" altLang="en-US" smtClean="0"/>
              <a:t>General strategies</a:t>
            </a:r>
          </a:p>
          <a:p>
            <a:pPr lvl="1"/>
            <a:r>
              <a:rPr lang="en-US" altLang="en-US" smtClean="0"/>
              <a:t>Well known from desktop</a:t>
            </a:r>
          </a:p>
          <a:p>
            <a:pPr lvl="1"/>
            <a:r>
              <a:rPr lang="en-US" altLang="en-US" smtClean="0"/>
              <a:t>Mostly </a:t>
            </a:r>
            <a:r>
              <a:rPr lang="en-US" altLang="en-US" smtClean="0">
                <a:sym typeface="Wingdings" pitchFamily="2" charset="2"/>
              </a:rPr>
              <a:t> </a:t>
            </a:r>
            <a:r>
              <a:rPr lang="en-US" altLang="en-US" smtClean="0"/>
              <a:t>Cache coherence temporal/spatial ordering</a:t>
            </a:r>
          </a:p>
          <a:p>
            <a:pPr lvl="1"/>
            <a:r>
              <a:rPr lang="en-US" altLang="en-US" smtClean="0"/>
              <a:t>~Typically lower frequency </a:t>
            </a:r>
            <a:r>
              <a:rPr lang="en-US" altLang="en-US" smtClean="0">
                <a:sym typeface="Wingdings" pitchFamily="2" charset="2"/>
              </a:rPr>
              <a:t> exploit multi-core</a:t>
            </a:r>
          </a:p>
          <a:p>
            <a:pPr lvl="1"/>
            <a:r>
              <a:rPr lang="en-US" altLang="en-US" smtClean="0">
                <a:sym typeface="Wingdings" pitchFamily="2" charset="2"/>
              </a:rPr>
              <a:t>SIMD  MMX/SSE/SSE3/SSE3 </a:t>
            </a:r>
            <a:endParaRPr lang="en-US" altLang="en-US" smtClean="0"/>
          </a:p>
          <a:p>
            <a:endParaRPr lang="en-US" altLang="en-US" smtClean="0"/>
          </a:p>
          <a:p>
            <a:pPr lvl="1"/>
            <a:endParaRPr lang="en-US" altLang="en-US" smtClean="0"/>
          </a:p>
        </p:txBody>
      </p:sp>
      <p:sp>
        <p:nvSpPr>
          <p:cNvPr id="47108" name="CasellaDiTesto 1"/>
          <p:cNvSpPr txBox="1">
            <a:spLocks noChangeArrowheads="1"/>
          </p:cNvSpPr>
          <p:nvPr/>
        </p:nvSpPr>
        <p:spPr bwMode="auto">
          <a:xfrm>
            <a:off x="4006850" y="2078038"/>
            <a:ext cx="4389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u="sng">
                <a:solidFill>
                  <a:schemeClr val="tx1"/>
                </a:solidFill>
                <a:latin typeface="Arial" pitchFamily="34" charset="0"/>
                <a:ea typeface="ＭＳ Ｐゴシック" pitchFamily="34" charset="-128"/>
              </a:defRPr>
            </a:lvl1pPr>
            <a:lvl2pPr marL="742950" indent="-285750" eaLnBrk="0" hangingPunct="0">
              <a:defRPr u="sng">
                <a:solidFill>
                  <a:schemeClr val="tx1"/>
                </a:solidFill>
                <a:latin typeface="Arial" pitchFamily="34" charset="0"/>
                <a:ea typeface="ＭＳ Ｐゴシック" pitchFamily="34" charset="-128"/>
              </a:defRPr>
            </a:lvl2pPr>
            <a:lvl3pPr marL="1143000" indent="-228600" eaLnBrk="0" hangingPunct="0">
              <a:defRPr u="sng">
                <a:solidFill>
                  <a:schemeClr val="tx1"/>
                </a:solidFill>
                <a:latin typeface="Arial" pitchFamily="34" charset="0"/>
                <a:ea typeface="ＭＳ Ｐゴシック" pitchFamily="34" charset="-128"/>
              </a:defRPr>
            </a:lvl3pPr>
            <a:lvl4pPr marL="1600200" indent="-228600" eaLnBrk="0" hangingPunct="0">
              <a:defRPr u="sng">
                <a:solidFill>
                  <a:schemeClr val="tx1"/>
                </a:solidFill>
                <a:latin typeface="Arial" pitchFamily="34" charset="0"/>
                <a:ea typeface="ＭＳ Ｐゴシック" pitchFamily="34" charset="-128"/>
              </a:defRPr>
            </a:lvl4pPr>
            <a:lvl5pPr marL="2057400" indent="-228600" eaLnBrk="0" hangingPunct="0">
              <a:defRPr u="sng">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u="sng">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u="sng">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u="sng">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u="sng">
                <a:solidFill>
                  <a:schemeClr val="tx1"/>
                </a:solidFill>
                <a:latin typeface="Arial" pitchFamily="34" charset="0"/>
                <a:ea typeface="ＭＳ Ｐゴシック" pitchFamily="34" charset="-128"/>
              </a:defRPr>
            </a:lvl9pPr>
          </a:lstStyle>
          <a:p>
            <a:pPr eaLnBrk="1" hangingPunct="1"/>
            <a:r>
              <a:rPr lang="en-US" altLang="en-US" b="1" u="none">
                <a:solidFill>
                  <a:srgbClr val="008A3E"/>
                </a:solidFill>
              </a:rPr>
              <a:t>Desktop entry-level GPU performance</a:t>
            </a:r>
          </a:p>
          <a:p>
            <a:pPr algn="ctr" eaLnBrk="1" hangingPunct="1"/>
            <a:r>
              <a:rPr lang="en-US" altLang="en-US" b="1" u="none">
                <a:solidFill>
                  <a:srgbClr val="008A3E"/>
                </a:solidFill>
              </a:rPr>
              <a:t>Although cut down </a:t>
            </a:r>
            <a:r>
              <a:rPr lang="en-US" altLang="en-US" b="1" u="none">
                <a:solidFill>
                  <a:srgbClr val="008A3E"/>
                </a:solidFill>
                <a:sym typeface="Wingdings" pitchFamily="2" charset="2"/>
              </a:rPr>
              <a:t></a:t>
            </a:r>
            <a:endParaRPr lang="en-US" altLang="en-US" b="1" u="none">
              <a:solidFill>
                <a:srgbClr val="008A3E"/>
              </a:solidFill>
            </a:endParaRPr>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7</a:t>
            </a:fld>
            <a:endParaRPr lang="it-IT" dirty="0"/>
          </a:p>
        </p:txBody>
      </p:sp>
    </p:spTree>
    <p:extLst>
      <p:ext uri="{BB962C8B-B14F-4D97-AF65-F5344CB8AC3E}">
        <p14:creationId xmlns:p14="http://schemas.microsoft.com/office/powerpoint/2010/main" val="58054248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olo 1"/>
          <p:cNvSpPr>
            <a:spLocks noGrp="1"/>
          </p:cNvSpPr>
          <p:nvPr>
            <p:ph type="title" idx="4294967295"/>
          </p:nvPr>
        </p:nvSpPr>
        <p:spPr>
          <a:xfrm>
            <a:off x="0" y="476250"/>
            <a:ext cx="8785225" cy="990600"/>
          </a:xfrm>
        </p:spPr>
        <p:txBody>
          <a:bodyPr/>
          <a:lstStyle/>
          <a:p>
            <a:pPr>
              <a:defRPr/>
            </a:pPr>
            <a:r>
              <a:rPr lang="en-US" altLang="en-US" dirty="0" smtClean="0"/>
              <a:t>Architectures – ARM</a:t>
            </a:r>
          </a:p>
        </p:txBody>
      </p:sp>
      <p:sp>
        <p:nvSpPr>
          <p:cNvPr id="48131" name="Segnaposto contenuto 2"/>
          <p:cNvSpPr>
            <a:spLocks noGrp="1"/>
          </p:cNvSpPr>
          <p:nvPr>
            <p:ph idx="4294967295"/>
          </p:nvPr>
        </p:nvSpPr>
        <p:spPr>
          <a:xfrm>
            <a:off x="0" y="1484313"/>
            <a:ext cx="8785225" cy="4897437"/>
          </a:xfrm>
        </p:spPr>
        <p:txBody>
          <a:bodyPr/>
          <a:lstStyle/>
          <a:p>
            <a:r>
              <a:rPr lang="en-US" altLang="en-US" sz="1800" dirty="0" smtClean="0"/>
              <a:t>ARM Ltd.</a:t>
            </a:r>
          </a:p>
          <a:p>
            <a:pPr lvl="1"/>
            <a:r>
              <a:rPr lang="en-US" altLang="en-US" sz="1600" dirty="0" smtClean="0"/>
              <a:t>RISC processor (32/64 bit)</a:t>
            </a:r>
          </a:p>
          <a:p>
            <a:pPr lvl="1"/>
            <a:r>
              <a:rPr lang="en-US" altLang="en-US" sz="1600" dirty="0" smtClean="0"/>
              <a:t>IP (intellectual property) – Instruction Set / ref. implementation</a:t>
            </a:r>
          </a:p>
          <a:p>
            <a:pPr lvl="1"/>
            <a:r>
              <a:rPr lang="en-US" altLang="en-US" sz="1600" dirty="0" smtClean="0"/>
              <a:t>CPU / GPU (Mali)</a:t>
            </a:r>
          </a:p>
          <a:p>
            <a:r>
              <a:rPr lang="en-US" altLang="en-US" sz="1800" dirty="0" smtClean="0"/>
              <a:t>Licenses (instruction set OR ref. design)</a:t>
            </a:r>
          </a:p>
          <a:p>
            <a:pPr lvl="1"/>
            <a:r>
              <a:rPr lang="en-US" altLang="en-US" sz="1600" b="1" dirty="0" smtClean="0"/>
              <a:t>Instruction Set </a:t>
            </a:r>
            <a:r>
              <a:rPr lang="en-US" altLang="en-US" sz="1600" dirty="0" smtClean="0"/>
              <a:t>license -&gt; custom made design (</a:t>
            </a:r>
            <a:r>
              <a:rPr lang="en-US" altLang="en-US" sz="1600" dirty="0" err="1" smtClean="0"/>
              <a:t>SnapDragon</a:t>
            </a:r>
            <a:r>
              <a:rPr lang="en-US" altLang="en-US" sz="1600" dirty="0" smtClean="0"/>
              <a:t>, Hummingbird in iPhone 4 &amp; Galaxy S)</a:t>
            </a:r>
          </a:p>
          <a:p>
            <a:pPr lvl="2"/>
            <a:r>
              <a:rPr lang="en-US" altLang="en-US" sz="1400" dirty="0" smtClean="0"/>
              <a:t>Optimizations (particular paths, improved core freq. control,…)</a:t>
            </a:r>
          </a:p>
          <a:p>
            <a:pPr lvl="1"/>
            <a:r>
              <a:rPr lang="en-US" altLang="en-US" sz="1600" b="1" dirty="0" smtClean="0"/>
              <a:t>Reference design </a:t>
            </a:r>
            <a:r>
              <a:rPr lang="en-US" altLang="en-US" sz="1600" dirty="0" smtClean="0"/>
              <a:t>(Cortex A9, Cortex A15, Cortex A53/A57…)</a:t>
            </a:r>
          </a:p>
          <a:p>
            <a:r>
              <a:rPr lang="en-US" altLang="en-US" sz="1800" dirty="0" smtClean="0"/>
              <a:t>Licensees (instruction set OR ref. design)</a:t>
            </a:r>
          </a:p>
          <a:p>
            <a:pPr lvl="1"/>
            <a:r>
              <a:rPr lang="en-US" altLang="en-US" sz="1600" dirty="0" smtClean="0"/>
              <a:t>Apple, Qualcomm, Samsung, </a:t>
            </a:r>
            <a:r>
              <a:rPr lang="en-US" altLang="en-US" sz="1600" dirty="0" err="1" smtClean="0"/>
              <a:t>Nvidia</a:t>
            </a:r>
            <a:r>
              <a:rPr lang="en-US" altLang="en-US" sz="1600" dirty="0" smtClean="0"/>
              <a:t>, </a:t>
            </a:r>
            <a:r>
              <a:rPr lang="en-US" altLang="en-US" sz="1600" dirty="0" err="1" smtClean="0"/>
              <a:t>MediaTek</a:t>
            </a:r>
            <a:r>
              <a:rPr lang="en-US" altLang="en-US" sz="1600" dirty="0" smtClean="0"/>
              <a:t>, </a:t>
            </a:r>
            <a:r>
              <a:rPr lang="en-US" altLang="en-US" sz="1600" b="1" dirty="0" smtClean="0"/>
              <a:t>AMD @&lt;2014</a:t>
            </a:r>
            <a:r>
              <a:rPr lang="en-US" altLang="en-US" sz="1600" dirty="0" smtClean="0"/>
              <a:t>…</a:t>
            </a:r>
          </a:p>
          <a:p>
            <a:pPr lvl="1"/>
            <a:r>
              <a:rPr lang="en-US" altLang="en-US" sz="1600" dirty="0" smtClean="0"/>
              <a:t>Few IS licenses, mostly adopting reference design</a:t>
            </a:r>
          </a:p>
          <a:p>
            <a:r>
              <a:rPr lang="en-US" altLang="en-US" sz="1800" dirty="0" smtClean="0"/>
              <a:t>Manufacturers</a:t>
            </a:r>
          </a:p>
          <a:p>
            <a:pPr lvl="1"/>
            <a:r>
              <a:rPr lang="en-US" altLang="en-US" sz="1600" dirty="0" smtClean="0"/>
              <a:t>Contracted by Licensees</a:t>
            </a:r>
          </a:p>
          <a:p>
            <a:pPr lvl="2"/>
            <a:r>
              <a:rPr lang="en-US" altLang="en-US" sz="1400" dirty="0" err="1" smtClean="0"/>
              <a:t>GlobalFoundries</a:t>
            </a:r>
            <a:r>
              <a:rPr lang="en-US" altLang="en-US" sz="1400" dirty="0" smtClean="0"/>
              <a:t>, United Microelectronics, TSM, and </a:t>
            </a:r>
            <a:r>
              <a:rPr lang="en-US" altLang="en-US" sz="1400" b="1" dirty="0" smtClean="0"/>
              <a:t>Intel (@2013)</a:t>
            </a:r>
            <a:r>
              <a:rPr lang="en-US" altLang="en-US" sz="1400" dirty="0" smtClean="0"/>
              <a:t> </a:t>
            </a:r>
            <a:r>
              <a:rPr lang="en-US" altLang="en-US" sz="1400" dirty="0" smtClean="0">
                <a:sym typeface="Wingdings" pitchFamily="2" charset="2"/>
              </a:rPr>
              <a:t></a:t>
            </a:r>
            <a:endParaRPr lang="en-US" altLang="en-US" sz="1400" dirty="0" smtClean="0"/>
          </a:p>
          <a:p>
            <a:pPr lvl="1"/>
            <a:endParaRPr lang="en-US" altLang="en-US" sz="1600" dirty="0" smtClean="0"/>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8</a:t>
            </a:fld>
            <a:endParaRPr lang="it-IT" dirty="0"/>
          </a:p>
        </p:txBody>
      </p:sp>
    </p:spTree>
    <p:extLst>
      <p:ext uri="{BB962C8B-B14F-4D97-AF65-F5344CB8AC3E}">
        <p14:creationId xmlns:p14="http://schemas.microsoft.com/office/powerpoint/2010/main" val="346484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olo 1"/>
          <p:cNvSpPr>
            <a:spLocks noGrp="1"/>
          </p:cNvSpPr>
          <p:nvPr>
            <p:ph type="title" idx="4294967295"/>
          </p:nvPr>
        </p:nvSpPr>
        <p:spPr>
          <a:xfrm>
            <a:off x="0" y="476250"/>
            <a:ext cx="8785225" cy="990600"/>
          </a:xfrm>
        </p:spPr>
        <p:txBody>
          <a:bodyPr/>
          <a:lstStyle/>
          <a:p>
            <a:pPr>
              <a:defRPr/>
            </a:pPr>
            <a:r>
              <a:rPr lang="en-US" altLang="en-US" dirty="0" smtClean="0"/>
              <a:t>Architectures – ARM…</a:t>
            </a:r>
          </a:p>
        </p:txBody>
      </p:sp>
      <p:sp>
        <p:nvSpPr>
          <p:cNvPr id="49155" name="Segnaposto contenuto 2"/>
          <p:cNvSpPr>
            <a:spLocks noGrp="1"/>
          </p:cNvSpPr>
          <p:nvPr>
            <p:ph idx="4294967295"/>
          </p:nvPr>
        </p:nvSpPr>
        <p:spPr>
          <a:xfrm>
            <a:off x="0" y="1484313"/>
            <a:ext cx="8785225" cy="4897437"/>
          </a:xfrm>
        </p:spPr>
        <p:txBody>
          <a:bodyPr/>
          <a:lstStyle/>
          <a:p>
            <a:r>
              <a:rPr lang="en-US" altLang="en-US" sz="1800" dirty="0" err="1" smtClean="0"/>
              <a:t>Suppported</a:t>
            </a:r>
            <a:r>
              <a:rPr lang="en-US" altLang="en-US" sz="1800" dirty="0" smtClean="0"/>
              <a:t> on</a:t>
            </a:r>
          </a:p>
          <a:p>
            <a:pPr lvl="1"/>
            <a:r>
              <a:rPr lang="en-US" altLang="en-US" sz="1600" dirty="0" smtClean="0"/>
              <a:t>Android, iOS, Win Phone, </a:t>
            </a:r>
            <a:r>
              <a:rPr lang="en-US" altLang="en-US" sz="1600" dirty="0" err="1" smtClean="0"/>
              <a:t>Tizen</a:t>
            </a:r>
            <a:r>
              <a:rPr lang="en-US" altLang="en-US" sz="1600" dirty="0" smtClean="0"/>
              <a:t>, Firefox OS, BlackBerry, Ubuntu Phone, …</a:t>
            </a:r>
          </a:p>
          <a:p>
            <a:r>
              <a:rPr lang="en-US" altLang="en-US" sz="1800" dirty="0" smtClean="0"/>
              <a:t>Biggest mobile market share</a:t>
            </a:r>
          </a:p>
          <a:p>
            <a:r>
              <a:rPr lang="en-US" altLang="en-US" sz="1800" dirty="0" smtClean="0"/>
              <a:t>Typically paired with mobile GPUs:</a:t>
            </a:r>
          </a:p>
          <a:p>
            <a:pPr lvl="1"/>
            <a:r>
              <a:rPr lang="en-US" altLang="en-US" sz="1600" dirty="0" smtClean="0"/>
              <a:t>Adreno 4x0/5x0 – Qualcomm</a:t>
            </a:r>
          </a:p>
          <a:p>
            <a:pPr lvl="1"/>
            <a:r>
              <a:rPr lang="en-US" altLang="en-US" sz="1600" dirty="0" err="1" smtClean="0"/>
              <a:t>PowerVR</a:t>
            </a:r>
            <a:r>
              <a:rPr lang="en-US" altLang="en-US" sz="1600" dirty="0" smtClean="0"/>
              <a:t> 8XE (Rogue) – Imagination</a:t>
            </a:r>
          </a:p>
          <a:p>
            <a:pPr lvl="1"/>
            <a:r>
              <a:rPr lang="en-US" altLang="en-US" sz="1600" dirty="0" smtClean="0"/>
              <a:t>Mali T8x0/G51/G71 – ARM</a:t>
            </a:r>
          </a:p>
          <a:p>
            <a:pPr lvl="1"/>
            <a:r>
              <a:rPr lang="en-US" altLang="en-US" sz="1600" dirty="0" err="1" smtClean="0"/>
              <a:t>Nvidia</a:t>
            </a:r>
            <a:r>
              <a:rPr lang="en-US" altLang="en-US" sz="1600" dirty="0" smtClean="0"/>
              <a:t> </a:t>
            </a:r>
            <a:r>
              <a:rPr lang="en-US" altLang="en-US" sz="1600" dirty="0" err="1" smtClean="0"/>
              <a:t>Tagra</a:t>
            </a:r>
            <a:r>
              <a:rPr lang="en-US" altLang="en-US" sz="1600" dirty="0" smtClean="0"/>
              <a:t> K1/X1</a:t>
            </a:r>
          </a:p>
          <a:p>
            <a:pPr lvl="1"/>
            <a:r>
              <a:rPr lang="en-US" altLang="en-US" sz="1600" dirty="0" err="1" smtClean="0"/>
              <a:t>Vivante</a:t>
            </a:r>
            <a:r>
              <a:rPr lang="en-US" altLang="en-US" sz="1600" dirty="0" smtClean="0"/>
              <a:t> GC7000/8000</a:t>
            </a:r>
          </a:p>
          <a:p>
            <a:r>
              <a:rPr lang="en-US" altLang="en-US" sz="1800" dirty="0" smtClean="0"/>
              <a:t>General strategies:</a:t>
            </a:r>
          </a:p>
          <a:p>
            <a:pPr lvl="1"/>
            <a:r>
              <a:rPr lang="en-US" altLang="en-US" sz="1600" dirty="0" smtClean="0"/>
              <a:t>Cache coherence – week sequential code guarantees on multithreading!!</a:t>
            </a:r>
          </a:p>
          <a:p>
            <a:pPr lvl="1"/>
            <a:r>
              <a:rPr lang="en-US" altLang="en-US" sz="1600" dirty="0" smtClean="0"/>
              <a:t>Heavy </a:t>
            </a:r>
            <a:r>
              <a:rPr lang="en-US" altLang="en-US" sz="1600" b="1" dirty="0" smtClean="0"/>
              <a:t>dependence on compiler </a:t>
            </a:r>
            <a:r>
              <a:rPr lang="en-US" altLang="en-US" sz="1600" dirty="0" smtClean="0">
                <a:sym typeface="Wingdings" pitchFamily="2" charset="2"/>
              </a:rPr>
              <a:t> optimize instruction scheduling</a:t>
            </a:r>
          </a:p>
          <a:p>
            <a:pPr lvl="2"/>
            <a:r>
              <a:rPr lang="en-US" altLang="en-US" sz="1400" dirty="0" smtClean="0">
                <a:sym typeface="Wingdings" pitchFamily="2" charset="2"/>
              </a:rPr>
              <a:t>Operation dependencies , loop unrolling, </a:t>
            </a:r>
            <a:r>
              <a:rPr lang="en-US" altLang="en-US" sz="1400" dirty="0" err="1" smtClean="0">
                <a:sym typeface="Wingdings" pitchFamily="2" charset="2"/>
              </a:rPr>
              <a:t>etc</a:t>
            </a:r>
            <a:r>
              <a:rPr lang="en-US" altLang="en-US" sz="1400" dirty="0" smtClean="0">
                <a:sym typeface="Wingdings" pitchFamily="2" charset="2"/>
              </a:rPr>
              <a:t>…</a:t>
            </a:r>
          </a:p>
          <a:p>
            <a:pPr lvl="1"/>
            <a:r>
              <a:rPr lang="en-US" altLang="en-US" sz="1600" dirty="0" smtClean="0">
                <a:sym typeface="Wingdings" pitchFamily="2" charset="2"/>
              </a:rPr>
              <a:t>Use SIMD extensions   </a:t>
            </a:r>
            <a:r>
              <a:rPr lang="en-US" altLang="en-US" sz="1600" b="1" dirty="0" smtClean="0">
                <a:sym typeface="Wingdings" pitchFamily="2" charset="2"/>
              </a:rPr>
              <a:t>NEON</a:t>
            </a:r>
            <a:endParaRPr lang="en-US" altLang="en-US" sz="1600" b="1" dirty="0" smtClean="0"/>
          </a:p>
          <a:p>
            <a:pPr lvl="1"/>
            <a:endParaRPr lang="en-US" altLang="en-US" sz="1600" dirty="0" smtClean="0"/>
          </a:p>
        </p:txBody>
      </p:sp>
      <p:sp>
        <p:nvSpPr>
          <p:cNvPr id="2" name="Slide Number Placeholder 1"/>
          <p:cNvSpPr>
            <a:spLocks noGrp="1"/>
          </p:cNvSpPr>
          <p:nvPr>
            <p:ph type="sldNum" sz="quarter" idx="10"/>
          </p:nvPr>
        </p:nvSpPr>
        <p:spPr/>
        <p:txBody>
          <a:bodyPr/>
          <a:lstStyle/>
          <a:p>
            <a:pPr>
              <a:defRPr/>
            </a:pPr>
            <a:fld id="{CDD5A0C4-374E-4A5F-AA4B-DD54C2904D20}" type="slidenum">
              <a:rPr lang="it-IT" smtClean="0"/>
              <a:pPr>
                <a:defRPr/>
              </a:pPr>
              <a:t>9</a:t>
            </a:fld>
            <a:endParaRPr lang="it-IT" dirty="0"/>
          </a:p>
        </p:txBody>
      </p:sp>
    </p:spTree>
    <p:extLst>
      <p:ext uri="{BB962C8B-B14F-4D97-AF65-F5344CB8AC3E}">
        <p14:creationId xmlns:p14="http://schemas.microsoft.com/office/powerpoint/2010/main" val="3435486649"/>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crs4-vic-template">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Myriad Pro Bold Cond"/>
        <a:ea typeface="ＭＳ Ｐゴシック"/>
        <a:cs typeface=""/>
      </a:majorFont>
      <a:minorFont>
        <a:latin typeface="Myriad Pro"/>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charset="0"/>
            <a:ea typeface="ＭＳ Ｐゴシック" charset="-128"/>
          </a:defRPr>
        </a:defPPr>
      </a:lstStyle>
    </a:lnDef>
    <a:txDef>
      <a:spPr>
        <a:noFill/>
      </a:spPr>
      <a:bodyPr wrap="none" rtlCol="0">
        <a:normAutofit/>
      </a:bodyPr>
      <a:lstStyle>
        <a:defPPr>
          <a:buFont typeface="Arial" pitchFamily="34" charset="0"/>
          <a:buChar char="•"/>
          <a:defRPr sz="2000" dirty="0" smtClean="0"/>
        </a:defPPr>
      </a:lstStyle>
    </a:tx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template_vic</Template>
  <TotalTime>33413</TotalTime>
  <Words>3350</Words>
  <Application>Microsoft Office PowerPoint</Application>
  <PresentationFormat>Presentación en pantalla (4:3)</PresentationFormat>
  <Paragraphs>666</Paragraphs>
  <Slides>48</Slides>
  <Notes>13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48</vt:i4>
      </vt:variant>
    </vt:vector>
  </HeadingPairs>
  <TitlesOfParts>
    <vt:vector size="59" baseType="lpstr">
      <vt:lpstr>MS PGothic</vt:lpstr>
      <vt:lpstr>MS PGothic</vt:lpstr>
      <vt:lpstr>Arial</vt:lpstr>
      <vt:lpstr>Geneva</vt:lpstr>
      <vt:lpstr>MS Reference Sans Serif</vt:lpstr>
      <vt:lpstr>Myriad Pro</vt:lpstr>
      <vt:lpstr>Myriad Pro Bold Cond</vt:lpstr>
      <vt:lpstr>Times</vt:lpstr>
      <vt:lpstr>Verdana</vt:lpstr>
      <vt:lpstr>Wingdings</vt:lpstr>
      <vt:lpstr>crs4-vic-template</vt:lpstr>
      <vt:lpstr>Part 2</vt:lpstr>
      <vt:lpstr>Presentación de PowerPoint</vt:lpstr>
      <vt:lpstr>Architectures</vt:lpstr>
      <vt:lpstr>Architectures</vt:lpstr>
      <vt:lpstr>Architectures – RISC vs. CISC but…</vt:lpstr>
      <vt:lpstr>Architectures – X86</vt:lpstr>
      <vt:lpstr>Architectures – X86</vt:lpstr>
      <vt:lpstr>Architectures – ARM</vt:lpstr>
      <vt:lpstr>Architectures – ARM…</vt:lpstr>
      <vt:lpstr>Architectures - MIPS</vt:lpstr>
      <vt:lpstr>Some notes on multithreading</vt:lpstr>
      <vt:lpstr>Architectures</vt:lpstr>
      <vt:lpstr>Architectures - GPU</vt:lpstr>
      <vt:lpstr>Architectures - GPU</vt:lpstr>
      <vt:lpstr>Architectures - GPU</vt:lpstr>
      <vt:lpstr>Architectures – GPU</vt:lpstr>
      <vt:lpstr>Architectures – GPU</vt:lpstr>
      <vt:lpstr>Architectures – GPU</vt:lpstr>
      <vt:lpstr>Architectures – GPU</vt:lpstr>
      <vt:lpstr>Presentación de PowerPoint</vt:lpstr>
      <vt:lpstr>Applications</vt:lpstr>
      <vt:lpstr>Mobile 3D interactive graphics</vt:lpstr>
      <vt:lpstr>Remote rendering</vt:lpstr>
      <vt:lpstr>Remote rendering</vt:lpstr>
      <vt:lpstr>Mixed Mobile/Remote rendering</vt:lpstr>
      <vt:lpstr>Mixed Mobile/Remote rendering</vt:lpstr>
      <vt:lpstr>Mixed Mobile/Remote rendering</vt:lpstr>
      <vt:lpstr>Mixed Mobile/Remote rendering</vt:lpstr>
      <vt:lpstr>Mixed Mobile/Remote rendering</vt:lpstr>
      <vt:lpstr>Mixed Mobile/Remote rendering</vt:lpstr>
      <vt:lpstr>Mixed Mobile/Remote rendering</vt:lpstr>
      <vt:lpstr>Mobile visualization systems</vt:lpstr>
      <vt:lpstr>Mobile visualization systems</vt:lpstr>
      <vt:lpstr>Mobile rendering</vt:lpstr>
      <vt:lpstr>Mobile rendering</vt:lpstr>
      <vt:lpstr>Mobile rendering</vt:lpstr>
      <vt:lpstr>Mobile rendering with capture</vt:lpstr>
      <vt:lpstr>Trends in mobile graphics</vt:lpstr>
      <vt:lpstr>SGRT: Real-time ray tracing</vt:lpstr>
      <vt:lpstr>Adaptive multi-rate shading</vt:lpstr>
      <vt:lpstr>Adaptive multi-frequency shading </vt:lpstr>
      <vt:lpstr>Coarse pixel shading</vt:lpstr>
      <vt:lpstr>Mobile rendering with capture</vt:lpstr>
      <vt:lpstr>Mobile rendering with capture</vt:lpstr>
      <vt:lpstr>3D acquisition and processing</vt:lpstr>
      <vt:lpstr>Physical simulations</vt:lpstr>
      <vt:lpstr>Correcting visual aberrations</vt:lpstr>
      <vt:lpstr>Questions and contacts</vt:lpstr>
    </vt:vector>
  </TitlesOfParts>
  <Company>none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Agus, Gobetti, Pintore, Vazquez - EuroGraphics 2017 - Tutorial Proposal</dc:title>
  <dc:creator>none;Gobetti;Pintore;Agus;Vázquez</dc:creator>
  <cp:lastModifiedBy>USUARIO</cp:lastModifiedBy>
  <cp:revision>523</cp:revision>
  <cp:lastPrinted>2012-07-18T11:03:20Z</cp:lastPrinted>
  <dcterms:created xsi:type="dcterms:W3CDTF">2012-07-24T10:33:53Z</dcterms:created>
  <dcterms:modified xsi:type="dcterms:W3CDTF">2017-03-10T16:35:18Z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