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7" d="100"/>
          <a:sy n="117" d="100"/>
        </p:scale>
        <p:origin x="-140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976D3C-64EA-884D-BD22-AD5602EBA45A}" type="datetimeFigureOut">
              <a:rPr lang="en-US" smtClean="0"/>
              <a:t>02/10/14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AE3A95-E8E8-9546-BD90-7B7B7284AF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65501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923925"/>
            <a:ext cx="4095750" cy="30718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Thank you for the kind introduction. Hello everybody.</a:t>
            </a:r>
          </a:p>
          <a:p>
            <a:r>
              <a:rPr lang="en-US" dirty="0" smtClean="0"/>
              <a:t>In this presentation I’m going to talk about</a:t>
            </a:r>
            <a:r>
              <a:rPr lang="en-US" baseline="0" dirty="0" smtClean="0"/>
              <a:t> </a:t>
            </a:r>
            <a:r>
              <a:rPr lang="en-US" dirty="0" smtClean="0"/>
              <a:t>our software system</a:t>
            </a:r>
            <a:r>
              <a:rPr lang="en-US" baseline="0" dirty="0" smtClean="0"/>
              <a:t> “MVE – The Multi-View Environment”.</a:t>
            </a:r>
          </a:p>
          <a:p>
            <a:r>
              <a:rPr lang="en-US" baseline="0" dirty="0" smtClean="0"/>
              <a:t>This software has been developed here in our research group over the last couple of years, mostly implemented by myself during my PhD.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065B079B-E513-489A-8A1B-D7C78493EA86}" type="datetime4">
              <a:rPr lang="de-DE" smtClean="0"/>
              <a:pPr/>
              <a:t>October 2, 2014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|  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|  </a:t>
            </a:r>
            <a:fld id="{C36AA9A4-5D0B-4134-89A6-D8B9DAA4F25C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579428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 userDrawn="1"/>
        </p:nvPicPr>
        <p:blipFill rotWithShape="1">
          <a:blip r:embed="rId2" cstate="print">
            <a:alphaModFix amt="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91" t="15887" r="22088" b="40099"/>
          <a:stretch/>
        </p:blipFill>
        <p:spPr>
          <a:xfrm>
            <a:off x="0" y="0"/>
            <a:ext cx="9144000" cy="6858001"/>
          </a:xfrm>
          <a:prstGeom prst="rect">
            <a:avLst/>
          </a:prstGeom>
        </p:spPr>
      </p:pic>
      <p:sp>
        <p:nvSpPr>
          <p:cNvPr id="8704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50825" y="3501008"/>
            <a:ext cx="8640763" cy="2880320"/>
          </a:xfrm>
        </p:spPr>
        <p:txBody>
          <a:bodyPr lIns="0" tIns="0" rIns="0" bIns="0"/>
          <a:lstStyle>
            <a:lvl1pPr marL="0" indent="0" algn="ctr">
              <a:spcBef>
                <a:spcPct val="0"/>
              </a:spcBef>
              <a:buFont typeface="Wingdings" pitchFamily="2" charset="2"/>
              <a:buNone/>
              <a:defRPr b="1">
                <a:solidFill>
                  <a:srgbClr val="000000"/>
                </a:solidFill>
              </a:defRPr>
            </a:lvl1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87048" name="Rectangle 8"/>
          <p:cNvSpPr>
            <a:spLocks noChangeArrowheads="1"/>
          </p:cNvSpPr>
          <p:nvPr/>
        </p:nvSpPr>
        <p:spPr bwMode="auto">
          <a:xfrm>
            <a:off x="250825" y="196850"/>
            <a:ext cx="8642350" cy="144463"/>
          </a:xfrm>
          <a:prstGeom prst="rect">
            <a:avLst/>
          </a:prstGeom>
          <a:solidFill>
            <a:srgbClr val="9C1C26"/>
          </a:solidFill>
          <a:ln w="3175">
            <a:noFill/>
            <a:miter lim="800000"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87058" name="Rectangle 18"/>
          <p:cNvSpPr>
            <a:spLocks noChangeArrowheads="1"/>
          </p:cNvSpPr>
          <p:nvPr/>
        </p:nvSpPr>
        <p:spPr bwMode="auto">
          <a:xfrm>
            <a:off x="250825" y="360363"/>
            <a:ext cx="8640763" cy="142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250825" y="488950"/>
            <a:ext cx="8640763" cy="2724026"/>
          </a:xfrm>
        </p:spPr>
        <p:txBody>
          <a:bodyPr anchor="b" anchorCtr="1"/>
          <a:lstStyle>
            <a:lvl1pPr algn="ctr">
              <a:defRPr sz="3200">
                <a:solidFill>
                  <a:srgbClr val="000000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16" name="Line 15"/>
          <p:cNvSpPr>
            <a:spLocks noChangeShapeType="1"/>
          </p:cNvSpPr>
          <p:nvPr userDrawn="1"/>
        </p:nvSpPr>
        <p:spPr bwMode="auto">
          <a:xfrm>
            <a:off x="0" y="6597352"/>
            <a:ext cx="9144000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de-DE">
              <a:latin typeface="+mn-lt"/>
              <a:cs typeface="Tahoma" pitchFamily="34" charset="0"/>
            </a:endParaRPr>
          </a:p>
        </p:txBody>
      </p:sp>
      <p:sp>
        <p:nvSpPr>
          <p:cNvPr id="17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8460432" y="6597352"/>
            <a:ext cx="683568" cy="260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0D6D6EF-E771-4649-9D01-AFCAC82E968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0" y="6597353"/>
            <a:ext cx="8316416" cy="260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MVE - A Multi-View Reconstruction Environment  |  Simon Fuhrmann  |  GCH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65804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D9C92F-7AD0-884A-90E1-9F56B482044C}" type="datetimeFigureOut">
              <a:rPr lang="en-US" smtClean="0"/>
              <a:t>02/10/14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1C3DF8-2502-1346-A12E-348C35CBBE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7451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50825" y="488950"/>
            <a:ext cx="8640763" cy="20193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MVE – A Multi-View </a:t>
            </a:r>
            <a:br>
              <a:rPr lang="en-US" sz="3600" dirty="0" smtClean="0"/>
            </a:br>
            <a:r>
              <a:rPr lang="en-US" sz="3600" dirty="0" smtClean="0"/>
              <a:t>Reconstruction Environment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1800" dirty="0" smtClean="0"/>
              <a:t> </a:t>
            </a:r>
            <a:br>
              <a:rPr lang="en-US" sz="1800" dirty="0" smtClean="0"/>
            </a:br>
            <a:r>
              <a:rPr lang="en-US" sz="1600" b="1" dirty="0" smtClean="0"/>
              <a:t>Simon </a:t>
            </a:r>
            <a:r>
              <a:rPr lang="en-US" sz="1600" b="1" dirty="0" err="1"/>
              <a:t>Fuhrmann</a:t>
            </a:r>
            <a:r>
              <a:rPr lang="en-US" sz="1600" b="1" dirty="0"/>
              <a:t>, Fabian </a:t>
            </a:r>
            <a:r>
              <a:rPr lang="en-US" sz="1600" b="1" dirty="0" err="1"/>
              <a:t>Langguth</a:t>
            </a:r>
            <a:r>
              <a:rPr lang="en-US" sz="1600" b="1" dirty="0"/>
              <a:t>, Michael </a:t>
            </a:r>
            <a:r>
              <a:rPr lang="en-US" sz="1600" b="1" dirty="0" err="1"/>
              <a:t>Goesele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en-US" sz="1400" dirty="0"/>
              <a:t>GCC – Graphics, Capture and Massively Parallel </a:t>
            </a:r>
            <a:r>
              <a:rPr lang="en-US" sz="1400" dirty="0" smtClean="0"/>
              <a:t>Computing, TU Darmstadt</a:t>
            </a:r>
            <a:endParaRPr lang="en-US" sz="40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MVE - A Multi-View Reconstruction Environment  |  Simon Fuhrmann  |  GCH 2014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0D6D6EF-E771-4649-9D01-AFCAC82E9685}" type="slidenum">
              <a:rPr lang="en-US" smtClean="0"/>
              <a:pPr/>
              <a:t>1</a:t>
            </a:fld>
            <a:endParaRPr lang="en-US" dirty="0"/>
          </a:p>
        </p:txBody>
      </p:sp>
      <p:grpSp>
        <p:nvGrpSpPr>
          <p:cNvPr id="31" name="Group 30"/>
          <p:cNvGrpSpPr/>
          <p:nvPr/>
        </p:nvGrpSpPr>
        <p:grpSpPr>
          <a:xfrm>
            <a:off x="272229" y="3345164"/>
            <a:ext cx="8642091" cy="2709556"/>
            <a:chOff x="261374" y="3095486"/>
            <a:chExt cx="8642091" cy="2709556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538" r="5185" b="58326"/>
            <a:stretch/>
          </p:blipFill>
          <p:spPr>
            <a:xfrm>
              <a:off x="6609524" y="3095486"/>
              <a:ext cx="2293941" cy="2002170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2700" cap="sq" cmpd="sng">
              <a:solidFill>
                <a:schemeClr val="bg1">
                  <a:lumMod val="75000"/>
                </a:schemeClr>
              </a:solidFill>
              <a:miter lim="800000"/>
            </a:ln>
            <a:effectLst/>
            <a:scene3d>
              <a:camera prst="orthographicFront"/>
              <a:lightRig rig="twoPt" dir="t">
                <a:rot lat="0" lon="0" rev="7200000"/>
              </a:lightRig>
            </a:scene3d>
            <a:sp3d>
              <a:contourClr>
                <a:srgbClr val="FFFFFF"/>
              </a:contourClr>
            </a:sp3d>
          </p:spPr>
        </p:pic>
        <p:sp>
          <p:nvSpPr>
            <p:cNvPr id="3" name="Bent-Up Arrow 2"/>
            <p:cNvSpPr/>
            <p:nvPr/>
          </p:nvSpPr>
          <p:spPr>
            <a:xfrm>
              <a:off x="1153583" y="4790876"/>
              <a:ext cx="6900333" cy="1014166"/>
            </a:xfrm>
            <a:custGeom>
              <a:avLst/>
              <a:gdLst>
                <a:gd name="connsiteX0" fmla="*/ 0 w 6900333"/>
                <a:gd name="connsiteY0" fmla="*/ 542396 h 878416"/>
                <a:gd name="connsiteX1" fmla="*/ 6465091 w 6900333"/>
                <a:gd name="connsiteY1" fmla="*/ 542396 h 878416"/>
                <a:gd name="connsiteX2" fmla="*/ 6465091 w 6900333"/>
                <a:gd name="connsiteY2" fmla="*/ 293690 h 878416"/>
                <a:gd name="connsiteX3" fmla="*/ 6365870 w 6900333"/>
                <a:gd name="connsiteY3" fmla="*/ 293690 h 878416"/>
                <a:gd name="connsiteX4" fmla="*/ 6633101 w 6900333"/>
                <a:gd name="connsiteY4" fmla="*/ 0 h 878416"/>
                <a:gd name="connsiteX5" fmla="*/ 6900333 w 6900333"/>
                <a:gd name="connsiteY5" fmla="*/ 293690 h 878416"/>
                <a:gd name="connsiteX6" fmla="*/ 6801112 w 6900333"/>
                <a:gd name="connsiteY6" fmla="*/ 293690 h 878416"/>
                <a:gd name="connsiteX7" fmla="*/ 6801112 w 6900333"/>
                <a:gd name="connsiteY7" fmla="*/ 878416 h 878416"/>
                <a:gd name="connsiteX8" fmla="*/ 0 w 6900333"/>
                <a:gd name="connsiteY8" fmla="*/ 878416 h 878416"/>
                <a:gd name="connsiteX9" fmla="*/ 0 w 6900333"/>
                <a:gd name="connsiteY9" fmla="*/ 542396 h 878416"/>
                <a:gd name="connsiteX0" fmla="*/ 0 w 6900333"/>
                <a:gd name="connsiteY0" fmla="*/ 542396 h 878416"/>
                <a:gd name="connsiteX1" fmla="*/ 289310 w 6900333"/>
                <a:gd name="connsiteY1" fmla="*/ 542486 h 878416"/>
                <a:gd name="connsiteX2" fmla="*/ 6465091 w 6900333"/>
                <a:gd name="connsiteY2" fmla="*/ 542396 h 878416"/>
                <a:gd name="connsiteX3" fmla="*/ 6465091 w 6900333"/>
                <a:gd name="connsiteY3" fmla="*/ 293690 h 878416"/>
                <a:gd name="connsiteX4" fmla="*/ 6365870 w 6900333"/>
                <a:gd name="connsiteY4" fmla="*/ 293690 h 878416"/>
                <a:gd name="connsiteX5" fmla="*/ 6633101 w 6900333"/>
                <a:gd name="connsiteY5" fmla="*/ 0 h 878416"/>
                <a:gd name="connsiteX6" fmla="*/ 6900333 w 6900333"/>
                <a:gd name="connsiteY6" fmla="*/ 293690 h 878416"/>
                <a:gd name="connsiteX7" fmla="*/ 6801112 w 6900333"/>
                <a:gd name="connsiteY7" fmla="*/ 293690 h 878416"/>
                <a:gd name="connsiteX8" fmla="*/ 6801112 w 6900333"/>
                <a:gd name="connsiteY8" fmla="*/ 878416 h 878416"/>
                <a:gd name="connsiteX9" fmla="*/ 0 w 6900333"/>
                <a:gd name="connsiteY9" fmla="*/ 878416 h 878416"/>
                <a:gd name="connsiteX10" fmla="*/ 0 w 6900333"/>
                <a:gd name="connsiteY10" fmla="*/ 542396 h 878416"/>
                <a:gd name="connsiteX0" fmla="*/ 0 w 6900333"/>
                <a:gd name="connsiteY0" fmla="*/ 542396 h 878416"/>
                <a:gd name="connsiteX1" fmla="*/ 103130 w 6900333"/>
                <a:gd name="connsiteY1" fmla="*/ 539161 h 878416"/>
                <a:gd name="connsiteX2" fmla="*/ 289310 w 6900333"/>
                <a:gd name="connsiteY2" fmla="*/ 542486 h 878416"/>
                <a:gd name="connsiteX3" fmla="*/ 6465091 w 6900333"/>
                <a:gd name="connsiteY3" fmla="*/ 542396 h 878416"/>
                <a:gd name="connsiteX4" fmla="*/ 6465091 w 6900333"/>
                <a:gd name="connsiteY4" fmla="*/ 293690 h 878416"/>
                <a:gd name="connsiteX5" fmla="*/ 6365870 w 6900333"/>
                <a:gd name="connsiteY5" fmla="*/ 293690 h 878416"/>
                <a:gd name="connsiteX6" fmla="*/ 6633101 w 6900333"/>
                <a:gd name="connsiteY6" fmla="*/ 0 h 878416"/>
                <a:gd name="connsiteX7" fmla="*/ 6900333 w 6900333"/>
                <a:gd name="connsiteY7" fmla="*/ 293690 h 878416"/>
                <a:gd name="connsiteX8" fmla="*/ 6801112 w 6900333"/>
                <a:gd name="connsiteY8" fmla="*/ 293690 h 878416"/>
                <a:gd name="connsiteX9" fmla="*/ 6801112 w 6900333"/>
                <a:gd name="connsiteY9" fmla="*/ 878416 h 878416"/>
                <a:gd name="connsiteX10" fmla="*/ 0 w 6900333"/>
                <a:gd name="connsiteY10" fmla="*/ 878416 h 878416"/>
                <a:gd name="connsiteX11" fmla="*/ 0 w 6900333"/>
                <a:gd name="connsiteY11" fmla="*/ 542396 h 878416"/>
                <a:gd name="connsiteX0" fmla="*/ 0 w 6900333"/>
                <a:gd name="connsiteY0" fmla="*/ 674822 h 1010842"/>
                <a:gd name="connsiteX1" fmla="*/ 66 w 6900333"/>
                <a:gd name="connsiteY1" fmla="*/ 0 h 1010842"/>
                <a:gd name="connsiteX2" fmla="*/ 289310 w 6900333"/>
                <a:gd name="connsiteY2" fmla="*/ 674912 h 1010842"/>
                <a:gd name="connsiteX3" fmla="*/ 6465091 w 6900333"/>
                <a:gd name="connsiteY3" fmla="*/ 674822 h 1010842"/>
                <a:gd name="connsiteX4" fmla="*/ 6465091 w 6900333"/>
                <a:gd name="connsiteY4" fmla="*/ 426116 h 1010842"/>
                <a:gd name="connsiteX5" fmla="*/ 6365870 w 6900333"/>
                <a:gd name="connsiteY5" fmla="*/ 426116 h 1010842"/>
                <a:gd name="connsiteX6" fmla="*/ 6633101 w 6900333"/>
                <a:gd name="connsiteY6" fmla="*/ 132426 h 1010842"/>
                <a:gd name="connsiteX7" fmla="*/ 6900333 w 6900333"/>
                <a:gd name="connsiteY7" fmla="*/ 426116 h 1010842"/>
                <a:gd name="connsiteX8" fmla="*/ 6801112 w 6900333"/>
                <a:gd name="connsiteY8" fmla="*/ 426116 h 1010842"/>
                <a:gd name="connsiteX9" fmla="*/ 6801112 w 6900333"/>
                <a:gd name="connsiteY9" fmla="*/ 1010842 h 1010842"/>
                <a:gd name="connsiteX10" fmla="*/ 0 w 6900333"/>
                <a:gd name="connsiteY10" fmla="*/ 1010842 h 1010842"/>
                <a:gd name="connsiteX11" fmla="*/ 0 w 6900333"/>
                <a:gd name="connsiteY11" fmla="*/ 674822 h 1010842"/>
                <a:gd name="connsiteX0" fmla="*/ 0 w 6900333"/>
                <a:gd name="connsiteY0" fmla="*/ 674822 h 1010842"/>
                <a:gd name="connsiteX1" fmla="*/ 66 w 6900333"/>
                <a:gd name="connsiteY1" fmla="*/ 0 h 1010842"/>
                <a:gd name="connsiteX2" fmla="*/ 222817 w 6900333"/>
                <a:gd name="connsiteY2" fmla="*/ 512002 h 1010842"/>
                <a:gd name="connsiteX3" fmla="*/ 289310 w 6900333"/>
                <a:gd name="connsiteY3" fmla="*/ 674912 h 1010842"/>
                <a:gd name="connsiteX4" fmla="*/ 6465091 w 6900333"/>
                <a:gd name="connsiteY4" fmla="*/ 674822 h 1010842"/>
                <a:gd name="connsiteX5" fmla="*/ 6465091 w 6900333"/>
                <a:gd name="connsiteY5" fmla="*/ 426116 h 1010842"/>
                <a:gd name="connsiteX6" fmla="*/ 6365870 w 6900333"/>
                <a:gd name="connsiteY6" fmla="*/ 426116 h 1010842"/>
                <a:gd name="connsiteX7" fmla="*/ 6633101 w 6900333"/>
                <a:gd name="connsiteY7" fmla="*/ 132426 h 1010842"/>
                <a:gd name="connsiteX8" fmla="*/ 6900333 w 6900333"/>
                <a:gd name="connsiteY8" fmla="*/ 426116 h 1010842"/>
                <a:gd name="connsiteX9" fmla="*/ 6801112 w 6900333"/>
                <a:gd name="connsiteY9" fmla="*/ 426116 h 1010842"/>
                <a:gd name="connsiteX10" fmla="*/ 6801112 w 6900333"/>
                <a:gd name="connsiteY10" fmla="*/ 1010842 h 1010842"/>
                <a:gd name="connsiteX11" fmla="*/ 0 w 6900333"/>
                <a:gd name="connsiteY11" fmla="*/ 1010842 h 1010842"/>
                <a:gd name="connsiteX12" fmla="*/ 0 w 6900333"/>
                <a:gd name="connsiteY12" fmla="*/ 674822 h 1010842"/>
                <a:gd name="connsiteX0" fmla="*/ 0 w 6900333"/>
                <a:gd name="connsiteY0" fmla="*/ 674822 h 1010842"/>
                <a:gd name="connsiteX1" fmla="*/ 66 w 6900333"/>
                <a:gd name="connsiteY1" fmla="*/ 0 h 1010842"/>
                <a:gd name="connsiteX2" fmla="*/ 292634 w 6900333"/>
                <a:gd name="connsiteY2" fmla="*/ 39897 h 1010842"/>
                <a:gd name="connsiteX3" fmla="*/ 289310 w 6900333"/>
                <a:gd name="connsiteY3" fmla="*/ 674912 h 1010842"/>
                <a:gd name="connsiteX4" fmla="*/ 6465091 w 6900333"/>
                <a:gd name="connsiteY4" fmla="*/ 674822 h 1010842"/>
                <a:gd name="connsiteX5" fmla="*/ 6465091 w 6900333"/>
                <a:gd name="connsiteY5" fmla="*/ 426116 h 1010842"/>
                <a:gd name="connsiteX6" fmla="*/ 6365870 w 6900333"/>
                <a:gd name="connsiteY6" fmla="*/ 426116 h 1010842"/>
                <a:gd name="connsiteX7" fmla="*/ 6633101 w 6900333"/>
                <a:gd name="connsiteY7" fmla="*/ 132426 h 1010842"/>
                <a:gd name="connsiteX8" fmla="*/ 6900333 w 6900333"/>
                <a:gd name="connsiteY8" fmla="*/ 426116 h 1010842"/>
                <a:gd name="connsiteX9" fmla="*/ 6801112 w 6900333"/>
                <a:gd name="connsiteY9" fmla="*/ 426116 h 1010842"/>
                <a:gd name="connsiteX10" fmla="*/ 6801112 w 6900333"/>
                <a:gd name="connsiteY10" fmla="*/ 1010842 h 1010842"/>
                <a:gd name="connsiteX11" fmla="*/ 0 w 6900333"/>
                <a:gd name="connsiteY11" fmla="*/ 1010842 h 1010842"/>
                <a:gd name="connsiteX12" fmla="*/ 0 w 6900333"/>
                <a:gd name="connsiteY12" fmla="*/ 674822 h 1010842"/>
                <a:gd name="connsiteX0" fmla="*/ 0 w 6900333"/>
                <a:gd name="connsiteY0" fmla="*/ 678146 h 1014166"/>
                <a:gd name="connsiteX1" fmla="*/ 66 w 6900333"/>
                <a:gd name="connsiteY1" fmla="*/ 3324 h 1014166"/>
                <a:gd name="connsiteX2" fmla="*/ 292634 w 6900333"/>
                <a:gd name="connsiteY2" fmla="*/ 0 h 1014166"/>
                <a:gd name="connsiteX3" fmla="*/ 289310 w 6900333"/>
                <a:gd name="connsiteY3" fmla="*/ 678236 h 1014166"/>
                <a:gd name="connsiteX4" fmla="*/ 6465091 w 6900333"/>
                <a:gd name="connsiteY4" fmla="*/ 678146 h 1014166"/>
                <a:gd name="connsiteX5" fmla="*/ 6465091 w 6900333"/>
                <a:gd name="connsiteY5" fmla="*/ 429440 h 1014166"/>
                <a:gd name="connsiteX6" fmla="*/ 6365870 w 6900333"/>
                <a:gd name="connsiteY6" fmla="*/ 429440 h 1014166"/>
                <a:gd name="connsiteX7" fmla="*/ 6633101 w 6900333"/>
                <a:gd name="connsiteY7" fmla="*/ 135750 h 1014166"/>
                <a:gd name="connsiteX8" fmla="*/ 6900333 w 6900333"/>
                <a:gd name="connsiteY8" fmla="*/ 429440 h 1014166"/>
                <a:gd name="connsiteX9" fmla="*/ 6801112 w 6900333"/>
                <a:gd name="connsiteY9" fmla="*/ 429440 h 1014166"/>
                <a:gd name="connsiteX10" fmla="*/ 6801112 w 6900333"/>
                <a:gd name="connsiteY10" fmla="*/ 1014166 h 1014166"/>
                <a:gd name="connsiteX11" fmla="*/ 0 w 6900333"/>
                <a:gd name="connsiteY11" fmla="*/ 1014166 h 1014166"/>
                <a:gd name="connsiteX12" fmla="*/ 0 w 6900333"/>
                <a:gd name="connsiteY12" fmla="*/ 678146 h 1014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900333" h="1014166">
                  <a:moveTo>
                    <a:pt x="0" y="678146"/>
                  </a:moveTo>
                  <a:cubicBezTo>
                    <a:pt x="22" y="453205"/>
                    <a:pt x="44" y="228265"/>
                    <a:pt x="66" y="3324"/>
                  </a:cubicBezTo>
                  <a:lnTo>
                    <a:pt x="292634" y="0"/>
                  </a:lnTo>
                  <a:lnTo>
                    <a:pt x="289310" y="678236"/>
                  </a:lnTo>
                  <a:lnTo>
                    <a:pt x="6465091" y="678146"/>
                  </a:lnTo>
                  <a:lnTo>
                    <a:pt x="6465091" y="429440"/>
                  </a:lnTo>
                  <a:lnTo>
                    <a:pt x="6365870" y="429440"/>
                  </a:lnTo>
                  <a:lnTo>
                    <a:pt x="6633101" y="135750"/>
                  </a:lnTo>
                  <a:lnTo>
                    <a:pt x="6900333" y="429440"/>
                  </a:lnTo>
                  <a:lnTo>
                    <a:pt x="6801112" y="429440"/>
                  </a:lnTo>
                  <a:lnTo>
                    <a:pt x="6801112" y="1014166"/>
                  </a:lnTo>
                  <a:lnTo>
                    <a:pt x="0" y="1014166"/>
                  </a:lnTo>
                  <a:lnTo>
                    <a:pt x="0" y="67814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53975" dir="2700000" algn="tl" rotWithShape="0">
                <a:srgbClr val="000000">
                  <a:alpha val="40000"/>
                </a:srgbClr>
              </a:outerShdw>
            </a:effectLst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tIns="655200" rtlCol="0" anchor="ctr"/>
            <a:lstStyle/>
            <a:p>
              <a:pPr algn="ctr"/>
              <a:r>
                <a:rPr lang="en-US" dirty="0">
                  <a:solidFill>
                    <a:schemeClr val="dk1"/>
                  </a:solidFill>
                </a:rPr>
                <a:t>Texturing</a:t>
              </a:r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4853275" y="3112947"/>
              <a:ext cx="1575136" cy="1984709"/>
              <a:chOff x="4964966" y="4443385"/>
              <a:chExt cx="1575136" cy="1984709"/>
            </a:xfrm>
          </p:grpSpPr>
          <p:pic>
            <p:nvPicPr>
              <p:cNvPr id="12" name="Picture 11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964966" y="4443385"/>
                <a:ext cx="1289445" cy="1701165"/>
              </a:xfrm>
              <a:prstGeom prst="rect">
                <a:avLst/>
              </a:prstGeom>
              <a:ln w="12700" cmpd="sng">
                <a:solidFill>
                  <a:srgbClr val="7F7F7F"/>
                </a:solidFill>
              </a:ln>
              <a:effectLst>
                <a:outerShdw blurRad="38100" sx="102000" sy="102000" algn="ctr" rotWithShape="0">
                  <a:prstClr val="black">
                    <a:alpha val="30000"/>
                  </a:prstClr>
                </a:outerShdw>
              </a:effectLst>
            </p:spPr>
          </p:pic>
          <p:pic>
            <p:nvPicPr>
              <p:cNvPr id="13" name="Picture 12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102556" y="4577420"/>
                <a:ext cx="1289445" cy="1701165"/>
              </a:xfrm>
              <a:prstGeom prst="rect">
                <a:avLst/>
              </a:prstGeom>
              <a:ln w="12700" cmpd="sng">
                <a:solidFill>
                  <a:srgbClr val="7F7F7F"/>
                </a:solidFill>
              </a:ln>
              <a:effectLst>
                <a:outerShdw blurRad="38100" sx="102000" sy="102000" algn="ctr" rotWithShape="0">
                  <a:prstClr val="black">
                    <a:alpha val="30000"/>
                  </a:prstClr>
                </a:outerShdw>
              </a:effectLst>
            </p:spPr>
          </p:pic>
          <p:pic>
            <p:nvPicPr>
              <p:cNvPr id="14" name="Picture 13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250657" y="4726929"/>
                <a:ext cx="1289445" cy="1701165"/>
              </a:xfrm>
              <a:prstGeom prst="rect">
                <a:avLst/>
              </a:prstGeom>
              <a:ln w="12700" cmpd="sng">
                <a:solidFill>
                  <a:srgbClr val="7F7F7F"/>
                </a:solidFill>
              </a:ln>
              <a:effectLst>
                <a:outerShdw blurRad="38100" sx="102000" sy="102000" algn="ctr" rotWithShape="0">
                  <a:prstClr val="black">
                    <a:alpha val="30000"/>
                  </a:prstClr>
                </a:outerShdw>
              </a:effectLst>
            </p:spPr>
          </p:pic>
        </p:grpSp>
        <p:pic>
          <p:nvPicPr>
            <p:cNvPr id="15" name="Picture 14" descr="sfm_result.png"/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916" r="8559"/>
            <a:stretch/>
          </p:blipFill>
          <p:spPr>
            <a:xfrm>
              <a:off x="2153412" y="3097350"/>
              <a:ext cx="2485492" cy="1991980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2700" cap="sq" cmpd="sng">
              <a:solidFill>
                <a:schemeClr val="bg1">
                  <a:lumMod val="75000"/>
                </a:schemeClr>
              </a:solidFill>
              <a:miter lim="800000"/>
            </a:ln>
            <a:effectLst/>
            <a:scene3d>
              <a:camera prst="orthographicFront"/>
              <a:lightRig rig="twoPt" dir="t">
                <a:rot lat="0" lon="0" rev="7200000"/>
              </a:lightRig>
            </a:scene3d>
            <a:sp3d>
              <a:contourClr>
                <a:srgbClr val="FFFFFF"/>
              </a:contourClr>
            </a:sp3d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1374" y="3111951"/>
              <a:ext cx="1289445" cy="1701165"/>
            </a:xfrm>
            <a:prstGeom prst="rect">
              <a:avLst/>
            </a:prstGeom>
            <a:ln w="12700" cmpd="sng">
              <a:solidFill>
                <a:srgbClr val="7F7F7F"/>
              </a:solidFill>
            </a:ln>
            <a:effectLst>
              <a:outerShdw blurRad="38100" sx="102000" sy="102000" algn="ctr" rotWithShape="0">
                <a:prstClr val="black">
                  <a:alpha val="30000"/>
                </a:prstClr>
              </a:outerShdw>
            </a:effectLst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8964" y="3242210"/>
              <a:ext cx="1289445" cy="1701165"/>
            </a:xfrm>
            <a:prstGeom prst="rect">
              <a:avLst/>
            </a:prstGeom>
            <a:ln w="12700" cmpd="sng">
              <a:solidFill>
                <a:srgbClr val="7F7F7F"/>
              </a:solidFill>
            </a:ln>
            <a:effectLst>
              <a:outerShdw blurRad="38100" sx="102000" sy="102000" algn="ctr" rotWithShape="0">
                <a:prstClr val="black">
                  <a:alpha val="30000"/>
                </a:prstClr>
              </a:outerShdw>
            </a:effectLst>
          </p:spPr>
        </p:pic>
        <p:pic>
          <p:nvPicPr>
            <p:cNvPr id="18" name="Picture 17" descr="image_01.png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7063" y="3387167"/>
              <a:ext cx="1289447" cy="1701165"/>
            </a:xfrm>
            <a:prstGeom prst="rect">
              <a:avLst/>
            </a:prstGeom>
            <a:ln w="12700" cmpd="sng">
              <a:solidFill>
                <a:srgbClr val="7F7F7F"/>
              </a:solidFill>
            </a:ln>
            <a:effectLst>
              <a:outerShdw blurRad="38100" sx="102000" sy="102000" algn="ctr" rotWithShape="0">
                <a:prstClr val="black">
                  <a:alpha val="30000"/>
                </a:prstClr>
              </a:outerShdw>
            </a:effectLst>
          </p:spPr>
        </p:pic>
        <p:sp>
          <p:nvSpPr>
            <p:cNvPr id="19" name="Right Arrow 18"/>
            <p:cNvSpPr/>
            <p:nvPr/>
          </p:nvSpPr>
          <p:spPr>
            <a:xfrm>
              <a:off x="4331378" y="3788174"/>
              <a:ext cx="885870" cy="624644"/>
            </a:xfrm>
            <a:prstGeom prst="rightArrow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MVS</a:t>
              </a:r>
            </a:p>
          </p:txBody>
        </p:sp>
        <p:sp>
          <p:nvSpPr>
            <p:cNvPr id="20" name="Right Arrow 19"/>
            <p:cNvSpPr/>
            <p:nvPr/>
          </p:nvSpPr>
          <p:spPr>
            <a:xfrm>
              <a:off x="1597376" y="3788174"/>
              <a:ext cx="811556" cy="624644"/>
            </a:xfrm>
            <a:prstGeom prst="rightArrow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err="1" smtClean="0"/>
                <a:t>SfM</a:t>
              </a:r>
              <a:endParaRPr lang="en-US" dirty="0"/>
            </a:p>
          </p:txBody>
        </p:sp>
        <p:sp>
          <p:nvSpPr>
            <p:cNvPr id="21" name="Right Arrow 20"/>
            <p:cNvSpPr/>
            <p:nvPr/>
          </p:nvSpPr>
          <p:spPr>
            <a:xfrm>
              <a:off x="6202106" y="3788174"/>
              <a:ext cx="811556" cy="624644"/>
            </a:xfrm>
            <a:prstGeom prst="rightArrow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SR</a:t>
              </a:r>
              <a:endParaRPr lang="en-US" dirty="0"/>
            </a:p>
          </p:txBody>
        </p:sp>
      </p:grpSp>
      <p:cxnSp>
        <p:nvCxnSpPr>
          <p:cNvPr id="30" name="Straight Connector 29"/>
          <p:cNvCxnSpPr/>
          <p:nvPr/>
        </p:nvCxnSpPr>
        <p:spPr>
          <a:xfrm>
            <a:off x="555642" y="2898435"/>
            <a:ext cx="8032717" cy="0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72927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85</Words>
  <Application>Microsoft Macintosh PowerPoint</Application>
  <PresentationFormat>On-screen Show (4:3)</PresentationFormat>
  <Paragraphs>13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MVE – A Multi-View  Reconstruction Environment   Simon Fuhrmann, Fabian Langguth, Michael Goesele GCC – Graphics, Capture and Massively Parallel Computing, TU Darmstadt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MVE – A Multi-View  Reconstruction Environment</dc:title>
  <dc:subject/>
  <dc:creator>Simon Fuhrmann</dc:creator>
  <cp:keywords/>
  <dc:description/>
  <cp:lastModifiedBy>Simon</cp:lastModifiedBy>
  <cp:revision>2</cp:revision>
  <dcterms:created xsi:type="dcterms:W3CDTF">2014-10-02T08:37:31Z</dcterms:created>
  <dcterms:modified xsi:type="dcterms:W3CDTF">2014-10-02T08:53:36Z</dcterms:modified>
  <cp:category/>
</cp:coreProperties>
</file>