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125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117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109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7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119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10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23.xml"/>
  <Override ContentType="application/vnd.openxmlformats-officedocument.presentationml.notesSlide+xml" PartName="/ppt/notesSlides/notesSlide11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112.xml"/>
  <Override ContentType="application/vnd.openxmlformats-officedocument.presentationml.notesSlide+xml" PartName="/ppt/notesSlides/notesSlide103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120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29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27.xml"/>
  <Override ContentType="application/vnd.openxmlformats-officedocument.presentationml.notesSlide+xml" PartName="/ppt/notesSlides/notesSlide114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116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24.xml"/>
  <Override ContentType="application/vnd.openxmlformats-officedocument.presentationml.notesSlide+xml" PartName="/ppt/notesSlides/notesSlide126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108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10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122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118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13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104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2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8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02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115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0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13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107.xml"/>
  <Override ContentType="application/vnd.openxmlformats-officedocument.presentationml.slide+xml" PartName="/ppt/slides/slide37.xml"/>
  <Override ContentType="application/vnd.openxmlformats-officedocument.presentationml.slide+xml" PartName="/ppt/slides/slide123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111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18.xml"/>
  <Override ContentType="application/vnd.openxmlformats-officedocument.presentationml.slide+xml" PartName="/ppt/slides/slide12.xml"/>
  <Override ContentType="application/vnd.openxmlformats-officedocument.presentationml.slide+xml" PartName="/ppt/slides/slide108.xml"/>
  <Override ContentType="application/vnd.openxmlformats-officedocument.presentationml.slide+xml" PartName="/ppt/slides/slide98.xml"/>
  <Override ContentType="application/vnd.openxmlformats-officedocument.presentationml.slide+xml" PartName="/ppt/slides/slide125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129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116.xml"/>
  <Override ContentType="application/vnd.openxmlformats-officedocument.presentationml.slide+xml" PartName="/ppt/slides/slide80.xml"/>
  <Override ContentType="application/vnd.openxmlformats-officedocument.presentationml.slide+xml" PartName="/ppt/slides/slide103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114.xml"/>
  <Override ContentType="application/vnd.openxmlformats-officedocument.presentationml.slide+xml" PartName="/ppt/slides/slide31.xml"/>
  <Override ContentType="application/vnd.openxmlformats-officedocument.presentationml.slide+xml" PartName="/ppt/slides/slide127.xml"/>
  <Override ContentType="application/vnd.openxmlformats-officedocument.presentationml.slide+xml" PartName="/ppt/slides/slide120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12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22.xml"/>
  <Override ContentType="application/vnd.openxmlformats-officedocument.presentationml.slide+xml" PartName="/ppt/slides/slide16.xml"/>
  <Override ContentType="application/vnd.openxmlformats-officedocument.presentationml.slide+xml" PartName="/ppt/slides/slide104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110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124.xml"/>
  <Override ContentType="application/vnd.openxmlformats-officedocument.presentationml.slide+xml" PartName="/ppt/slides/slide83.xml"/>
  <Override ContentType="application/vnd.openxmlformats-officedocument.presentationml.slide+xml" PartName="/ppt/slides/slide106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119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126.xml"/>
  <Override ContentType="application/vnd.openxmlformats-officedocument.presentationml.slide+xml" PartName="/ppt/slides/slide109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117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128.xml"/>
  <Override ContentType="application/vnd.openxmlformats-officedocument.presentationml.slide+xml" PartName="/ppt/slides/slide92.xml"/>
  <Override ContentType="application/vnd.openxmlformats-officedocument.presentationml.slide+xml" PartName="/ppt/slides/slide115.xml"/>
  <Override ContentType="application/vnd.openxmlformats-officedocument.presentationml.slide+xml" PartName="/ppt/slides/slide10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  <p:sldId id="381" r:id="rId131"/>
    <p:sldId id="382" r:id="rId132"/>
    <p:sldId id="383" r:id="rId133"/>
    <p:sldId id="384" r:id="rId134"/>
  </p:sldIdLst>
  <p:sldSz cy="5143500" cx="9144000"/>
  <p:notesSz cx="6858000" cy="9144000"/>
  <p:embeddedFontLst>
    <p:embeddedFont>
      <p:font typeface="Cormorant Garamond"/>
      <p:regular r:id="rId135"/>
      <p:bold r:id="rId136"/>
      <p:italic r:id="rId137"/>
      <p:boldItalic r:id="rId1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07" Type="http://schemas.openxmlformats.org/officeDocument/2006/relationships/slide" Target="slides/slide102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109" Type="http://schemas.openxmlformats.org/officeDocument/2006/relationships/slide" Target="slides/slide104.xml"/><Relationship Id="rId108" Type="http://schemas.openxmlformats.org/officeDocument/2006/relationships/slide" Target="slides/slide103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29" Type="http://schemas.openxmlformats.org/officeDocument/2006/relationships/slide" Target="slides/slide124.xml"/><Relationship Id="rId128" Type="http://schemas.openxmlformats.org/officeDocument/2006/relationships/slide" Target="slides/slide123.xml"/><Relationship Id="rId127" Type="http://schemas.openxmlformats.org/officeDocument/2006/relationships/slide" Target="slides/slide122.xml"/><Relationship Id="rId126" Type="http://schemas.openxmlformats.org/officeDocument/2006/relationships/slide" Target="slides/slide121.xml"/><Relationship Id="rId26" Type="http://schemas.openxmlformats.org/officeDocument/2006/relationships/slide" Target="slides/slide21.xml"/><Relationship Id="rId121" Type="http://schemas.openxmlformats.org/officeDocument/2006/relationships/slide" Target="slides/slide116.xml"/><Relationship Id="rId25" Type="http://schemas.openxmlformats.org/officeDocument/2006/relationships/slide" Target="slides/slide20.xml"/><Relationship Id="rId120" Type="http://schemas.openxmlformats.org/officeDocument/2006/relationships/slide" Target="slides/slide115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125" Type="http://schemas.openxmlformats.org/officeDocument/2006/relationships/slide" Target="slides/slide120.xml"/><Relationship Id="rId29" Type="http://schemas.openxmlformats.org/officeDocument/2006/relationships/slide" Target="slides/slide24.xml"/><Relationship Id="rId124" Type="http://schemas.openxmlformats.org/officeDocument/2006/relationships/slide" Target="slides/slide119.xml"/><Relationship Id="rId123" Type="http://schemas.openxmlformats.org/officeDocument/2006/relationships/slide" Target="slides/slide118.xml"/><Relationship Id="rId122" Type="http://schemas.openxmlformats.org/officeDocument/2006/relationships/slide" Target="slides/slide117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18" Type="http://schemas.openxmlformats.org/officeDocument/2006/relationships/slide" Target="slides/slide113.xml"/><Relationship Id="rId117" Type="http://schemas.openxmlformats.org/officeDocument/2006/relationships/slide" Target="slides/slide112.xml"/><Relationship Id="rId116" Type="http://schemas.openxmlformats.org/officeDocument/2006/relationships/slide" Target="slides/slide111.xml"/><Relationship Id="rId115" Type="http://schemas.openxmlformats.org/officeDocument/2006/relationships/slide" Target="slides/slide110.xml"/><Relationship Id="rId119" Type="http://schemas.openxmlformats.org/officeDocument/2006/relationships/slide" Target="slides/slide114.xml"/><Relationship Id="rId15" Type="http://schemas.openxmlformats.org/officeDocument/2006/relationships/slide" Target="slides/slide10.xml"/><Relationship Id="rId110" Type="http://schemas.openxmlformats.org/officeDocument/2006/relationships/slide" Target="slides/slide105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14" Type="http://schemas.openxmlformats.org/officeDocument/2006/relationships/slide" Target="slides/slide109.xml"/><Relationship Id="rId18" Type="http://schemas.openxmlformats.org/officeDocument/2006/relationships/slide" Target="slides/slide13.xml"/><Relationship Id="rId113" Type="http://schemas.openxmlformats.org/officeDocument/2006/relationships/slide" Target="slides/slide108.xml"/><Relationship Id="rId112" Type="http://schemas.openxmlformats.org/officeDocument/2006/relationships/slide" Target="slides/slide107.xml"/><Relationship Id="rId111" Type="http://schemas.openxmlformats.org/officeDocument/2006/relationships/slide" Target="slides/slide106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138" Type="http://schemas.openxmlformats.org/officeDocument/2006/relationships/font" Target="fonts/CormorantGaramond-boldItalic.fntdata"/><Relationship Id="rId137" Type="http://schemas.openxmlformats.org/officeDocument/2006/relationships/font" Target="fonts/CormorantGaramond-italic.fntdata"/><Relationship Id="rId132" Type="http://schemas.openxmlformats.org/officeDocument/2006/relationships/slide" Target="slides/slide127.xml"/><Relationship Id="rId131" Type="http://schemas.openxmlformats.org/officeDocument/2006/relationships/slide" Target="slides/slide126.xml"/><Relationship Id="rId130" Type="http://schemas.openxmlformats.org/officeDocument/2006/relationships/slide" Target="slides/slide125.xml"/><Relationship Id="rId136" Type="http://schemas.openxmlformats.org/officeDocument/2006/relationships/font" Target="fonts/CormorantGaramond-bold.fntdata"/><Relationship Id="rId135" Type="http://schemas.openxmlformats.org/officeDocument/2006/relationships/font" Target="fonts/CormorantGaramond-regular.fntdata"/><Relationship Id="rId134" Type="http://schemas.openxmlformats.org/officeDocument/2006/relationships/slide" Target="slides/slide129.xml"/><Relationship Id="rId133" Type="http://schemas.openxmlformats.org/officeDocument/2006/relationships/slide" Target="slides/slide128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1ed10b9a71_0_2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1ed10b9a71_0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7 categories - note that some overlap</a:t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6" name="Shape 1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" name="Google Shape;1467;g11f57408c77_1_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8" name="Google Shape;1468;g11f57408c77_1_3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7" name="Shape 1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Google Shape;1478;g11f57408c77_1_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9" name="Google Shape;1479;g11f57408c77_1_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3" name="Shape 1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4" name="Google Shape;1494;g11f57408c77_1_3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5" name="Google Shape;1495;g11f57408c77_1_3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0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g11f57408c77_1_4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2" name="Google Shape;1512;g11f57408c77_1_4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9" name="Shape 1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0" name="Google Shape;1520;g11f57408c77_1_4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1" name="Google Shape;1521;g11f57408c77_1_4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0" name="Shape 1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1" name="Google Shape;1541;g11f57408c77_1_4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2" name="Google Shape;1542;g11f57408c77_1_4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3" name="Shape 1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4" name="Google Shape;1554;g11f57408c77_1_4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5" name="Google Shape;1555;g11f57408c77_1_4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2" name="Shape 1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" name="Google Shape;1563;g11f57408c77_1_4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4" name="Google Shape;1564;g11f57408c77_1_4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0" name="Shape 1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1" name="Google Shape;1571;g11f57408c77_1_4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2" name="Google Shape;1572;g11f57408c77_1_4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4" name="Shape 1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5" name="Google Shape;1585;g11f57408c77_1_4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6" name="Google Shape;1586;g11f57408c77_1_4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1ed10b9a71_0_2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11ed10b9a71_0_2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7" name="Shape 1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Google Shape;1598;g11f57408c77_1_4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9" name="Google Shape;1599;g11f57408c77_1_4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7" name="Shape 1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Google Shape;1608;g11f57408c77_1_49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9" name="Google Shape;1609;g11f57408c77_1_4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0" name="Shape 1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1" name="Google Shape;1621;g11f57408c77_1_5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2" name="Google Shape;1622;g11f57408c77_1_5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9" name="Shape 1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0" name="Google Shape;1630;g11f57408c77_1_5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1" name="Google Shape;1631;g11f57408c77_1_5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7" name="Shape 1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" name="Google Shape;1638;g11f57408c77_1_5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9" name="Google Shape;1639;g11f57408c77_1_5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8" name="Shape 1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" name="Google Shape;1649;g11f57408c77_1_5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0" name="Google Shape;1650;g11f57408c77_1_5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8" name="Shape 1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9" name="Google Shape;1659;g11f57408c77_1_5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0" name="Google Shape;1660;g11f57408c77_1_5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9" name="Shape 1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0" name="Google Shape;1670;g11f57408c77_1_5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1" name="Google Shape;1671;g11f57408c77_1_5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8" name="Shape 1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" name="Google Shape;1679;g11f57408c77_1_5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0" name="Google Shape;1680;g11f57408c77_1_5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8" name="Shape 1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" name="Google Shape;1689;g11f57408c77_1_5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0" name="Google Shape;1690;g11f57408c77_1_5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1ed10b9a71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1ed10b9a71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8" name="Shape 1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" name="Google Shape;1699;g11f57408c77_1_5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0" name="Google Shape;1700;g11f57408c77_1_5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9" name="Shape 1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" name="Google Shape;1710;g11f57408c77_1_5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1" name="Google Shape;1711;g11f57408c77_1_5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8" name="Shape 1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9" name="Google Shape;1719;g11f57408c77_1_5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0" name="Google Shape;1720;g11f57408c77_1_5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7" name="Shape 1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8" name="Google Shape;1728;g11f57408c77_1_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9" name="Google Shape;1729;g11f57408c77_1_6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6" name="Shape 1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7" name="Google Shape;1737;g11f57408c77_1_6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8" name="Google Shape;1738;g11f57408c77_1_6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4" name="Shape 1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5" name="Google Shape;1745;g11f57408c77_1_6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6" name="Google Shape;1746;g11f57408c77_1_6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3" name="Shape 1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4" name="Google Shape;1754;g11f57408c77_1_6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5" name="Google Shape;1755;g11f57408c77_1_6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3" name="Shape 1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" name="Google Shape;1764;g11f57408c77_1_6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5" name="Google Shape;1765;g11f57408c77_1_6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2" name="Shape 1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3" name="Google Shape;1773;g11f57408c77_1_6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4" name="Google Shape;1774;g11f57408c77_1_6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0" name="Shape 1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" name="Google Shape;1781;g11e01a83818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2" name="Google Shape;1782;g11e01a83818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1ed10b9a71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11ed10b9a7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11ed10b9a71_0_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11ed10b9a71_0_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1ed10b9a71_0_3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1ed10b9a71_0_3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1ed10b9a71_0_3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1ed10b9a71_0_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1ed10b9a71_0_4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11ed10b9a71_0_4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11ed10b9a71_0_4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11ed10b9a71_0_4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11edc6ce0b2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11edc6ce0b2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1e0954357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1e0954357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11ed10b9a71_0_4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11ed10b9a71_0_4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11ed10b9a71_0_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11ed10b9a71_0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11ed10b9a71_0_4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11ed10b9a71_0_4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11ed10b9a71_0_4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11ed10b9a71_0_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11ed10b9a71_0_4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11ed10b9a71_0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11edc6ce0b2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11edc6ce0b2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11edc6ce0b2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11edc6ce0b2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11ed10b9a71_0_4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11ed10b9a71_0_4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11ed10b9a71_0_5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11ed10b9a71_0_5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11ed10b9a71_0_5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11ed10b9a71_0_5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edc6ce0b2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1edc6ce0b2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11ed10b9a71_0_5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11ed10b9a71_0_5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1ed10b9a71_0_5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11ed10b9a71_0_5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11ed10b9a71_0_5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4" name="Google Shape;544;g11ed10b9a71_0_5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11ed10b9a71_0_5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11ed10b9a71_0_5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11ed10b9a71_0_5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Google Shape;564;g11ed10b9a71_0_5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g11ed10b9a71_0_5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8" name="Google Shape;578;g11ed10b9a71_0_5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11ed10b9a71_0_5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Google Shape;587;g11ed10b9a71_0_5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11ed10b9a71_0_6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11ed10b9a71_0_6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11ed10b9a71_0_6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2" name="Google Shape;622;g11ed10b9a71_0_6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11ed10b9a71_0_6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11ed10b9a71_0_6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1e09543571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1e09543571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g11ed10b9a71_0_6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7" name="Google Shape;647;g11ed10b9a71_0_6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11ed10b9a71_0_6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11ed10b9a71_0_6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g11ed10b9a71_0_6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7" name="Google Shape;677;g11ed10b9a71_0_6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11a581213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7" name="Google Shape;687;g11a581213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g11a5812130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7" name="Google Shape;697;g11a5812130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11e01a8381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7" name="Google Shape;707;g11e01a8381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11e01a8381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7" name="Google Shape;717;g11e01a8381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g11e01a8381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5" name="Google Shape;725;g11e01a8381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11e01a83818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11e01a83818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g11e01a83818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2" name="Google Shape;742;g11e01a83818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e09543571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1e09543571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11e01a83818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0" name="Google Shape;750;g11e01a83818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g11e01a83818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9" name="Google Shape;759;g11e01a83818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g11e01a83818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8" name="Google Shape;768;g11e01a83818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11e01a83818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8" name="Google Shape;778;g11e01a83818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g11e01a83818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6" name="Google Shape;786;g11e01a83818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11e01a83818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5" name="Google Shape;795;g11e01a83818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11e01a83818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5" name="Google Shape;805;g11e01a83818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2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g11e01a83818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4" name="Google Shape;814;g11e01a83818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g11e01a83818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3" name="Google Shape;823;g11e01a83818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2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11e01a83818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4" name="Google Shape;834;g11e01a83818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ed10b9a71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1ed10b9a71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g11e01a83818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3" name="Google Shape;843;g11e01a83818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g11e01a83818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3" name="Google Shape;853;g11e01a83818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11e01a83818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3" name="Google Shape;863;g11e01a83818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9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g11a58121306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1" name="Google Shape;871;g11a58121306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1e2bbe52a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11e2bbe52a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11e2bbe52af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11e2bbe52a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g11e2bbe52af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9" name="Google Shape;899;g11e2bbe52a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g11e2bbe52af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1" name="Google Shape;921;g11e2bbe52af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8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Google Shape;939;g11e4865afb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0" name="Google Shape;940;g11e4865afb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6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11e4865afbc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11e4865afbc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1ed10b9a71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1ed10b9a71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Google Shape;1012;g11e4865afbc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3" name="Google Shape;1013;g11e4865afbc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0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g11e4865afbc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2" name="Google Shape;1022;g11e4865afbc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g11e4865afbc_0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0" name="Google Shape;1030;g11e4865afbc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6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g11e4865afbc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8" name="Google Shape;1038;g11e4865afbc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4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g11e4865afbc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6" name="Google Shape;1046;g11e4865afbc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2" name="Shape 1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Google Shape;1053;g11e4865afbc_0_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4" name="Google Shape;1054;g11e4865afbc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0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Google Shape;1061;g11e4865afbc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2" name="Google Shape;1062;g11e4865afbc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8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069;g11e4865afbc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0" name="Google Shape;1070;g11e4865afbc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6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g11e4865afbc_0_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8" name="Google Shape;1078;g11e4865afbc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4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g11e4865afbc_0_2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6" name="Google Shape;1086;g11e4865afbc_0_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1ed10b9a71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1ed10b9a71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2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Google Shape;1093;g11e4865afbc_0_2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4" name="Google Shape;1094;g11e4865afbc_0_2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0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g11e4865afbc_0_2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2" name="Google Shape;1102;g11e4865afbc_0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8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Google Shape;1109;g11e4865afbc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0" name="Google Shape;1110;g11e4865afbc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6" name="Shape 1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Google Shape;1117;g11e4865afbc_0_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8" name="Google Shape;1118;g11e4865afbc_0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4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Google Shape;1125;g11e4865afbc_0_3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6" name="Google Shape;1126;g11e4865afbc_0_3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2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g11f57408c77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4" name="Google Shape;1134;g11f57408c7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2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Google Shape;1143;g11f57408c77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4" name="Google Shape;1144;g11f57408c77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3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Google Shape;1154;g11f57408c77_1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5" name="Google Shape;1155;g11f57408c77_1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3" name="Shape 1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Google Shape;1164;g11f57408c77_1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5" name="Google Shape;1165;g11f57408c77_1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4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Google Shape;1175;g11f57408c77_1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6" name="Google Shape;1176;g11f57408c77_1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1ed10b9a71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1ed10b9a71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3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g11f57408c77_1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5" name="Google Shape;1185;g11f57408c77_1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5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Google Shape;1196;g11f57408c77_1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7" name="Google Shape;1197;g11f57408c77_1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7" name="Shape 1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Google Shape;1208;g11f57408c77_1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9" name="Google Shape;1209;g11f57408c77_1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9" name="Shape 1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" name="Google Shape;1220;g11f57408c77_1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1" name="Google Shape;1221;g11f57408c77_1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6" name="Shape 1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" name="Google Shape;1247;g11f57408c77_1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8" name="Google Shape;1248;g11f57408c77_1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3" name="Shape 1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" name="Google Shape;1344;g11f57408c77_1_2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5" name="Google Shape;1345;g11f57408c77_1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8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Google Shape;1379;g11f57408c77_1_28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0" name="Google Shape;1380;g11f57408c77_1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5" name="Shape 1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6" name="Google Shape;1416;g11f57408c77_1_3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7" name="Google Shape;1417;g11f57408c77_1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3" name="Shape 1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Google Shape;1424;g11f57408c77_1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5" name="Google Shape;1425;g11f57408c77_1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2" name="Shape 1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" name="Google Shape;1433;g11f57408c77_1_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4" name="Google Shape;1434;g11f57408c77_1_3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Relationship Id="rId4" Type="http://schemas.openxmlformats.org/officeDocument/2006/relationships/image" Target="../media/image17.png"/><Relationship Id="rId11" Type="http://schemas.openxmlformats.org/officeDocument/2006/relationships/image" Target="../media/image24.png"/><Relationship Id="rId10" Type="http://schemas.openxmlformats.org/officeDocument/2006/relationships/image" Target="../media/image14.png"/><Relationship Id="rId9" Type="http://schemas.openxmlformats.org/officeDocument/2006/relationships/image" Target="../media/image8.png"/><Relationship Id="rId5" Type="http://schemas.openxmlformats.org/officeDocument/2006/relationships/image" Target="../media/image18.png"/><Relationship Id="rId6" Type="http://schemas.openxmlformats.org/officeDocument/2006/relationships/image" Target="../media/image27.png"/><Relationship Id="rId7" Type="http://schemas.openxmlformats.org/officeDocument/2006/relationships/image" Target="../media/image20.jpg"/><Relationship Id="rId8" Type="http://schemas.openxmlformats.org/officeDocument/2006/relationships/image" Target="../media/image28.png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0.xml"/><Relationship Id="rId3" Type="http://schemas.openxmlformats.org/officeDocument/2006/relationships/image" Target="../media/image135.png"/><Relationship Id="rId4" Type="http://schemas.openxmlformats.org/officeDocument/2006/relationships/image" Target="../media/image181.png"/><Relationship Id="rId5" Type="http://schemas.openxmlformats.org/officeDocument/2006/relationships/image" Target="../media/image167.png"/><Relationship Id="rId6" Type="http://schemas.openxmlformats.org/officeDocument/2006/relationships/image" Target="../media/image196.png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1.xml"/><Relationship Id="rId3" Type="http://schemas.openxmlformats.org/officeDocument/2006/relationships/image" Target="../media/image135.png"/><Relationship Id="rId4" Type="http://schemas.openxmlformats.org/officeDocument/2006/relationships/image" Target="../media/image173.png"/><Relationship Id="rId9" Type="http://schemas.openxmlformats.org/officeDocument/2006/relationships/image" Target="../media/image174.png"/><Relationship Id="rId5" Type="http://schemas.openxmlformats.org/officeDocument/2006/relationships/image" Target="../media/image169.png"/><Relationship Id="rId6" Type="http://schemas.openxmlformats.org/officeDocument/2006/relationships/image" Target="../media/image162.png"/><Relationship Id="rId7" Type="http://schemas.openxmlformats.org/officeDocument/2006/relationships/image" Target="../media/image164.png"/><Relationship Id="rId8" Type="http://schemas.openxmlformats.org/officeDocument/2006/relationships/image" Target="../media/image170.png"/></Relationships>
</file>

<file path=ppt/slides/_rels/slide1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2.xml"/><Relationship Id="rId3" Type="http://schemas.openxmlformats.org/officeDocument/2006/relationships/image" Target="../media/image135.png"/><Relationship Id="rId4" Type="http://schemas.openxmlformats.org/officeDocument/2006/relationships/image" Target="../media/image171.png"/><Relationship Id="rId11" Type="http://schemas.openxmlformats.org/officeDocument/2006/relationships/image" Target="../media/image176.png"/><Relationship Id="rId10" Type="http://schemas.openxmlformats.org/officeDocument/2006/relationships/image" Target="../media/image180.png"/><Relationship Id="rId12" Type="http://schemas.openxmlformats.org/officeDocument/2006/relationships/image" Target="../media/image184.png"/><Relationship Id="rId9" Type="http://schemas.openxmlformats.org/officeDocument/2006/relationships/image" Target="../media/image178.png"/><Relationship Id="rId5" Type="http://schemas.openxmlformats.org/officeDocument/2006/relationships/image" Target="../media/image177.png"/><Relationship Id="rId6" Type="http://schemas.openxmlformats.org/officeDocument/2006/relationships/image" Target="../media/image175.png"/><Relationship Id="rId7" Type="http://schemas.openxmlformats.org/officeDocument/2006/relationships/image" Target="../media/image172.png"/><Relationship Id="rId8" Type="http://schemas.openxmlformats.org/officeDocument/2006/relationships/image" Target="../media/image179.png"/></Relationships>
</file>

<file path=ppt/slides/_rels/slide1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3.xml"/><Relationship Id="rId3" Type="http://schemas.openxmlformats.org/officeDocument/2006/relationships/image" Target="../media/image135.png"/><Relationship Id="rId4" Type="http://schemas.openxmlformats.org/officeDocument/2006/relationships/image" Target="../media/image187.png"/></Relationships>
</file>

<file path=ppt/slides/_rels/slide1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4.xml"/><Relationship Id="rId3" Type="http://schemas.openxmlformats.org/officeDocument/2006/relationships/image" Target="../media/image135.png"/><Relationship Id="rId4" Type="http://schemas.openxmlformats.org/officeDocument/2006/relationships/image" Target="../media/image183.png"/></Relationships>
</file>

<file path=ppt/slides/_rels/slide1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5.xml"/></Relationships>
</file>

<file path=ppt/slides/_rels/slide10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6.xml"/><Relationship Id="rId3" Type="http://schemas.openxmlformats.org/officeDocument/2006/relationships/image" Target="../media/image185.png"/></Relationships>
</file>

<file path=ppt/slides/_rels/slide10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7.xml"/><Relationship Id="rId3" Type="http://schemas.openxmlformats.org/officeDocument/2006/relationships/image" Target="../media/image182.png"/></Relationships>
</file>

<file path=ppt/slides/_rels/slide10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8.xml"/><Relationship Id="rId3" Type="http://schemas.openxmlformats.org/officeDocument/2006/relationships/image" Target="../media/image192.png"/></Relationships>
</file>

<file path=ppt/slides/_rels/slide10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9.xml"/><Relationship Id="rId3" Type="http://schemas.openxmlformats.org/officeDocument/2006/relationships/image" Target="../media/image189.png"/><Relationship Id="rId4" Type="http://schemas.openxmlformats.org/officeDocument/2006/relationships/image" Target="../media/image191.png"/><Relationship Id="rId5" Type="http://schemas.openxmlformats.org/officeDocument/2006/relationships/image" Target="../media/image18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8.png"/></Relationships>
</file>

<file path=ppt/slides/_rels/slide1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0.xml"/><Relationship Id="rId3" Type="http://schemas.openxmlformats.org/officeDocument/2006/relationships/image" Target="../media/image186.png"/><Relationship Id="rId4" Type="http://schemas.openxmlformats.org/officeDocument/2006/relationships/image" Target="../media/image194.png"/></Relationships>
</file>

<file path=ppt/slides/_rels/slide1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1.xml"/><Relationship Id="rId3" Type="http://schemas.openxmlformats.org/officeDocument/2006/relationships/image" Target="../media/image135.png"/><Relationship Id="rId4" Type="http://schemas.openxmlformats.org/officeDocument/2006/relationships/image" Target="../media/image220.png"/><Relationship Id="rId5" Type="http://schemas.openxmlformats.org/officeDocument/2006/relationships/image" Target="../media/image195.png"/><Relationship Id="rId6" Type="http://schemas.openxmlformats.org/officeDocument/2006/relationships/image" Target="../media/image193.png"/></Relationships>
</file>

<file path=ppt/slides/_rels/slide1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2.xml"/><Relationship Id="rId3" Type="http://schemas.openxmlformats.org/officeDocument/2006/relationships/image" Target="../media/image135.png"/><Relationship Id="rId4" Type="http://schemas.openxmlformats.org/officeDocument/2006/relationships/image" Target="../media/image190.png"/></Relationships>
</file>

<file path=ppt/slides/_rels/slide1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3.xml"/><Relationship Id="rId3" Type="http://schemas.openxmlformats.org/officeDocument/2006/relationships/image" Target="../media/image135.png"/></Relationships>
</file>

<file path=ppt/slides/_rels/slide1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4.xml"/><Relationship Id="rId3" Type="http://schemas.openxmlformats.org/officeDocument/2006/relationships/image" Target="../media/image135.png"/><Relationship Id="rId4" Type="http://schemas.openxmlformats.org/officeDocument/2006/relationships/image" Target="../media/image200.png"/><Relationship Id="rId5" Type="http://schemas.openxmlformats.org/officeDocument/2006/relationships/image" Target="../media/image202.png"/><Relationship Id="rId6" Type="http://schemas.openxmlformats.org/officeDocument/2006/relationships/image" Target="../media/image197.png"/></Relationships>
</file>

<file path=ppt/slides/_rels/slide1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5.xml"/><Relationship Id="rId3" Type="http://schemas.openxmlformats.org/officeDocument/2006/relationships/image" Target="../media/image135.png"/><Relationship Id="rId4" Type="http://schemas.openxmlformats.org/officeDocument/2006/relationships/image" Target="../media/image199.png"/><Relationship Id="rId5" Type="http://schemas.openxmlformats.org/officeDocument/2006/relationships/image" Target="../media/image198.png"/><Relationship Id="rId6" Type="http://schemas.openxmlformats.org/officeDocument/2006/relationships/image" Target="../media/image203.png"/></Relationships>
</file>

<file path=ppt/slides/_rels/slide1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6.xml"/><Relationship Id="rId3" Type="http://schemas.openxmlformats.org/officeDocument/2006/relationships/image" Target="../media/image135.png"/><Relationship Id="rId4" Type="http://schemas.openxmlformats.org/officeDocument/2006/relationships/image" Target="../media/image204.png"/><Relationship Id="rId5" Type="http://schemas.openxmlformats.org/officeDocument/2006/relationships/image" Target="../media/image201.png"/><Relationship Id="rId6" Type="http://schemas.openxmlformats.org/officeDocument/2006/relationships/image" Target="../media/image210.png"/></Relationships>
</file>

<file path=ppt/slides/_rels/slide1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7.xml"/><Relationship Id="rId3" Type="http://schemas.openxmlformats.org/officeDocument/2006/relationships/image" Target="../media/image135.png"/><Relationship Id="rId4" Type="http://schemas.openxmlformats.org/officeDocument/2006/relationships/image" Target="../media/image205.png"/></Relationships>
</file>

<file path=ppt/slides/_rels/slide1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8.xml"/><Relationship Id="rId3" Type="http://schemas.openxmlformats.org/officeDocument/2006/relationships/image" Target="../media/image135.png"/><Relationship Id="rId4" Type="http://schemas.openxmlformats.org/officeDocument/2006/relationships/image" Target="../media/image206.png"/><Relationship Id="rId5" Type="http://schemas.openxmlformats.org/officeDocument/2006/relationships/image" Target="../media/image207.png"/></Relationships>
</file>

<file path=ppt/slides/_rels/slide1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9.xml"/><Relationship Id="rId3" Type="http://schemas.openxmlformats.org/officeDocument/2006/relationships/image" Target="../media/image135.png"/><Relationship Id="rId4" Type="http://schemas.openxmlformats.org/officeDocument/2006/relationships/image" Target="../media/image213.png"/><Relationship Id="rId5" Type="http://schemas.openxmlformats.org/officeDocument/2006/relationships/image" Target="../media/image20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Relationship Id="rId4" Type="http://schemas.openxmlformats.org/officeDocument/2006/relationships/image" Target="../media/image21.png"/><Relationship Id="rId5" Type="http://schemas.openxmlformats.org/officeDocument/2006/relationships/image" Target="../media/image26.png"/><Relationship Id="rId6" Type="http://schemas.openxmlformats.org/officeDocument/2006/relationships/image" Target="../media/image23.png"/><Relationship Id="rId7" Type="http://schemas.openxmlformats.org/officeDocument/2006/relationships/image" Target="../media/image8.png"/></Relationships>
</file>

<file path=ppt/slides/_rels/slide1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0.xml"/><Relationship Id="rId3" Type="http://schemas.openxmlformats.org/officeDocument/2006/relationships/image" Target="../media/image135.png"/><Relationship Id="rId4" Type="http://schemas.openxmlformats.org/officeDocument/2006/relationships/image" Target="../media/image212.png"/><Relationship Id="rId5" Type="http://schemas.openxmlformats.org/officeDocument/2006/relationships/image" Target="../media/image211.png"/></Relationships>
</file>

<file path=ppt/slides/_rels/slide1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1.xml"/><Relationship Id="rId3" Type="http://schemas.openxmlformats.org/officeDocument/2006/relationships/image" Target="../media/image135.png"/><Relationship Id="rId4" Type="http://schemas.openxmlformats.org/officeDocument/2006/relationships/image" Target="../media/image209.png"/></Relationships>
</file>

<file path=ppt/slides/_rels/slide1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2.xml"/><Relationship Id="rId3" Type="http://schemas.openxmlformats.org/officeDocument/2006/relationships/image" Target="../media/image135.png"/><Relationship Id="rId4" Type="http://schemas.openxmlformats.org/officeDocument/2006/relationships/image" Target="../media/image216.png"/></Relationships>
</file>

<file path=ppt/slides/_rels/slide1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3.xml"/><Relationship Id="rId3" Type="http://schemas.openxmlformats.org/officeDocument/2006/relationships/image" Target="../media/image135.png"/><Relationship Id="rId4" Type="http://schemas.openxmlformats.org/officeDocument/2006/relationships/image" Target="../media/image217.png"/></Relationships>
</file>

<file path=ppt/slides/_rels/slide1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4.xml"/><Relationship Id="rId3" Type="http://schemas.openxmlformats.org/officeDocument/2006/relationships/image" Target="../media/image135.png"/><Relationship Id="rId4" Type="http://schemas.openxmlformats.org/officeDocument/2006/relationships/image" Target="../media/image219.png"/></Relationships>
</file>

<file path=ppt/slides/_rels/slide1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5.xml"/><Relationship Id="rId3" Type="http://schemas.openxmlformats.org/officeDocument/2006/relationships/image" Target="../media/image135.png"/><Relationship Id="rId4" Type="http://schemas.openxmlformats.org/officeDocument/2006/relationships/image" Target="../media/image218.png"/></Relationships>
</file>

<file path=ppt/slides/_rels/slide1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6.xml"/><Relationship Id="rId3" Type="http://schemas.openxmlformats.org/officeDocument/2006/relationships/image" Target="../media/image135.png"/><Relationship Id="rId4" Type="http://schemas.openxmlformats.org/officeDocument/2006/relationships/image" Target="../media/image215.png"/><Relationship Id="rId5" Type="http://schemas.openxmlformats.org/officeDocument/2006/relationships/image" Target="../media/image214.png"/></Relationships>
</file>

<file path=ppt/slides/_rels/slide1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7.xml"/><Relationship Id="rId3" Type="http://schemas.openxmlformats.org/officeDocument/2006/relationships/image" Target="../media/image135.png"/><Relationship Id="rId4" Type="http://schemas.openxmlformats.org/officeDocument/2006/relationships/image" Target="../media/image221.png"/></Relationships>
</file>

<file path=ppt/slides/_rels/slide1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8.xml"/><Relationship Id="rId3" Type="http://schemas.openxmlformats.org/officeDocument/2006/relationships/image" Target="../media/image135.png"/></Relationships>
</file>

<file path=ppt/slides/_rels/slide1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9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4.png"/><Relationship Id="rId4" Type="http://schemas.openxmlformats.org/officeDocument/2006/relationships/image" Target="../media/image33.png"/><Relationship Id="rId5" Type="http://schemas.openxmlformats.org/officeDocument/2006/relationships/image" Target="../media/image43.png"/><Relationship Id="rId6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6.png"/><Relationship Id="rId4" Type="http://schemas.openxmlformats.org/officeDocument/2006/relationships/image" Target="../media/image49.png"/><Relationship Id="rId5" Type="http://schemas.openxmlformats.org/officeDocument/2006/relationships/image" Target="../media/image39.png"/><Relationship Id="rId6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1.png"/><Relationship Id="rId4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png"/><Relationship Id="rId4" Type="http://schemas.openxmlformats.org/officeDocument/2006/relationships/image" Target="../media/image50.png"/><Relationship Id="rId5" Type="http://schemas.openxmlformats.org/officeDocument/2006/relationships/image" Target="../media/image35.png"/><Relationship Id="rId6" Type="http://schemas.openxmlformats.org/officeDocument/2006/relationships/image" Target="../media/image38.png"/><Relationship Id="rId7" Type="http://schemas.openxmlformats.org/officeDocument/2006/relationships/image" Target="../media/image3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6.png"/><Relationship Id="rId4" Type="http://schemas.openxmlformats.org/officeDocument/2006/relationships/image" Target="../media/image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1.png"/><Relationship Id="rId4" Type="http://schemas.openxmlformats.org/officeDocument/2006/relationships/image" Target="../media/image47.png"/><Relationship Id="rId5" Type="http://schemas.openxmlformats.org/officeDocument/2006/relationships/image" Target="../media/image42.png"/><Relationship Id="rId6" Type="http://schemas.openxmlformats.org/officeDocument/2006/relationships/image" Target="../media/image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4.png"/><Relationship Id="rId4" Type="http://schemas.openxmlformats.org/officeDocument/2006/relationships/image" Target="../media/image52.png"/><Relationship Id="rId5" Type="http://schemas.openxmlformats.org/officeDocument/2006/relationships/image" Target="../media/image51.png"/><Relationship Id="rId6" Type="http://schemas.openxmlformats.org/officeDocument/2006/relationships/image" Target="../media/image37.png"/><Relationship Id="rId7" Type="http://schemas.openxmlformats.org/officeDocument/2006/relationships/image" Target="../media/image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8.png"/><Relationship Id="rId4" Type="http://schemas.openxmlformats.org/officeDocument/2006/relationships/image" Target="../media/image48.png"/><Relationship Id="rId5" Type="http://schemas.openxmlformats.org/officeDocument/2006/relationships/image" Target="../media/image4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5.png"/><Relationship Id="rId4" Type="http://schemas.openxmlformats.org/officeDocument/2006/relationships/image" Target="../media/image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5.png"/><Relationship Id="rId4" Type="http://schemas.openxmlformats.org/officeDocument/2006/relationships/image" Target="../media/image83.png"/><Relationship Id="rId10" Type="http://schemas.openxmlformats.org/officeDocument/2006/relationships/image" Target="../media/image8.png"/><Relationship Id="rId9" Type="http://schemas.openxmlformats.org/officeDocument/2006/relationships/image" Target="../media/image58.png"/><Relationship Id="rId5" Type="http://schemas.openxmlformats.org/officeDocument/2006/relationships/image" Target="../media/image62.png"/><Relationship Id="rId6" Type="http://schemas.openxmlformats.org/officeDocument/2006/relationships/image" Target="../media/image54.png"/><Relationship Id="rId7" Type="http://schemas.openxmlformats.org/officeDocument/2006/relationships/image" Target="../media/image56.png"/><Relationship Id="rId8" Type="http://schemas.openxmlformats.org/officeDocument/2006/relationships/image" Target="../media/image5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7.png"/><Relationship Id="rId4" Type="http://schemas.openxmlformats.org/officeDocument/2006/relationships/image" Target="../media/image64.png"/><Relationship Id="rId5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10.png"/><Relationship Id="rId4" Type="http://schemas.openxmlformats.org/officeDocument/2006/relationships/image" Target="../media/image63.png"/><Relationship Id="rId5" Type="http://schemas.openxmlformats.org/officeDocument/2006/relationships/image" Target="../media/image8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59.png"/><Relationship Id="rId4" Type="http://schemas.openxmlformats.org/officeDocument/2006/relationships/image" Target="../media/image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8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8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3.png"/><Relationship Id="rId4" Type="http://schemas.openxmlformats.org/officeDocument/2006/relationships/image" Target="../media/image60.png"/><Relationship Id="rId5" Type="http://schemas.openxmlformats.org/officeDocument/2006/relationships/image" Target="../media/image8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5.jpg"/><Relationship Id="rId4" Type="http://schemas.openxmlformats.org/officeDocument/2006/relationships/image" Target="../media/image8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9.png"/><Relationship Id="rId4" Type="http://schemas.openxmlformats.org/officeDocument/2006/relationships/image" Target="../media/image61.png"/><Relationship Id="rId5" Type="http://schemas.openxmlformats.org/officeDocument/2006/relationships/image" Target="../media/image66.png"/><Relationship Id="rId6" Type="http://schemas.openxmlformats.org/officeDocument/2006/relationships/image" Target="../media/image8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8.png"/><Relationship Id="rId4" Type="http://schemas.openxmlformats.org/officeDocument/2006/relationships/image" Target="../media/image70.png"/><Relationship Id="rId5" Type="http://schemas.openxmlformats.org/officeDocument/2006/relationships/image" Target="../media/image75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8.png"/><Relationship Id="rId4" Type="http://schemas.openxmlformats.org/officeDocument/2006/relationships/image" Target="../media/image67.png"/><Relationship Id="rId5" Type="http://schemas.openxmlformats.org/officeDocument/2006/relationships/image" Target="../media/image7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68.png"/><Relationship Id="rId4" Type="http://schemas.openxmlformats.org/officeDocument/2006/relationships/image" Target="../media/image77.png"/><Relationship Id="rId5" Type="http://schemas.openxmlformats.org/officeDocument/2006/relationships/image" Target="../media/image79.png"/><Relationship Id="rId6" Type="http://schemas.openxmlformats.org/officeDocument/2006/relationships/image" Target="../media/image73.png"/><Relationship Id="rId7" Type="http://schemas.openxmlformats.org/officeDocument/2006/relationships/image" Target="../media/image8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81.png"/><Relationship Id="rId4" Type="http://schemas.openxmlformats.org/officeDocument/2006/relationships/image" Target="../media/image72.png"/><Relationship Id="rId5" Type="http://schemas.openxmlformats.org/officeDocument/2006/relationships/image" Target="../media/image84.png"/><Relationship Id="rId6" Type="http://schemas.openxmlformats.org/officeDocument/2006/relationships/image" Target="../media/image76.png"/><Relationship Id="rId7" Type="http://schemas.openxmlformats.org/officeDocument/2006/relationships/image" Target="../media/image8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8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8.png"/><Relationship Id="rId4" Type="http://schemas.openxmlformats.org/officeDocument/2006/relationships/image" Target="../media/image74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8.png"/><Relationship Id="rId4" Type="http://schemas.openxmlformats.org/officeDocument/2006/relationships/image" Target="../media/image80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8.png"/><Relationship Id="rId4" Type="http://schemas.openxmlformats.org/officeDocument/2006/relationships/image" Target="../media/image78.png"/><Relationship Id="rId5" Type="http://schemas.openxmlformats.org/officeDocument/2006/relationships/image" Target="../media/image82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8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8.png"/><Relationship Id="rId4" Type="http://schemas.openxmlformats.org/officeDocument/2006/relationships/image" Target="../media/image85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8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8.png"/><Relationship Id="rId4" Type="http://schemas.openxmlformats.org/officeDocument/2006/relationships/image" Target="../media/image8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3.png"/><Relationship Id="rId5" Type="http://schemas.openxmlformats.org/officeDocument/2006/relationships/image" Target="../media/image13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8.png"/><Relationship Id="rId4" Type="http://schemas.openxmlformats.org/officeDocument/2006/relationships/image" Target="../media/image87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8.png"/><Relationship Id="rId4" Type="http://schemas.openxmlformats.org/officeDocument/2006/relationships/image" Target="../media/image89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8.png"/><Relationship Id="rId4" Type="http://schemas.openxmlformats.org/officeDocument/2006/relationships/image" Target="../media/image93.png"/><Relationship Id="rId5" Type="http://schemas.openxmlformats.org/officeDocument/2006/relationships/image" Target="../media/image106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8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8.png"/><Relationship Id="rId4" Type="http://schemas.openxmlformats.org/officeDocument/2006/relationships/image" Target="../media/image92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8.png"/><Relationship Id="rId4" Type="http://schemas.openxmlformats.org/officeDocument/2006/relationships/image" Target="../media/image88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8.png"/><Relationship Id="rId4" Type="http://schemas.openxmlformats.org/officeDocument/2006/relationships/image" Target="../media/image90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8.png"/><Relationship Id="rId4" Type="http://schemas.openxmlformats.org/officeDocument/2006/relationships/image" Target="../media/image94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8.png"/><Relationship Id="rId4" Type="http://schemas.openxmlformats.org/officeDocument/2006/relationships/image" Target="../media/image91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8.png"/><Relationship Id="rId4" Type="http://schemas.openxmlformats.org/officeDocument/2006/relationships/image" Target="../media/image1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openxmlformats.org/officeDocument/2006/relationships/image" Target="../media/image8.png"/><Relationship Id="rId5" Type="http://schemas.openxmlformats.org/officeDocument/2006/relationships/image" Target="../media/image11.png"/><Relationship Id="rId6" Type="http://schemas.openxmlformats.org/officeDocument/2006/relationships/image" Target="../media/image4.png"/><Relationship Id="rId7" Type="http://schemas.openxmlformats.org/officeDocument/2006/relationships/image" Target="../media/image12.png"/><Relationship Id="rId8" Type="http://schemas.openxmlformats.org/officeDocument/2006/relationships/image" Target="../media/image10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8.png"/><Relationship Id="rId4" Type="http://schemas.openxmlformats.org/officeDocument/2006/relationships/image" Target="../media/image95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8.png"/><Relationship Id="rId4" Type="http://schemas.openxmlformats.org/officeDocument/2006/relationships/image" Target="../media/image114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8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8.png"/><Relationship Id="rId4" Type="http://schemas.openxmlformats.org/officeDocument/2006/relationships/image" Target="../media/image74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8.png"/><Relationship Id="rId4" Type="http://schemas.openxmlformats.org/officeDocument/2006/relationships/image" Target="../media/image150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8.png"/><Relationship Id="rId4" Type="http://schemas.openxmlformats.org/officeDocument/2006/relationships/image" Target="../media/image98.pn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8.png"/><Relationship Id="rId4" Type="http://schemas.openxmlformats.org/officeDocument/2006/relationships/image" Target="../media/image100.png"/><Relationship Id="rId5" Type="http://schemas.openxmlformats.org/officeDocument/2006/relationships/image" Target="../media/image96.png"/><Relationship Id="rId6" Type="http://schemas.openxmlformats.org/officeDocument/2006/relationships/image" Target="../media/image101.png"/><Relationship Id="rId7" Type="http://schemas.openxmlformats.org/officeDocument/2006/relationships/image" Target="../media/image104.png"/><Relationship Id="rId8" Type="http://schemas.openxmlformats.org/officeDocument/2006/relationships/image" Target="../media/image103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8.png"/><Relationship Id="rId4" Type="http://schemas.openxmlformats.org/officeDocument/2006/relationships/image" Target="../media/image102.png"/><Relationship Id="rId5" Type="http://schemas.openxmlformats.org/officeDocument/2006/relationships/image" Target="../media/image107.png"/><Relationship Id="rId6" Type="http://schemas.openxmlformats.org/officeDocument/2006/relationships/image" Target="../media/image99.png"/><Relationship Id="rId7" Type="http://schemas.openxmlformats.org/officeDocument/2006/relationships/image" Target="../media/image97.png"/><Relationship Id="rId8" Type="http://schemas.openxmlformats.org/officeDocument/2006/relationships/image" Target="../media/image109.pn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8.png"/><Relationship Id="rId4" Type="http://schemas.openxmlformats.org/officeDocument/2006/relationships/image" Target="../media/image105.png"/><Relationship Id="rId5" Type="http://schemas.openxmlformats.org/officeDocument/2006/relationships/image" Target="../media/image112.png"/><Relationship Id="rId6" Type="http://schemas.openxmlformats.org/officeDocument/2006/relationships/image" Target="../media/image146.png"/><Relationship Id="rId7" Type="http://schemas.openxmlformats.org/officeDocument/2006/relationships/image" Target="../media/image108.png"/><Relationship Id="rId8" Type="http://schemas.openxmlformats.org/officeDocument/2006/relationships/image" Target="../media/image113.pn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9.xml"/><Relationship Id="rId3" Type="http://schemas.openxmlformats.org/officeDocument/2006/relationships/image" Target="../media/image8.png"/><Relationship Id="rId4" Type="http://schemas.openxmlformats.org/officeDocument/2006/relationships/image" Target="../media/image116.png"/><Relationship Id="rId10" Type="http://schemas.openxmlformats.org/officeDocument/2006/relationships/image" Target="../media/image120.png"/><Relationship Id="rId9" Type="http://schemas.openxmlformats.org/officeDocument/2006/relationships/image" Target="../media/image123.png"/><Relationship Id="rId5" Type="http://schemas.openxmlformats.org/officeDocument/2006/relationships/image" Target="../media/image121.png"/><Relationship Id="rId6" Type="http://schemas.openxmlformats.org/officeDocument/2006/relationships/image" Target="../media/image115.png"/><Relationship Id="rId7" Type="http://schemas.openxmlformats.org/officeDocument/2006/relationships/image" Target="../media/image117.png"/><Relationship Id="rId8" Type="http://schemas.openxmlformats.org/officeDocument/2006/relationships/image" Target="../media/image1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8.png"/><Relationship Id="rId4" Type="http://schemas.openxmlformats.org/officeDocument/2006/relationships/image" Target="../media/image131.pn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1.xml"/><Relationship Id="rId3" Type="http://schemas.openxmlformats.org/officeDocument/2006/relationships/image" Target="../media/image8.png"/><Relationship Id="rId4" Type="http://schemas.openxmlformats.org/officeDocument/2006/relationships/image" Target="../media/image119.png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8.png"/><Relationship Id="rId4" Type="http://schemas.openxmlformats.org/officeDocument/2006/relationships/image" Target="../media/image122.png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8.png"/><Relationship Id="rId4" Type="http://schemas.openxmlformats.org/officeDocument/2006/relationships/image" Target="../media/image126.png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8.png"/><Relationship Id="rId4" Type="http://schemas.openxmlformats.org/officeDocument/2006/relationships/image" Target="../media/image124.png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5.xml"/><Relationship Id="rId3" Type="http://schemas.openxmlformats.org/officeDocument/2006/relationships/image" Target="../media/image8.png"/><Relationship Id="rId4" Type="http://schemas.openxmlformats.org/officeDocument/2006/relationships/image" Target="../media/image125.png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6.xml"/><Relationship Id="rId3" Type="http://schemas.openxmlformats.org/officeDocument/2006/relationships/image" Target="../media/image8.png"/><Relationship Id="rId4" Type="http://schemas.openxmlformats.org/officeDocument/2006/relationships/image" Target="../media/image139.png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7.xml"/><Relationship Id="rId3" Type="http://schemas.openxmlformats.org/officeDocument/2006/relationships/image" Target="../media/image8.png"/><Relationship Id="rId4" Type="http://schemas.openxmlformats.org/officeDocument/2006/relationships/image" Target="../media/image127.png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8.xml"/><Relationship Id="rId3" Type="http://schemas.openxmlformats.org/officeDocument/2006/relationships/image" Target="../media/image8.png"/><Relationship Id="rId4" Type="http://schemas.openxmlformats.org/officeDocument/2006/relationships/image" Target="../media/image130.png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9.xml"/><Relationship Id="rId3" Type="http://schemas.openxmlformats.org/officeDocument/2006/relationships/image" Target="../media/image8.png"/><Relationship Id="rId4" Type="http://schemas.openxmlformats.org/officeDocument/2006/relationships/image" Target="../media/image12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5.png"/><Relationship Id="rId4" Type="http://schemas.openxmlformats.org/officeDocument/2006/relationships/image" Target="../media/image8.png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0.xml"/><Relationship Id="rId3" Type="http://schemas.openxmlformats.org/officeDocument/2006/relationships/image" Target="../media/image8.png"/><Relationship Id="rId4" Type="http://schemas.openxmlformats.org/officeDocument/2006/relationships/image" Target="../media/image129.png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1.xml"/><Relationship Id="rId3" Type="http://schemas.openxmlformats.org/officeDocument/2006/relationships/image" Target="../media/image8.png"/><Relationship Id="rId4" Type="http://schemas.openxmlformats.org/officeDocument/2006/relationships/image" Target="../media/image132.png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2.xml"/><Relationship Id="rId3" Type="http://schemas.openxmlformats.org/officeDocument/2006/relationships/image" Target="../media/image8.png"/><Relationship Id="rId4" Type="http://schemas.openxmlformats.org/officeDocument/2006/relationships/image" Target="../media/image137.png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3.xml"/><Relationship Id="rId3" Type="http://schemas.openxmlformats.org/officeDocument/2006/relationships/image" Target="../media/image8.png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4.xml"/><Relationship Id="rId3" Type="http://schemas.openxmlformats.org/officeDocument/2006/relationships/image" Target="../media/image8.png"/><Relationship Id="rId4" Type="http://schemas.openxmlformats.org/officeDocument/2006/relationships/image" Target="../media/image133.png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5.xml"/><Relationship Id="rId3" Type="http://schemas.openxmlformats.org/officeDocument/2006/relationships/image" Target="../media/image135.png"/><Relationship Id="rId4" Type="http://schemas.openxmlformats.org/officeDocument/2006/relationships/image" Target="../media/image136.jpg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6.xml"/><Relationship Id="rId3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7.xml"/><Relationship Id="rId3" Type="http://schemas.openxmlformats.org/officeDocument/2006/relationships/image" Target="../media/image135.png"/><Relationship Id="rId4" Type="http://schemas.openxmlformats.org/officeDocument/2006/relationships/image" Target="../media/image143.png"/><Relationship Id="rId5" Type="http://schemas.openxmlformats.org/officeDocument/2006/relationships/image" Target="../media/image141.png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8.xml"/><Relationship Id="rId3" Type="http://schemas.openxmlformats.org/officeDocument/2006/relationships/image" Target="../media/image135.png"/><Relationship Id="rId4" Type="http://schemas.openxmlformats.org/officeDocument/2006/relationships/image" Target="../media/image138.jpg"/><Relationship Id="rId5" Type="http://schemas.openxmlformats.org/officeDocument/2006/relationships/image" Target="../media/image140.jpg"/><Relationship Id="rId6" Type="http://schemas.openxmlformats.org/officeDocument/2006/relationships/image" Target="../media/image147.png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9.xml"/><Relationship Id="rId3" Type="http://schemas.openxmlformats.org/officeDocument/2006/relationships/image" Target="../media/image135.png"/><Relationship Id="rId4" Type="http://schemas.openxmlformats.org/officeDocument/2006/relationships/image" Target="../media/image14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24.png"/><Relationship Id="rId6" Type="http://schemas.openxmlformats.org/officeDocument/2006/relationships/image" Target="../media/image8.png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0.xml"/><Relationship Id="rId3" Type="http://schemas.openxmlformats.org/officeDocument/2006/relationships/image" Target="../media/image135.png"/><Relationship Id="rId4" Type="http://schemas.openxmlformats.org/officeDocument/2006/relationships/image" Target="../media/image153.png"/><Relationship Id="rId5" Type="http://schemas.openxmlformats.org/officeDocument/2006/relationships/image" Target="../media/image148.png"/><Relationship Id="rId6" Type="http://schemas.openxmlformats.org/officeDocument/2006/relationships/image" Target="../media/image144.png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1.xml"/><Relationship Id="rId3" Type="http://schemas.openxmlformats.org/officeDocument/2006/relationships/image" Target="../media/image135.png"/><Relationship Id="rId4" Type="http://schemas.openxmlformats.org/officeDocument/2006/relationships/image" Target="../media/image153.png"/><Relationship Id="rId5" Type="http://schemas.openxmlformats.org/officeDocument/2006/relationships/image" Target="../media/image145.png"/><Relationship Id="rId6" Type="http://schemas.openxmlformats.org/officeDocument/2006/relationships/image" Target="../media/image149.png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2.xml"/><Relationship Id="rId3" Type="http://schemas.openxmlformats.org/officeDocument/2006/relationships/image" Target="../media/image135.png"/><Relationship Id="rId4" Type="http://schemas.openxmlformats.org/officeDocument/2006/relationships/image" Target="../media/image153.png"/><Relationship Id="rId5" Type="http://schemas.openxmlformats.org/officeDocument/2006/relationships/image" Target="../media/image152.png"/><Relationship Id="rId6" Type="http://schemas.openxmlformats.org/officeDocument/2006/relationships/image" Target="../media/image157.png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3.xml"/><Relationship Id="rId3" Type="http://schemas.openxmlformats.org/officeDocument/2006/relationships/image" Target="../media/image135.png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4.xml"/><Relationship Id="rId3" Type="http://schemas.openxmlformats.org/officeDocument/2006/relationships/image" Target="../media/image135.png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5.xml"/><Relationship Id="rId3" Type="http://schemas.openxmlformats.org/officeDocument/2006/relationships/image" Target="../media/image159.png"/><Relationship Id="rId4" Type="http://schemas.openxmlformats.org/officeDocument/2006/relationships/image" Target="../media/image158.png"/><Relationship Id="rId5" Type="http://schemas.openxmlformats.org/officeDocument/2006/relationships/image" Target="../media/image155.png"/><Relationship Id="rId6" Type="http://schemas.openxmlformats.org/officeDocument/2006/relationships/image" Target="../media/image135.png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6.xml"/><Relationship Id="rId3" Type="http://schemas.openxmlformats.org/officeDocument/2006/relationships/image" Target="../media/image156.png"/><Relationship Id="rId4" Type="http://schemas.openxmlformats.org/officeDocument/2006/relationships/image" Target="../media/image151.png"/><Relationship Id="rId5" Type="http://schemas.openxmlformats.org/officeDocument/2006/relationships/image" Target="../media/image154.png"/><Relationship Id="rId6" Type="http://schemas.openxmlformats.org/officeDocument/2006/relationships/image" Target="../media/image160.png"/><Relationship Id="rId7" Type="http://schemas.openxmlformats.org/officeDocument/2006/relationships/image" Target="../media/image135.png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7.xml"/><Relationship Id="rId3" Type="http://schemas.openxmlformats.org/officeDocument/2006/relationships/image" Target="../media/image135.png"/><Relationship Id="rId4" Type="http://schemas.openxmlformats.org/officeDocument/2006/relationships/image" Target="../media/image163.png"/><Relationship Id="rId5" Type="http://schemas.openxmlformats.org/officeDocument/2006/relationships/image" Target="../media/image166.png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8.xml"/><Relationship Id="rId3" Type="http://schemas.openxmlformats.org/officeDocument/2006/relationships/image" Target="../media/image135.png"/><Relationship Id="rId4" Type="http://schemas.openxmlformats.org/officeDocument/2006/relationships/image" Target="../media/image168.png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9.xml"/><Relationship Id="rId3" Type="http://schemas.openxmlformats.org/officeDocument/2006/relationships/image" Target="../media/image135.png"/><Relationship Id="rId4" Type="http://schemas.openxmlformats.org/officeDocument/2006/relationships/image" Target="../media/image165.png"/><Relationship Id="rId5" Type="http://schemas.openxmlformats.org/officeDocument/2006/relationships/image" Target="../media/image16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13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1688" y="58200"/>
            <a:ext cx="2000626" cy="200062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905400" y="1971550"/>
            <a:ext cx="7333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600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Shape Reconstruction in 2D: From Theory to Practice</a:t>
            </a:r>
            <a:endParaRPr b="1" sz="260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EUROGRAPHICS 2022 TUTORIAL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825650" y="2782388"/>
            <a:ext cx="5492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ormorant Garamond"/>
                <a:ea typeface="Cormorant Garamond"/>
                <a:cs typeface="Cormorant Garamond"/>
                <a:sym typeface="Cormorant Garamond"/>
              </a:rPr>
              <a:t>Stefan Ohrhallinger, Amal Dev Parakkat, Jiju Peethambaran</a:t>
            </a:r>
            <a:endParaRPr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ormorant Garamond"/>
                <a:ea typeface="Cormorant Garamond"/>
                <a:cs typeface="Cormorant Garamond"/>
                <a:sym typeface="Cormorant Garamond"/>
              </a:rPr>
              <a:t>Technische Universität Wien, Austria</a:t>
            </a:r>
            <a:endParaRPr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ormorant Garamond"/>
                <a:ea typeface="Cormorant Garamond"/>
                <a:cs typeface="Cormorant Garamond"/>
                <a:sym typeface="Cormorant Garamond"/>
              </a:rPr>
              <a:t>LTCI- Telecom Paris, Institut Polytechnique de Paris, France</a:t>
            </a:r>
            <a:endParaRPr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ormorant Garamond"/>
                <a:ea typeface="Cormorant Garamond"/>
                <a:cs typeface="Cormorant Garamond"/>
                <a:sym typeface="Cormorant Garamond"/>
              </a:rPr>
              <a:t>Saint Mary’s University, Canada</a:t>
            </a:r>
            <a:endParaRPr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grpSp>
        <p:nvGrpSpPr>
          <p:cNvPr id="58" name="Google Shape;58;p13"/>
          <p:cNvGrpSpPr/>
          <p:nvPr/>
        </p:nvGrpSpPr>
        <p:grpSpPr>
          <a:xfrm>
            <a:off x="7017338" y="58199"/>
            <a:ext cx="2050602" cy="662200"/>
            <a:chOff x="7017338" y="58199"/>
            <a:chExt cx="2050602" cy="662200"/>
          </a:xfrm>
        </p:grpSpPr>
        <p:pic>
          <p:nvPicPr>
            <p:cNvPr id="59" name="Google Shape;59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017338" y="58199"/>
              <a:ext cx="683534" cy="662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1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744522" y="58199"/>
              <a:ext cx="683533" cy="662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1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384406" y="58199"/>
              <a:ext cx="683534" cy="6622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8" name="Google Shape;188;p22"/>
          <p:cNvSpPr txBox="1"/>
          <p:nvPr>
            <p:ph idx="12" type="sldNum"/>
          </p:nvPr>
        </p:nvSpPr>
        <p:spPr>
          <a:xfrm>
            <a:off x="4297658" y="47036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9" name="Google Shape;189;p22"/>
          <p:cNvSpPr txBox="1"/>
          <p:nvPr/>
        </p:nvSpPr>
        <p:spPr>
          <a:xfrm>
            <a:off x="311700" y="23409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Graph-based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90" name="Google Shape;190;p22"/>
          <p:cNvSpPr txBox="1"/>
          <p:nvPr/>
        </p:nvSpPr>
        <p:spPr>
          <a:xfrm>
            <a:off x="2253900" y="23409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Feature size based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91" name="Google Shape;191;p22"/>
          <p:cNvSpPr txBox="1"/>
          <p:nvPr/>
        </p:nvSpPr>
        <p:spPr>
          <a:xfrm>
            <a:off x="5029200" y="23409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Noisy fitting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92" name="Google Shape;192;p22"/>
          <p:cNvSpPr txBox="1"/>
          <p:nvPr/>
        </p:nvSpPr>
        <p:spPr>
          <a:xfrm>
            <a:off x="7207925" y="23409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Sharp corners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93" name="Google Shape;193;p22"/>
          <p:cNvSpPr txBox="1"/>
          <p:nvPr/>
        </p:nvSpPr>
        <p:spPr>
          <a:xfrm>
            <a:off x="352925" y="41659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Non-manifold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94" name="Google Shape;194;p22"/>
          <p:cNvSpPr txBox="1"/>
          <p:nvPr/>
        </p:nvSpPr>
        <p:spPr>
          <a:xfrm>
            <a:off x="2431769" y="4165925"/>
            <a:ext cx="144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HVS-based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95" name="Google Shape;19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2450" y="866378"/>
            <a:ext cx="1548576" cy="147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0925" y="1018775"/>
            <a:ext cx="1445750" cy="138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5525" y="2802600"/>
            <a:ext cx="1445750" cy="1408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5725" y="2879213"/>
            <a:ext cx="1548575" cy="1418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45500" y="866375"/>
            <a:ext cx="2195760" cy="147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92943" y="789263"/>
            <a:ext cx="795325" cy="1628749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2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Taxonomy of Algorithms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02" name="Google Shape;202;p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448175" y="2762250"/>
            <a:ext cx="1597400" cy="147452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2"/>
          <p:cNvSpPr txBox="1"/>
          <p:nvPr/>
        </p:nvSpPr>
        <p:spPr>
          <a:xfrm>
            <a:off x="4870173" y="4165925"/>
            <a:ext cx="1040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Implicit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05" name="Google Shape;205;p2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013125" y="2879225"/>
            <a:ext cx="1320875" cy="1274069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2"/>
          <p:cNvSpPr txBox="1"/>
          <p:nvPr/>
        </p:nvSpPr>
        <p:spPr>
          <a:xfrm>
            <a:off x="6383825" y="4165925"/>
            <a:ext cx="2515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Region Reconstruction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9" name="Shape 1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0" name="Google Shape;1470;p1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Regular Simplicial Complex</a:t>
            </a:r>
            <a:endParaRPr/>
          </a:p>
        </p:txBody>
      </p:sp>
      <p:sp>
        <p:nvSpPr>
          <p:cNvPr id="1471" name="Google Shape;1471;p112"/>
          <p:cNvSpPr txBox="1"/>
          <p:nvPr>
            <p:ph idx="1" type="body"/>
          </p:nvPr>
        </p:nvSpPr>
        <p:spPr>
          <a:xfrm>
            <a:off x="311700" y="1069617"/>
            <a:ext cx="8520600" cy="38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Regular 2-simplicial complex: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472" name="Google Shape;1472;p112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73" name="Google Shape;1473;p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4" name="Google Shape;1474;p1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3260" y="1788625"/>
            <a:ext cx="6201307" cy="544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5" name="Google Shape;1475;p1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36211" y="3193142"/>
            <a:ext cx="4420536" cy="1761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6" name="Google Shape;1476;p1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16241" y="2349514"/>
            <a:ext cx="6035546" cy="8668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0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p1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Alpha Shape</a:t>
            </a:r>
            <a:endParaRPr/>
          </a:p>
        </p:txBody>
      </p:sp>
      <p:sp>
        <p:nvSpPr>
          <p:cNvPr id="1482" name="Google Shape;1482;p113"/>
          <p:cNvSpPr txBox="1"/>
          <p:nvPr>
            <p:ph idx="1" type="body"/>
          </p:nvPr>
        </p:nvSpPr>
        <p:spPr>
          <a:xfrm>
            <a:off x="311700" y="1069617"/>
            <a:ext cx="8520600" cy="3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277177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    exposed simplex: A k-simplex is      exposed if there exists an empty       ball with  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483" name="Google Shape;1483;p113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84" name="Google Shape;1484;p1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5" name="Google Shape;1485;p1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5309" y="1204132"/>
            <a:ext cx="291710" cy="2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6" name="Google Shape;1486;p1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26218" y="1745453"/>
            <a:ext cx="2535329" cy="1492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7" name="Google Shape;1487;p1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57795" y="1204127"/>
            <a:ext cx="291710" cy="2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8" name="Google Shape;1488;p1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38235" y="1204126"/>
            <a:ext cx="291710" cy="24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9" name="Google Shape;1489;p1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53193" y="1605986"/>
            <a:ext cx="1373027" cy="376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0" name="Google Shape;1490;p1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0919" y="3473106"/>
            <a:ext cx="6489079" cy="1282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1" name="Google Shape;1491;p1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83726" y="1793278"/>
            <a:ext cx="2414162" cy="2462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2" name="Google Shape;1492;p11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692491" y="3473106"/>
            <a:ext cx="133350" cy="282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6" name="Shape 1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7" name="Google Shape;1497;p1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A-Shape</a:t>
            </a:r>
            <a:endParaRPr/>
          </a:p>
        </p:txBody>
      </p:sp>
      <p:sp>
        <p:nvSpPr>
          <p:cNvPr id="1498" name="Google Shape;1498;p114"/>
          <p:cNvSpPr txBox="1"/>
          <p:nvPr>
            <p:ph idx="1" type="body"/>
          </p:nvPr>
        </p:nvSpPr>
        <p:spPr>
          <a:xfrm>
            <a:off x="311700" y="1069617"/>
            <a:ext cx="8520600" cy="38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-26003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Let               is a finite set of points</a:t>
            </a:r>
            <a:endParaRPr/>
          </a:p>
          <a:p>
            <a:pPr indent="-26003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                is generated by connecting                if there is an empty circle that passes through p, q and a </a:t>
            </a:r>
            <a:endParaRPr/>
          </a:p>
          <a:p>
            <a:pPr indent="-26003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Two parameter family of point sets</a:t>
            </a:r>
            <a:endParaRPr/>
          </a:p>
          <a:p>
            <a:pPr indent="-134620" lvl="0" marL="446087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Noto Sans Symbols"/>
              <a:buChar char="⮚"/>
            </a:pPr>
            <a:r>
              <a:rPr lang="en-GB">
                <a:solidFill>
                  <a:srgbClr val="999999"/>
                </a:solidFill>
              </a:rPr>
              <a:t>              is a local density measure</a:t>
            </a:r>
            <a:endParaRPr/>
          </a:p>
          <a:p>
            <a:pPr indent="-134620" lvl="0" marL="446087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Noto Sans Symbols"/>
              <a:buChar char="⮚"/>
            </a:pPr>
            <a:r>
              <a:rPr lang="en-GB">
                <a:solidFill>
                  <a:srgbClr val="999999"/>
                </a:solidFill>
              </a:rPr>
              <a:t>          level of detail of the shape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499" name="Google Shape;1499;p114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00" name="Google Shape;1500;p1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1" name="Google Shape;1501;p1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0462" y="1615871"/>
            <a:ext cx="905849" cy="30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2" name="Google Shape;1502;p1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0" y="1674896"/>
            <a:ext cx="812514" cy="264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3" name="Google Shape;1503;p1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28357" y="1201419"/>
            <a:ext cx="682801" cy="230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4" name="Google Shape;1504;p1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542841" y="1980634"/>
            <a:ext cx="226861" cy="25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5" name="Google Shape;1505;p1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394804" y="2029365"/>
            <a:ext cx="148037" cy="1542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6" name="Google Shape;1506;p11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051394" y="2968213"/>
            <a:ext cx="3641443" cy="1938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7" name="Google Shape;1507;p11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249608" y="2414966"/>
            <a:ext cx="1189282" cy="246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8" name="Google Shape;1508;p11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982439" y="2878568"/>
            <a:ext cx="668868" cy="244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9" name="Google Shape;1509;p11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883104" y="3398842"/>
            <a:ext cx="500555" cy="1877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3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4" name="Google Shape;1514;p1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Chi Shape</a:t>
            </a:r>
            <a:endParaRPr/>
          </a:p>
        </p:txBody>
      </p:sp>
      <p:sp>
        <p:nvSpPr>
          <p:cNvPr id="1515" name="Google Shape;1515;p115"/>
          <p:cNvSpPr txBox="1"/>
          <p:nvPr>
            <p:ph idx="1" type="body"/>
          </p:nvPr>
        </p:nvSpPr>
        <p:spPr>
          <a:xfrm>
            <a:off x="311700" y="1069617"/>
            <a:ext cx="85206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Simple polygon that characterizes the shape of point set.</a:t>
            </a:r>
            <a:endParaRPr/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Start with the DT(S).</a:t>
            </a:r>
            <a:endParaRPr/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Repeatedly remove longest boundary edges greater than a threshold l subjected to regularity constraints.</a:t>
            </a:r>
            <a:endParaRPr/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Generates a regular polygon that contains S.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516" name="Google Shape;1516;p115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17" name="Google Shape;1517;p1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8" name="Google Shape;1518;p1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72469" y="2829017"/>
            <a:ext cx="3094186" cy="18434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2" name="Shape 1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3" name="Google Shape;1523;p1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Divergent Concavity</a:t>
            </a:r>
            <a:endParaRPr/>
          </a:p>
        </p:txBody>
      </p:sp>
      <p:sp>
        <p:nvSpPr>
          <p:cNvPr id="1524" name="Google Shape;1524;p116"/>
          <p:cNvSpPr txBox="1"/>
          <p:nvPr>
            <p:ph idx="1" type="body"/>
          </p:nvPr>
        </p:nvSpPr>
        <p:spPr>
          <a:xfrm>
            <a:off x="311700" y="1069617"/>
            <a:ext cx="8520600" cy="3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Closed, planar and positively oriented curve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Inflection points and curvature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Concave portion (green colored)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BT-bi-tangent, BTP-bi-tangent points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525" name="Google Shape;1525;p116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526" name="Google Shape;1526;p1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sp>
        <p:nvSpPr>
          <p:cNvPr id="1527" name="Google Shape;1527;p116"/>
          <p:cNvSpPr/>
          <p:nvPr/>
        </p:nvSpPr>
        <p:spPr>
          <a:xfrm>
            <a:off x="4973818" y="1386149"/>
            <a:ext cx="4089516" cy="3310989"/>
          </a:xfrm>
          <a:custGeom>
            <a:rect b="b" l="l" r="r" t="t"/>
            <a:pathLst>
              <a:path extrusionOk="0" h="4164766" w="5176603">
                <a:moveTo>
                  <a:pt x="52465" y="537147"/>
                </a:moveTo>
                <a:cubicBezTo>
                  <a:pt x="104930" y="0"/>
                  <a:pt x="469691" y="139908"/>
                  <a:pt x="831953" y="357265"/>
                </a:cubicBezTo>
                <a:cubicBezTo>
                  <a:pt x="1194215" y="574622"/>
                  <a:pt x="1753849" y="1826301"/>
                  <a:pt x="2226039" y="1841291"/>
                </a:cubicBezTo>
                <a:cubicBezTo>
                  <a:pt x="2698229" y="1856281"/>
                  <a:pt x="3275350" y="647075"/>
                  <a:pt x="3665094" y="447206"/>
                </a:cubicBezTo>
                <a:cubicBezTo>
                  <a:pt x="4054838" y="247337"/>
                  <a:pt x="4377127" y="184878"/>
                  <a:pt x="4564504" y="642078"/>
                </a:cubicBezTo>
                <a:cubicBezTo>
                  <a:pt x="4751881" y="1099278"/>
                  <a:pt x="5176603" y="2623278"/>
                  <a:pt x="4789357" y="3190406"/>
                </a:cubicBezTo>
                <a:cubicBezTo>
                  <a:pt x="4402111" y="3757534"/>
                  <a:pt x="2953062" y="3979888"/>
                  <a:pt x="2241029" y="4044845"/>
                </a:cubicBezTo>
                <a:cubicBezTo>
                  <a:pt x="1528996" y="4109802"/>
                  <a:pt x="884419" y="4164766"/>
                  <a:pt x="517160" y="3580150"/>
                </a:cubicBezTo>
                <a:cubicBezTo>
                  <a:pt x="149901" y="2995534"/>
                  <a:pt x="0" y="1074294"/>
                  <a:pt x="52465" y="537147"/>
                </a:cubicBezTo>
                <a:close/>
              </a:path>
            </a:pathLst>
          </a:custGeom>
          <a:noFill/>
          <a:ln cap="flat" cmpd="sng" w="25400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28" name="Google Shape;1528;p116"/>
          <p:cNvGrpSpPr/>
          <p:nvPr/>
        </p:nvGrpSpPr>
        <p:grpSpPr>
          <a:xfrm>
            <a:off x="5392954" y="1811123"/>
            <a:ext cx="2819375" cy="1568751"/>
            <a:chOff x="5392954" y="1811123"/>
            <a:chExt cx="2819375" cy="1568751"/>
          </a:xfrm>
        </p:grpSpPr>
        <p:sp>
          <p:nvSpPr>
            <p:cNvPr id="1529" name="Google Shape;1529;p116"/>
            <p:cNvSpPr/>
            <p:nvPr/>
          </p:nvSpPr>
          <p:spPr>
            <a:xfrm>
              <a:off x="5767604" y="1826998"/>
              <a:ext cx="120600" cy="104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0" name="Google Shape;1530;p116"/>
            <p:cNvSpPr/>
            <p:nvPr/>
          </p:nvSpPr>
          <p:spPr>
            <a:xfrm>
              <a:off x="7613544" y="1850464"/>
              <a:ext cx="119100" cy="104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531" name="Google Shape;1531;p1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rot="-1407345">
              <a:off x="6562941" y="2796960"/>
              <a:ext cx="1047750" cy="3905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32" name="Google Shape;1532;p116"/>
            <p:cNvSpPr txBox="1"/>
            <p:nvPr/>
          </p:nvSpPr>
          <p:spPr>
            <a:xfrm>
              <a:off x="5392954" y="1811123"/>
              <a:ext cx="403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GB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IP</a:t>
              </a:r>
              <a:endParaRPr/>
            </a:p>
          </p:txBody>
        </p:sp>
        <p:sp>
          <p:nvSpPr>
            <p:cNvPr id="1533" name="Google Shape;1533;p116"/>
            <p:cNvSpPr txBox="1"/>
            <p:nvPr/>
          </p:nvSpPr>
          <p:spPr>
            <a:xfrm>
              <a:off x="7809129" y="1828585"/>
              <a:ext cx="403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GB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IP</a:t>
              </a:r>
              <a:endParaRPr/>
            </a:p>
          </p:txBody>
        </p:sp>
        <p:sp>
          <p:nvSpPr>
            <p:cNvPr id="1534" name="Google Shape;1534;p116"/>
            <p:cNvSpPr/>
            <p:nvPr/>
          </p:nvSpPr>
          <p:spPr>
            <a:xfrm>
              <a:off x="5858091" y="1917485"/>
              <a:ext cx="1786603" cy="926017"/>
            </a:xfrm>
            <a:custGeom>
              <a:rect b="b" l="l" r="r" t="t"/>
              <a:pathLst>
                <a:path extrusionOk="0" h="881921" w="1813810">
                  <a:moveTo>
                    <a:pt x="0" y="0"/>
                  </a:moveTo>
                  <a:cubicBezTo>
                    <a:pt x="157397" y="208613"/>
                    <a:pt x="314794" y="417226"/>
                    <a:pt x="434715" y="554636"/>
                  </a:cubicBezTo>
                  <a:cubicBezTo>
                    <a:pt x="554636" y="692046"/>
                    <a:pt x="642079" y="771994"/>
                    <a:pt x="719528" y="824459"/>
                  </a:cubicBezTo>
                  <a:cubicBezTo>
                    <a:pt x="796977" y="876924"/>
                    <a:pt x="824459" y="881921"/>
                    <a:pt x="899410" y="869429"/>
                  </a:cubicBezTo>
                  <a:cubicBezTo>
                    <a:pt x="974361" y="856937"/>
                    <a:pt x="1079292" y="814465"/>
                    <a:pt x="1169233" y="749508"/>
                  </a:cubicBezTo>
                  <a:cubicBezTo>
                    <a:pt x="1259174" y="684551"/>
                    <a:pt x="1356610" y="564629"/>
                    <a:pt x="1439056" y="479685"/>
                  </a:cubicBezTo>
                  <a:cubicBezTo>
                    <a:pt x="1521502" y="394741"/>
                    <a:pt x="1606446" y="304799"/>
                    <a:pt x="1663908" y="239842"/>
                  </a:cubicBezTo>
                  <a:cubicBezTo>
                    <a:pt x="1721370" y="174885"/>
                    <a:pt x="1758846" y="127416"/>
                    <a:pt x="1783830" y="89941"/>
                  </a:cubicBezTo>
                  <a:cubicBezTo>
                    <a:pt x="1808814" y="52466"/>
                    <a:pt x="1811312" y="33728"/>
                    <a:pt x="1813810" y="14990"/>
                  </a:cubicBezTo>
                </a:path>
              </a:pathLst>
            </a:custGeom>
            <a:noFill/>
            <a:ln cap="flat" cmpd="sng" w="63500">
              <a:solidFill>
                <a:srgbClr val="008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35" name="Google Shape;1535;p116"/>
          <p:cNvSpPr txBox="1"/>
          <p:nvPr/>
        </p:nvSpPr>
        <p:spPr>
          <a:xfrm>
            <a:off x="6107083" y="2067695"/>
            <a:ext cx="12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Concavity</a:t>
            </a:r>
            <a:endParaRPr/>
          </a:p>
        </p:txBody>
      </p:sp>
      <p:cxnSp>
        <p:nvCxnSpPr>
          <p:cNvPr id="1536" name="Google Shape;1536;p116"/>
          <p:cNvCxnSpPr/>
          <p:nvPr/>
        </p:nvCxnSpPr>
        <p:spPr>
          <a:xfrm>
            <a:off x="4029176" y="1472772"/>
            <a:ext cx="5055300" cy="175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37" name="Google Shape;1537;p116"/>
          <p:cNvSpPr txBox="1"/>
          <p:nvPr/>
        </p:nvSpPr>
        <p:spPr>
          <a:xfrm>
            <a:off x="6760232" y="1175812"/>
            <a:ext cx="492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BT</a:t>
            </a:r>
            <a:endParaRPr/>
          </a:p>
        </p:txBody>
      </p:sp>
      <p:sp>
        <p:nvSpPr>
          <p:cNvPr id="1538" name="Google Shape;1538;p116"/>
          <p:cNvSpPr txBox="1"/>
          <p:nvPr/>
        </p:nvSpPr>
        <p:spPr>
          <a:xfrm>
            <a:off x="7929787" y="1586644"/>
            <a:ext cx="64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BTP</a:t>
            </a:r>
            <a:endParaRPr/>
          </a:p>
        </p:txBody>
      </p:sp>
      <p:sp>
        <p:nvSpPr>
          <p:cNvPr id="1539" name="Google Shape;1539;p116"/>
          <p:cNvSpPr txBox="1"/>
          <p:nvPr/>
        </p:nvSpPr>
        <p:spPr>
          <a:xfrm>
            <a:off x="4993374" y="1532569"/>
            <a:ext cx="64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BTP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3" name="Shape 1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4" name="Google Shape;1544;p1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Closed, planar and positively oriented curve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Inflection points and curvature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Concave portion (green colored)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BT-bi-tangent, BTP-bi-tangent points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Pseudo-concavity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545" name="Google Shape;1545;p117"/>
          <p:cNvSpPr/>
          <p:nvPr/>
        </p:nvSpPr>
        <p:spPr>
          <a:xfrm>
            <a:off x="5175682" y="1518082"/>
            <a:ext cx="3110871" cy="1335904"/>
          </a:xfrm>
          <a:custGeom>
            <a:rect b="b" l="l" r="r" t="t"/>
            <a:pathLst>
              <a:path extrusionOk="0" h="1696386" w="3852472">
                <a:moveTo>
                  <a:pt x="0" y="0"/>
                </a:moveTo>
                <a:cubicBezTo>
                  <a:pt x="87442" y="3747"/>
                  <a:pt x="174885" y="7495"/>
                  <a:pt x="269823" y="44970"/>
                </a:cubicBezTo>
                <a:cubicBezTo>
                  <a:pt x="364761" y="82445"/>
                  <a:pt x="477187" y="152400"/>
                  <a:pt x="569626" y="224852"/>
                </a:cubicBezTo>
                <a:cubicBezTo>
                  <a:pt x="662065" y="297304"/>
                  <a:pt x="754505" y="397239"/>
                  <a:pt x="824459" y="479685"/>
                </a:cubicBezTo>
                <a:cubicBezTo>
                  <a:pt x="894413" y="562131"/>
                  <a:pt x="891915" y="582118"/>
                  <a:pt x="989351" y="719528"/>
                </a:cubicBezTo>
                <a:cubicBezTo>
                  <a:pt x="1086787" y="856938"/>
                  <a:pt x="1289154" y="1161738"/>
                  <a:pt x="1409075" y="1304144"/>
                </a:cubicBezTo>
                <a:cubicBezTo>
                  <a:pt x="1528996" y="1446551"/>
                  <a:pt x="1616439" y="1511508"/>
                  <a:pt x="1708878" y="1573967"/>
                </a:cubicBezTo>
                <a:cubicBezTo>
                  <a:pt x="1801317" y="1636426"/>
                  <a:pt x="1858780" y="1696386"/>
                  <a:pt x="1963711" y="1678898"/>
                </a:cubicBezTo>
                <a:cubicBezTo>
                  <a:pt x="2068642" y="1661410"/>
                  <a:pt x="2241029" y="1546485"/>
                  <a:pt x="2338465" y="1469036"/>
                </a:cubicBezTo>
                <a:cubicBezTo>
                  <a:pt x="2435901" y="1391587"/>
                  <a:pt x="2548328" y="1214203"/>
                  <a:pt x="2548328" y="1214203"/>
                </a:cubicBezTo>
                <a:lnTo>
                  <a:pt x="2893101" y="794479"/>
                </a:lnTo>
                <a:cubicBezTo>
                  <a:pt x="2995534" y="669561"/>
                  <a:pt x="3095468" y="539646"/>
                  <a:pt x="3162924" y="464695"/>
                </a:cubicBezTo>
                <a:cubicBezTo>
                  <a:pt x="3230380" y="389744"/>
                  <a:pt x="3225384" y="392243"/>
                  <a:pt x="3297836" y="344774"/>
                </a:cubicBezTo>
                <a:cubicBezTo>
                  <a:pt x="3370289" y="297305"/>
                  <a:pt x="3505200" y="214859"/>
                  <a:pt x="3597639" y="179882"/>
                </a:cubicBezTo>
                <a:cubicBezTo>
                  <a:pt x="3690078" y="144905"/>
                  <a:pt x="3771275" y="139908"/>
                  <a:pt x="3852472" y="134911"/>
                </a:cubicBezTo>
              </a:path>
            </a:pathLst>
          </a:custGeom>
          <a:noFill/>
          <a:ln cap="flat" cmpd="sng" w="76200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6" name="Google Shape;1546;p117"/>
          <p:cNvSpPr/>
          <p:nvPr/>
        </p:nvSpPr>
        <p:spPr>
          <a:xfrm>
            <a:off x="4973818" y="1386149"/>
            <a:ext cx="4089516" cy="3310989"/>
          </a:xfrm>
          <a:custGeom>
            <a:rect b="b" l="l" r="r" t="t"/>
            <a:pathLst>
              <a:path extrusionOk="0" h="4164766" w="5176603">
                <a:moveTo>
                  <a:pt x="52465" y="537147"/>
                </a:moveTo>
                <a:cubicBezTo>
                  <a:pt x="104930" y="0"/>
                  <a:pt x="469691" y="139908"/>
                  <a:pt x="831953" y="357265"/>
                </a:cubicBezTo>
                <a:cubicBezTo>
                  <a:pt x="1194215" y="574622"/>
                  <a:pt x="1753849" y="1826301"/>
                  <a:pt x="2226039" y="1841291"/>
                </a:cubicBezTo>
                <a:cubicBezTo>
                  <a:pt x="2698229" y="1856281"/>
                  <a:pt x="3275350" y="647075"/>
                  <a:pt x="3665094" y="447206"/>
                </a:cubicBezTo>
                <a:cubicBezTo>
                  <a:pt x="4054838" y="247337"/>
                  <a:pt x="4377127" y="184878"/>
                  <a:pt x="4564504" y="642078"/>
                </a:cubicBezTo>
                <a:cubicBezTo>
                  <a:pt x="4751881" y="1099278"/>
                  <a:pt x="5176603" y="2623278"/>
                  <a:pt x="4789357" y="3190406"/>
                </a:cubicBezTo>
                <a:cubicBezTo>
                  <a:pt x="4402111" y="3757534"/>
                  <a:pt x="2953062" y="3979888"/>
                  <a:pt x="2241029" y="4044845"/>
                </a:cubicBezTo>
                <a:cubicBezTo>
                  <a:pt x="1528996" y="4109802"/>
                  <a:pt x="884419" y="4164766"/>
                  <a:pt x="517160" y="3580150"/>
                </a:cubicBezTo>
                <a:cubicBezTo>
                  <a:pt x="149901" y="2995534"/>
                  <a:pt x="0" y="1074294"/>
                  <a:pt x="52465" y="537147"/>
                </a:cubicBezTo>
                <a:close/>
              </a:path>
            </a:pathLst>
          </a:custGeom>
          <a:noFill/>
          <a:ln cap="flat" cmpd="sng" w="25400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7" name="Google Shape;1547;p1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Divergent Concavity</a:t>
            </a:r>
            <a:endParaRPr/>
          </a:p>
        </p:txBody>
      </p:sp>
      <p:cxnSp>
        <p:nvCxnSpPr>
          <p:cNvPr id="1548" name="Google Shape;1548;p117"/>
          <p:cNvCxnSpPr/>
          <p:nvPr/>
        </p:nvCxnSpPr>
        <p:spPr>
          <a:xfrm>
            <a:off x="4029176" y="1472772"/>
            <a:ext cx="5055300" cy="175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49" name="Google Shape;1549;p117"/>
          <p:cNvSpPr txBox="1"/>
          <p:nvPr/>
        </p:nvSpPr>
        <p:spPr>
          <a:xfrm>
            <a:off x="6760232" y="1175812"/>
            <a:ext cx="492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BT</a:t>
            </a:r>
            <a:endParaRPr/>
          </a:p>
        </p:txBody>
      </p:sp>
      <p:sp>
        <p:nvSpPr>
          <p:cNvPr id="1550" name="Google Shape;1550;p117"/>
          <p:cNvSpPr txBox="1"/>
          <p:nvPr/>
        </p:nvSpPr>
        <p:spPr>
          <a:xfrm>
            <a:off x="7929787" y="1586644"/>
            <a:ext cx="64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BTP</a:t>
            </a:r>
            <a:endParaRPr/>
          </a:p>
        </p:txBody>
      </p:sp>
      <p:sp>
        <p:nvSpPr>
          <p:cNvPr id="1551" name="Google Shape;1551;p117"/>
          <p:cNvSpPr txBox="1"/>
          <p:nvPr/>
        </p:nvSpPr>
        <p:spPr>
          <a:xfrm>
            <a:off x="4993374" y="1532569"/>
            <a:ext cx="64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BTP</a:t>
            </a:r>
            <a:endParaRPr/>
          </a:p>
        </p:txBody>
      </p:sp>
      <p:sp>
        <p:nvSpPr>
          <p:cNvPr id="1552" name="Google Shape;1552;p117"/>
          <p:cNvSpPr txBox="1"/>
          <p:nvPr/>
        </p:nvSpPr>
        <p:spPr>
          <a:xfrm>
            <a:off x="5786198" y="1629782"/>
            <a:ext cx="1938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Pseudo-concavity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6" name="Shape 1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7" name="Google Shape;1557;p1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Extremal Vs Non-extremal BT</a:t>
            </a:r>
            <a:endParaRPr/>
          </a:p>
        </p:txBody>
      </p:sp>
      <p:grpSp>
        <p:nvGrpSpPr>
          <p:cNvPr id="1558" name="Google Shape;1558;p118"/>
          <p:cNvGrpSpPr/>
          <p:nvPr/>
        </p:nvGrpSpPr>
        <p:grpSpPr>
          <a:xfrm>
            <a:off x="3033310" y="1956025"/>
            <a:ext cx="3514693" cy="2634813"/>
            <a:chOff x="4137285" y="1351379"/>
            <a:chExt cx="4554481" cy="3145670"/>
          </a:xfrm>
        </p:grpSpPr>
        <p:pic>
          <p:nvPicPr>
            <p:cNvPr id="1559" name="Google Shape;1559;p1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269853" y="1351379"/>
              <a:ext cx="4421913" cy="314567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560" name="Google Shape;1560;p118"/>
            <p:cNvCxnSpPr/>
            <p:nvPr/>
          </p:nvCxnSpPr>
          <p:spPr>
            <a:xfrm flipH="1" rot="10800000">
              <a:off x="4137285" y="1499011"/>
              <a:ext cx="3012900" cy="4647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561" name="Google Shape;1561;p1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Divergent Concavity</a:t>
            </a:r>
            <a:endParaRPr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5" name="Shape 1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" name="Google Shape;1566;p1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2029" y="1248922"/>
            <a:ext cx="3561086" cy="2994219"/>
          </a:xfrm>
          <a:prstGeom prst="rect">
            <a:avLst/>
          </a:prstGeom>
          <a:noFill/>
          <a:ln>
            <a:noFill/>
          </a:ln>
        </p:spPr>
      </p:pic>
      <p:sp>
        <p:nvSpPr>
          <p:cNvPr id="1567" name="Google Shape;1567;p1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Divergent Concavity</a:t>
            </a:r>
            <a:endParaRPr/>
          </a:p>
        </p:txBody>
      </p:sp>
      <p:sp>
        <p:nvSpPr>
          <p:cNvPr id="1568" name="Google Shape;1568;p119"/>
          <p:cNvSpPr txBox="1"/>
          <p:nvPr/>
        </p:nvSpPr>
        <p:spPr>
          <a:xfrm>
            <a:off x="422029" y="4321714"/>
            <a:ext cx="7291500" cy="7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Divergent pseudo-concavity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9" name="Google Shape;1569;p119"/>
          <p:cNvSpPr txBox="1"/>
          <p:nvPr/>
        </p:nvSpPr>
        <p:spPr>
          <a:xfrm>
            <a:off x="738665" y="1248922"/>
            <a:ext cx="154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000" u="none" cap="none" strike="noStrike">
                <a:solidFill>
                  <a:srgbClr val="083C92"/>
                </a:solidFill>
                <a:latin typeface="Arial"/>
                <a:ea typeface="Arial"/>
                <a:cs typeface="Arial"/>
                <a:sym typeface="Arial"/>
              </a:rPr>
              <a:t>Medial balls</a:t>
            </a:r>
            <a:endParaRPr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3" name="Shape 1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4" name="Google Shape;1574;p1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2029" y="1248922"/>
            <a:ext cx="3561086" cy="2994219"/>
          </a:xfrm>
          <a:prstGeom prst="rect">
            <a:avLst/>
          </a:prstGeom>
          <a:noFill/>
          <a:ln>
            <a:noFill/>
          </a:ln>
        </p:spPr>
      </p:pic>
      <p:sp>
        <p:nvSpPr>
          <p:cNvPr id="1575" name="Google Shape;1575;p1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Divergent Concavity</a:t>
            </a:r>
            <a:endParaRPr/>
          </a:p>
        </p:txBody>
      </p:sp>
      <p:sp>
        <p:nvSpPr>
          <p:cNvPr id="1576" name="Google Shape;1576;p120"/>
          <p:cNvSpPr txBox="1"/>
          <p:nvPr/>
        </p:nvSpPr>
        <p:spPr>
          <a:xfrm>
            <a:off x="422029" y="4321714"/>
            <a:ext cx="7291500" cy="7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52167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46"/>
              <a:buFont typeface="Arial"/>
              <a:buChar char="●"/>
            </a:pPr>
            <a:r>
              <a:rPr b="0" i="0" lang="en-GB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If all the pseudo-concavities are divergent, then the curve is divergent</a:t>
            </a:r>
            <a:endParaRPr/>
          </a:p>
        </p:txBody>
      </p:sp>
      <p:sp>
        <p:nvSpPr>
          <p:cNvPr id="1577" name="Google Shape;1577;p120"/>
          <p:cNvSpPr txBox="1"/>
          <p:nvPr/>
        </p:nvSpPr>
        <p:spPr>
          <a:xfrm>
            <a:off x="738665" y="1248922"/>
            <a:ext cx="154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000" u="none" cap="none" strike="noStrike">
                <a:solidFill>
                  <a:srgbClr val="083C92"/>
                </a:solidFill>
                <a:latin typeface="Arial"/>
                <a:ea typeface="Arial"/>
                <a:cs typeface="Arial"/>
                <a:sym typeface="Arial"/>
              </a:rPr>
              <a:t>Medial balls</a:t>
            </a:r>
            <a:endParaRPr/>
          </a:p>
        </p:txBody>
      </p:sp>
      <p:sp>
        <p:nvSpPr>
          <p:cNvPr id="1578" name="Google Shape;1578;p120"/>
          <p:cNvSpPr/>
          <p:nvPr/>
        </p:nvSpPr>
        <p:spPr>
          <a:xfrm>
            <a:off x="5323367" y="1519485"/>
            <a:ext cx="2610311" cy="2638228"/>
          </a:xfrm>
          <a:custGeom>
            <a:rect b="b" l="l" r="r" t="t"/>
            <a:pathLst>
              <a:path extrusionOk="0" h="3293" w="3319">
                <a:moveTo>
                  <a:pt x="668" y="318"/>
                </a:moveTo>
                <a:cubicBezTo>
                  <a:pt x="851" y="231"/>
                  <a:pt x="1075" y="100"/>
                  <a:pt x="1147" y="238"/>
                </a:cubicBezTo>
                <a:cubicBezTo>
                  <a:pt x="1219" y="376"/>
                  <a:pt x="1007" y="922"/>
                  <a:pt x="1097" y="1148"/>
                </a:cubicBezTo>
                <a:cubicBezTo>
                  <a:pt x="1187" y="1374"/>
                  <a:pt x="1519" y="1601"/>
                  <a:pt x="1687" y="1598"/>
                </a:cubicBezTo>
                <a:cubicBezTo>
                  <a:pt x="1855" y="1595"/>
                  <a:pt x="2091" y="1301"/>
                  <a:pt x="2108" y="1128"/>
                </a:cubicBezTo>
                <a:cubicBezTo>
                  <a:pt x="2125" y="955"/>
                  <a:pt x="1797" y="740"/>
                  <a:pt x="1787" y="558"/>
                </a:cubicBezTo>
                <a:cubicBezTo>
                  <a:pt x="1777" y="376"/>
                  <a:pt x="1851" y="76"/>
                  <a:pt x="2047" y="38"/>
                </a:cubicBezTo>
                <a:cubicBezTo>
                  <a:pt x="2243" y="0"/>
                  <a:pt x="2775" y="81"/>
                  <a:pt x="2962" y="328"/>
                </a:cubicBezTo>
                <a:cubicBezTo>
                  <a:pt x="3149" y="575"/>
                  <a:pt x="3319" y="1215"/>
                  <a:pt x="3167" y="1518"/>
                </a:cubicBezTo>
                <a:cubicBezTo>
                  <a:pt x="3015" y="1821"/>
                  <a:pt x="2055" y="1933"/>
                  <a:pt x="2047" y="2148"/>
                </a:cubicBezTo>
                <a:cubicBezTo>
                  <a:pt x="2039" y="2363"/>
                  <a:pt x="3085" y="2623"/>
                  <a:pt x="3117" y="2808"/>
                </a:cubicBezTo>
                <a:cubicBezTo>
                  <a:pt x="3149" y="2993"/>
                  <a:pt x="2530" y="3223"/>
                  <a:pt x="2237" y="3258"/>
                </a:cubicBezTo>
                <a:cubicBezTo>
                  <a:pt x="1944" y="3293"/>
                  <a:pt x="1505" y="3223"/>
                  <a:pt x="1357" y="3018"/>
                </a:cubicBezTo>
                <a:cubicBezTo>
                  <a:pt x="1209" y="2813"/>
                  <a:pt x="1412" y="2175"/>
                  <a:pt x="1347" y="2028"/>
                </a:cubicBezTo>
                <a:cubicBezTo>
                  <a:pt x="1282" y="1881"/>
                  <a:pt x="1017" y="2210"/>
                  <a:pt x="967" y="2138"/>
                </a:cubicBezTo>
                <a:cubicBezTo>
                  <a:pt x="917" y="2066"/>
                  <a:pt x="1105" y="1701"/>
                  <a:pt x="1047" y="1598"/>
                </a:cubicBezTo>
                <a:cubicBezTo>
                  <a:pt x="989" y="1495"/>
                  <a:pt x="665" y="1430"/>
                  <a:pt x="617" y="1518"/>
                </a:cubicBezTo>
                <a:cubicBezTo>
                  <a:pt x="569" y="1606"/>
                  <a:pt x="795" y="2030"/>
                  <a:pt x="757" y="2128"/>
                </a:cubicBezTo>
                <a:cubicBezTo>
                  <a:pt x="719" y="2226"/>
                  <a:pt x="505" y="2336"/>
                  <a:pt x="387" y="2108"/>
                </a:cubicBezTo>
                <a:cubicBezTo>
                  <a:pt x="269" y="1880"/>
                  <a:pt x="0" y="1055"/>
                  <a:pt x="47" y="758"/>
                </a:cubicBezTo>
                <a:cubicBezTo>
                  <a:pt x="94" y="461"/>
                  <a:pt x="485" y="405"/>
                  <a:pt x="668" y="318"/>
                </a:cubicBezTo>
                <a:close/>
              </a:path>
            </a:pathLst>
          </a:custGeom>
          <a:solidFill>
            <a:srgbClr val="FFFFFF"/>
          </a:solidFill>
          <a:ln cap="flat" cmpd="sng" w="3175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9" name="Google Shape;1579;p120"/>
          <p:cNvSpPr/>
          <p:nvPr/>
        </p:nvSpPr>
        <p:spPr>
          <a:xfrm>
            <a:off x="6238044" y="1648972"/>
            <a:ext cx="494100" cy="472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0" name="Google Shape;1580;p120"/>
          <p:cNvSpPr/>
          <p:nvPr/>
        </p:nvSpPr>
        <p:spPr>
          <a:xfrm>
            <a:off x="6163017" y="1955324"/>
            <a:ext cx="693300" cy="714300"/>
          </a:xfrm>
          <a:prstGeom prst="ellipse">
            <a:avLst/>
          </a:prstGeom>
          <a:solidFill>
            <a:srgbClr val="FFFFFF">
              <a:alpha val="0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1" name="Google Shape;1581;p120"/>
          <p:cNvSpPr/>
          <p:nvPr/>
        </p:nvSpPr>
        <p:spPr>
          <a:xfrm>
            <a:off x="6443464" y="2408762"/>
            <a:ext cx="412800" cy="388200"/>
          </a:xfrm>
          <a:prstGeom prst="ellipse">
            <a:avLst/>
          </a:prstGeom>
          <a:solidFill>
            <a:srgbClr val="FFFFFF">
              <a:alpha val="0"/>
            </a:srgbClr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2" name="Google Shape;1582;p120"/>
          <p:cNvSpPr txBox="1"/>
          <p:nvPr/>
        </p:nvSpPr>
        <p:spPr>
          <a:xfrm>
            <a:off x="422029" y="4055562"/>
            <a:ext cx="1171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83C92"/>
                </a:solidFill>
                <a:latin typeface="Arial"/>
                <a:ea typeface="Arial"/>
                <a:cs typeface="Arial"/>
                <a:sym typeface="Arial"/>
              </a:rPr>
              <a:t>Divergent</a:t>
            </a:r>
            <a:endParaRPr/>
          </a:p>
        </p:txBody>
      </p:sp>
      <p:sp>
        <p:nvSpPr>
          <p:cNvPr id="1583" name="Google Shape;1583;p120"/>
          <p:cNvSpPr txBox="1"/>
          <p:nvPr/>
        </p:nvSpPr>
        <p:spPr>
          <a:xfrm>
            <a:off x="7420131" y="4051338"/>
            <a:ext cx="1633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83C92"/>
                </a:solidFill>
                <a:latin typeface="Arial"/>
                <a:ea typeface="Arial"/>
                <a:cs typeface="Arial"/>
                <a:sym typeface="Arial"/>
              </a:rPr>
              <a:t>Non-divergent</a:t>
            </a:r>
            <a:endParaRPr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7" name="Shape 1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8" name="Google Shape;1588;p1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Divergent Concavity</a:t>
            </a:r>
            <a:endParaRPr/>
          </a:p>
        </p:txBody>
      </p:sp>
      <p:pic>
        <p:nvPicPr>
          <p:cNvPr id="1589" name="Google Shape;1589;p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011" y="1944125"/>
            <a:ext cx="2398793" cy="1740108"/>
          </a:xfrm>
          <a:prstGeom prst="rect">
            <a:avLst/>
          </a:prstGeom>
          <a:noFill/>
          <a:ln>
            <a:noFill/>
          </a:ln>
        </p:spPr>
      </p:pic>
      <p:sp>
        <p:nvSpPr>
          <p:cNvPr id="1590" name="Google Shape;1590;p121"/>
          <p:cNvSpPr txBox="1"/>
          <p:nvPr/>
        </p:nvSpPr>
        <p:spPr>
          <a:xfrm>
            <a:off x="185291" y="1252999"/>
            <a:ext cx="7291500" cy="7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Implications</a:t>
            </a:r>
            <a:endParaRPr/>
          </a:p>
        </p:txBody>
      </p:sp>
      <p:sp>
        <p:nvSpPr>
          <p:cNvPr id="1591" name="Google Shape;1591;p121"/>
          <p:cNvSpPr txBox="1"/>
          <p:nvPr/>
        </p:nvSpPr>
        <p:spPr>
          <a:xfrm>
            <a:off x="802931" y="3586010"/>
            <a:ext cx="198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Point set, S sampled from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divergent concave curve</a:t>
            </a:r>
            <a:endParaRPr/>
          </a:p>
        </p:txBody>
      </p:sp>
      <p:pic>
        <p:nvPicPr>
          <p:cNvPr id="1592" name="Google Shape;1592;p1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09641" y="1871024"/>
            <a:ext cx="2499009" cy="1838478"/>
          </a:xfrm>
          <a:prstGeom prst="rect">
            <a:avLst/>
          </a:prstGeom>
          <a:noFill/>
          <a:ln>
            <a:noFill/>
          </a:ln>
        </p:spPr>
      </p:pic>
      <p:sp>
        <p:nvSpPr>
          <p:cNvPr id="1593" name="Google Shape;1593;p121"/>
          <p:cNvSpPr txBox="1"/>
          <p:nvPr/>
        </p:nvSpPr>
        <p:spPr>
          <a:xfrm>
            <a:off x="4572000" y="3678342"/>
            <a:ext cx="594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DT(S)</a:t>
            </a:r>
            <a:endParaRPr/>
          </a:p>
        </p:txBody>
      </p:sp>
      <p:pic>
        <p:nvPicPr>
          <p:cNvPr id="1594" name="Google Shape;1594;p1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44584" y="1899786"/>
            <a:ext cx="2398648" cy="1660188"/>
          </a:xfrm>
          <a:prstGeom prst="rect">
            <a:avLst/>
          </a:prstGeom>
          <a:noFill/>
          <a:ln>
            <a:noFill/>
          </a:ln>
        </p:spPr>
      </p:pic>
      <p:sp>
        <p:nvSpPr>
          <p:cNvPr id="1595" name="Google Shape;1595;p121"/>
          <p:cNvSpPr/>
          <p:nvPr/>
        </p:nvSpPr>
        <p:spPr>
          <a:xfrm>
            <a:off x="6923624" y="2008029"/>
            <a:ext cx="1752425" cy="688049"/>
          </a:xfrm>
          <a:custGeom>
            <a:rect b="b" l="l" r="r" t="t"/>
            <a:pathLst>
              <a:path extrusionOk="0" h="1274164" w="3087974">
                <a:moveTo>
                  <a:pt x="0" y="0"/>
                </a:moveTo>
                <a:cubicBezTo>
                  <a:pt x="124918" y="32479"/>
                  <a:pt x="249836" y="64958"/>
                  <a:pt x="344774" y="134912"/>
                </a:cubicBezTo>
                <a:cubicBezTo>
                  <a:pt x="439712" y="204866"/>
                  <a:pt x="477187" y="289810"/>
                  <a:pt x="569626" y="419725"/>
                </a:cubicBezTo>
                <a:cubicBezTo>
                  <a:pt x="662065" y="549640"/>
                  <a:pt x="796977" y="786984"/>
                  <a:pt x="899410" y="914400"/>
                </a:cubicBezTo>
                <a:cubicBezTo>
                  <a:pt x="1001843" y="1041816"/>
                  <a:pt x="1091784" y="1124262"/>
                  <a:pt x="1184223" y="1184223"/>
                </a:cubicBezTo>
                <a:cubicBezTo>
                  <a:pt x="1276662" y="1244184"/>
                  <a:pt x="1374099" y="1274164"/>
                  <a:pt x="1454046" y="1274164"/>
                </a:cubicBezTo>
                <a:cubicBezTo>
                  <a:pt x="1533993" y="1274164"/>
                  <a:pt x="1583961" y="1251679"/>
                  <a:pt x="1663908" y="1184223"/>
                </a:cubicBezTo>
                <a:cubicBezTo>
                  <a:pt x="1743856" y="1116767"/>
                  <a:pt x="1841292" y="991850"/>
                  <a:pt x="1933731" y="869430"/>
                </a:cubicBezTo>
                <a:cubicBezTo>
                  <a:pt x="2026170" y="747010"/>
                  <a:pt x="2111115" y="572125"/>
                  <a:pt x="2218544" y="449705"/>
                </a:cubicBezTo>
                <a:cubicBezTo>
                  <a:pt x="2325974" y="327285"/>
                  <a:pt x="2433403" y="207364"/>
                  <a:pt x="2578308" y="134912"/>
                </a:cubicBezTo>
                <a:cubicBezTo>
                  <a:pt x="2723213" y="62460"/>
                  <a:pt x="2905593" y="38725"/>
                  <a:pt x="3087974" y="14990"/>
                </a:cubicBezTo>
              </a:path>
            </a:pathLst>
          </a:custGeom>
          <a:noFill/>
          <a:ln cap="flat" cmpd="sng" w="317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6" name="Google Shape;1596;p121"/>
          <p:cNvSpPr txBox="1"/>
          <p:nvPr/>
        </p:nvSpPr>
        <p:spPr>
          <a:xfrm>
            <a:off x="6502219" y="3586010"/>
            <a:ext cx="2731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Triangles in divergent concave region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12" name="Google Shape;21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2508" y="1027200"/>
            <a:ext cx="3499550" cy="71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54002" y="1291574"/>
            <a:ext cx="2360648" cy="1762625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3"/>
          <p:cNvSpPr txBox="1"/>
          <p:nvPr/>
        </p:nvSpPr>
        <p:spPr>
          <a:xfrm>
            <a:off x="276475" y="1838388"/>
            <a:ext cx="5440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Non-uniform sampling: determines feature size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15" name="Google Shape;215;p23"/>
          <p:cNvSpPr txBox="1"/>
          <p:nvPr/>
        </p:nvSpPr>
        <p:spPr>
          <a:xfrm>
            <a:off x="5273000" y="3224225"/>
            <a:ext cx="3330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Noisy sampling: needs fitting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16" name="Google Shape;216;p23"/>
          <p:cNvSpPr txBox="1"/>
          <p:nvPr/>
        </p:nvSpPr>
        <p:spPr>
          <a:xfrm>
            <a:off x="1033500" y="42743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Outliers: needs filtering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17" name="Google Shape;217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22333" y="2482125"/>
            <a:ext cx="2455085" cy="1762625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3"/>
          <p:cNvSpPr/>
          <p:nvPr/>
        </p:nvSpPr>
        <p:spPr>
          <a:xfrm>
            <a:off x="3623875" y="2460350"/>
            <a:ext cx="142800" cy="1428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3"/>
          <p:cNvSpPr/>
          <p:nvPr/>
        </p:nvSpPr>
        <p:spPr>
          <a:xfrm>
            <a:off x="3692925" y="3963575"/>
            <a:ext cx="142800" cy="1428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3"/>
          <p:cNvSpPr/>
          <p:nvPr/>
        </p:nvSpPr>
        <p:spPr>
          <a:xfrm>
            <a:off x="2330875" y="3383675"/>
            <a:ext cx="142800" cy="1428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3"/>
          <p:cNvSpPr/>
          <p:nvPr/>
        </p:nvSpPr>
        <p:spPr>
          <a:xfrm>
            <a:off x="276475" y="3899300"/>
            <a:ext cx="142800" cy="1428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23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Input Data: Properties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23" name="Google Shape;223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0" name="Shape 1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1" name="Google Shape;1601;p1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Divergent Concavity</a:t>
            </a:r>
            <a:endParaRPr/>
          </a:p>
        </p:txBody>
      </p:sp>
      <p:sp>
        <p:nvSpPr>
          <p:cNvPr id="1602" name="Google Shape;1602;p122"/>
          <p:cNvSpPr txBox="1"/>
          <p:nvPr/>
        </p:nvSpPr>
        <p:spPr>
          <a:xfrm>
            <a:off x="185291" y="1252999"/>
            <a:ext cx="7291500" cy="16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b="0" i="0" lang="en-GB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Triangles in divergent concave regions are:</a:t>
            </a:r>
            <a:endParaRPr/>
          </a:p>
          <a:p>
            <a:pPr indent="-349250" lvl="0" marL="8064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⮚"/>
            </a:pPr>
            <a:r>
              <a:rPr b="0" i="0" lang="en-GB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Obtuse</a:t>
            </a:r>
            <a:endParaRPr/>
          </a:p>
          <a:p>
            <a:pPr indent="-349250" lvl="0" marL="8064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⮚"/>
            </a:pPr>
            <a:r>
              <a:rPr b="0" i="0" lang="en-GB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Longest edge placed towards the extremal BT</a:t>
            </a:r>
            <a:endParaRPr/>
          </a:p>
        </p:txBody>
      </p:sp>
      <p:pic>
        <p:nvPicPr>
          <p:cNvPr id="1603" name="Google Shape;1603;p1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72571" y="2870798"/>
            <a:ext cx="3135501" cy="2327239"/>
          </a:xfrm>
          <a:prstGeom prst="rect">
            <a:avLst/>
          </a:prstGeom>
          <a:noFill/>
          <a:ln>
            <a:noFill/>
          </a:ln>
        </p:spPr>
      </p:pic>
      <p:sp>
        <p:nvSpPr>
          <p:cNvPr id="1604" name="Google Shape;1604;p122"/>
          <p:cNvSpPr/>
          <p:nvPr/>
        </p:nvSpPr>
        <p:spPr>
          <a:xfrm>
            <a:off x="3326018" y="3008186"/>
            <a:ext cx="2106000" cy="1009200"/>
          </a:xfrm>
          <a:prstGeom prst="rect">
            <a:avLst/>
          </a:prstGeom>
          <a:noFill/>
          <a:ln cap="flat" cmpd="sng" w="28575">
            <a:solidFill>
              <a:srgbClr val="041E4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5" name="Google Shape;1605;p1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50117" y="2411335"/>
            <a:ext cx="2688958" cy="1146677"/>
          </a:xfrm>
          <a:prstGeom prst="rect">
            <a:avLst/>
          </a:prstGeom>
          <a:noFill/>
          <a:ln>
            <a:noFill/>
          </a:ln>
        </p:spPr>
      </p:pic>
      <p:sp>
        <p:nvSpPr>
          <p:cNvPr id="1606" name="Google Shape;1606;p122"/>
          <p:cNvSpPr/>
          <p:nvPr/>
        </p:nvSpPr>
        <p:spPr>
          <a:xfrm>
            <a:off x="5083899" y="2334375"/>
            <a:ext cx="2655300" cy="1228200"/>
          </a:xfrm>
          <a:prstGeom prst="rect">
            <a:avLst/>
          </a:prstGeom>
          <a:noFill/>
          <a:ln cap="flat" cmpd="sng" w="28575">
            <a:solidFill>
              <a:srgbClr val="041E4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0" name="Shape 1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1" name="Google Shape;1611;p1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Relaxed Gabriel Graph</a:t>
            </a:r>
            <a:endParaRPr/>
          </a:p>
        </p:txBody>
      </p:sp>
      <p:sp>
        <p:nvSpPr>
          <p:cNvPr id="1612" name="Google Shape;1612;p123"/>
          <p:cNvSpPr txBox="1"/>
          <p:nvPr>
            <p:ph idx="1" type="body"/>
          </p:nvPr>
        </p:nvSpPr>
        <p:spPr>
          <a:xfrm>
            <a:off x="311700" y="1069617"/>
            <a:ext cx="8520600" cy="344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Consists of all Gabriel edges and a few non-Gabriel edges</a:t>
            </a:r>
            <a:endParaRPr/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RGG(S) retains a non-Gabriel edge (p, q) of DT(S) if it satisfies either of the following: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613" name="Google Shape;1613;p123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14" name="Google Shape;1614;p1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5" name="Google Shape;1615;p1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6436" y="2440372"/>
            <a:ext cx="6847216" cy="1015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6" name="Google Shape;1616;p1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16989" y="3466210"/>
            <a:ext cx="1832452" cy="1316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7" name="Google Shape;1617;p1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36954" y="3490097"/>
            <a:ext cx="1923643" cy="1415191"/>
          </a:xfrm>
          <a:prstGeom prst="rect">
            <a:avLst/>
          </a:prstGeom>
          <a:noFill/>
          <a:ln>
            <a:noFill/>
          </a:ln>
        </p:spPr>
      </p:pic>
      <p:sp>
        <p:nvSpPr>
          <p:cNvPr id="1618" name="Google Shape;1618;p123"/>
          <p:cNvSpPr txBox="1"/>
          <p:nvPr/>
        </p:nvSpPr>
        <p:spPr>
          <a:xfrm>
            <a:off x="4382548" y="4653048"/>
            <a:ext cx="66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83C92"/>
                </a:solidFill>
                <a:latin typeface="Arial"/>
                <a:ea typeface="Arial"/>
                <a:cs typeface="Arial"/>
                <a:sym typeface="Arial"/>
              </a:rPr>
              <a:t>DT(S)</a:t>
            </a:r>
            <a:endParaRPr/>
          </a:p>
        </p:txBody>
      </p:sp>
      <p:sp>
        <p:nvSpPr>
          <p:cNvPr id="1619" name="Google Shape;1619;p123"/>
          <p:cNvSpPr txBox="1"/>
          <p:nvPr/>
        </p:nvSpPr>
        <p:spPr>
          <a:xfrm>
            <a:off x="6709977" y="4636592"/>
            <a:ext cx="832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83C92"/>
                </a:solidFill>
                <a:latin typeface="Arial"/>
                <a:ea typeface="Arial"/>
                <a:cs typeface="Arial"/>
                <a:sym typeface="Arial"/>
              </a:rPr>
              <a:t>RGG(S)</a:t>
            </a:r>
            <a:endParaRPr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3" name="Shape 1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4" name="Google Shape;1624;p1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r-sampling</a:t>
            </a:r>
            <a:endParaRPr/>
          </a:p>
        </p:txBody>
      </p:sp>
      <p:sp>
        <p:nvSpPr>
          <p:cNvPr id="1625" name="Google Shape;1625;p124"/>
          <p:cNvSpPr txBox="1"/>
          <p:nvPr>
            <p:ph idx="1" type="body"/>
          </p:nvPr>
        </p:nvSpPr>
        <p:spPr>
          <a:xfrm>
            <a:off x="311700" y="1069617"/>
            <a:ext cx="8520600" cy="30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A point set S sampled from an object O is said to be r-sample if</a:t>
            </a:r>
            <a:endParaRPr/>
          </a:p>
          <a:p>
            <a:pPr indent="-361950" lvl="0" marL="808037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⮚"/>
            </a:pPr>
            <a:r>
              <a:rPr lang="en-GB"/>
              <a:t>Every pair of adjacent boundary samples p, q lies at a distance of at most 2r.</a:t>
            </a:r>
            <a:endParaRPr/>
          </a:p>
          <a:p>
            <a:pPr indent="-361950" lvl="0" marL="808037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⮚"/>
            </a:pPr>
            <a:r>
              <a:rPr lang="en-GB"/>
              <a:t>Every pair of samples p, q from the interior of O lies at a minimum distance of 2r.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626" name="Google Shape;1626;p124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27" name="Google Shape;1627;p1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8" name="Google Shape;1628;p1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89749" y="2651649"/>
            <a:ext cx="3888761" cy="21248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2" name="Shape 1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3" name="Google Shape;1633;p1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Directed Boundary Sample</a:t>
            </a:r>
            <a:endParaRPr/>
          </a:p>
        </p:txBody>
      </p:sp>
      <p:sp>
        <p:nvSpPr>
          <p:cNvPr id="1634" name="Google Shape;1634;p125"/>
          <p:cNvSpPr txBox="1"/>
          <p:nvPr>
            <p:ph idx="1" type="body"/>
          </p:nvPr>
        </p:nvSpPr>
        <p:spPr>
          <a:xfrm>
            <a:off x="311700" y="1069617"/>
            <a:ext cx="8520600" cy="29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77500" lnSpcReduction="10000"/>
          </a:bodyPr>
          <a:lstStyle/>
          <a:p>
            <a:pPr indent="-26003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Directed boundary sample is an r-sampling of object O which possess a divergent boundary</a:t>
            </a:r>
            <a:endParaRPr/>
          </a:p>
          <a:p>
            <a:pPr indent="-26003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Theoretical analysis and topological correctness of RGG is provided under directed boundary sample</a:t>
            </a:r>
            <a:endParaRPr/>
          </a:p>
          <a:p>
            <a:pPr indent="-244157" lvl="0" marL="26987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Lemma: </a:t>
            </a:r>
            <a:r>
              <a:rPr b="0" i="1" lang="en-GB" sz="1800" u="none" strike="noStrike">
                <a:latin typeface="Arial"/>
                <a:ea typeface="Arial"/>
                <a:cs typeface="Arial"/>
                <a:sym typeface="Arial"/>
              </a:rPr>
              <a:t>Let S be a </a:t>
            </a:r>
            <a:r>
              <a:rPr b="0" i="0" lang="en-GB" sz="1800" u="none" strike="noStrike"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0" i="1" lang="en-GB" sz="1800" u="none" strike="noStrike">
                <a:latin typeface="Arial"/>
                <a:ea typeface="Arial"/>
                <a:cs typeface="Arial"/>
                <a:sym typeface="Arial"/>
              </a:rPr>
              <a:t>r</a:t>
            </a:r>
            <a:r>
              <a:rPr b="0" i="0" lang="en-GB" sz="1800" u="none" strike="noStrike">
                <a:latin typeface="Arial"/>
                <a:ea typeface="Arial"/>
                <a:cs typeface="Arial"/>
                <a:sym typeface="Arial"/>
              </a:rPr>
              <a:t>, ↑)</a:t>
            </a:r>
            <a:r>
              <a:rPr b="0" i="1" lang="en-GB" sz="1800" u="none" strike="noStrike">
                <a:latin typeface="Arial"/>
                <a:ea typeface="Arial"/>
                <a:cs typeface="Arial"/>
                <a:sym typeface="Arial"/>
              </a:rPr>
              <a:t>-sample of an object O, </a:t>
            </a:r>
            <a:r>
              <a:rPr b="0" i="0" lang="en-GB" sz="1800" u="none" strike="noStrike">
                <a:latin typeface="Arial"/>
                <a:ea typeface="Arial"/>
                <a:cs typeface="Arial"/>
                <a:sym typeface="Arial"/>
              </a:rPr>
              <a:t>∂</a:t>
            </a:r>
            <a:r>
              <a:rPr b="0" i="1" lang="en-GB" sz="1800" u="none" strike="noStrike">
                <a:latin typeface="Arial"/>
                <a:ea typeface="Arial"/>
                <a:cs typeface="Arial"/>
                <a:sym typeface="Arial"/>
              </a:rPr>
              <a:t>RGG</a:t>
            </a:r>
            <a:r>
              <a:rPr b="0" i="0" lang="en-GB" sz="1800" u="none" strike="noStrike"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0" i="1" lang="en-GB" sz="1800" u="none" strike="noStrike">
                <a:latin typeface="Arial"/>
                <a:ea typeface="Arial"/>
                <a:cs typeface="Arial"/>
                <a:sym typeface="Arial"/>
              </a:rPr>
              <a:t>S </a:t>
            </a:r>
            <a:r>
              <a:rPr b="0" i="0" lang="en-GB" sz="1800" u="none" strike="noStrike">
                <a:latin typeface="Arial"/>
                <a:ea typeface="Arial"/>
                <a:cs typeface="Arial"/>
                <a:sym typeface="Arial"/>
              </a:rPr>
              <a:t>) </a:t>
            </a:r>
            <a:r>
              <a:rPr b="0" i="1" lang="en-GB" sz="1800" u="none" strike="noStrike">
                <a:latin typeface="Arial"/>
                <a:ea typeface="Arial"/>
                <a:cs typeface="Arial"/>
                <a:sym typeface="Arial"/>
              </a:rPr>
              <a:t>contains an edge between every pair of adjacent samples of </a:t>
            </a:r>
            <a:r>
              <a:rPr b="0" i="0" lang="en-GB" sz="1800" u="none" strike="noStrike">
                <a:latin typeface="Arial"/>
                <a:ea typeface="Arial"/>
                <a:cs typeface="Arial"/>
                <a:sym typeface="Arial"/>
              </a:rPr>
              <a:t>∂</a:t>
            </a:r>
            <a:r>
              <a:rPr b="0" i="1" lang="en-GB" sz="1800" u="none" strike="noStrike">
                <a:latin typeface="Arial"/>
                <a:ea typeface="Arial"/>
                <a:cs typeface="Arial"/>
                <a:sym typeface="Arial"/>
              </a:rPr>
              <a:t>O.</a:t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635" name="Google Shape;1635;p125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36" name="Google Shape;1636;p1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0" name="Shape 1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" name="Google Shape;1641;p1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EC-shape</a:t>
            </a:r>
            <a:endParaRPr/>
          </a:p>
        </p:txBody>
      </p:sp>
      <p:sp>
        <p:nvSpPr>
          <p:cNvPr id="1642" name="Google Shape;1642;p126"/>
          <p:cNvSpPr txBox="1"/>
          <p:nvPr>
            <p:ph idx="1" type="body"/>
          </p:nvPr>
        </p:nvSpPr>
        <p:spPr>
          <a:xfrm>
            <a:off x="311700" y="1069617"/>
            <a:ext cx="8520600" cy="3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268605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Exterior triangle and exterior edge</a:t>
            </a:r>
            <a:endParaRPr/>
          </a:p>
          <a:p>
            <a:pPr indent="-268605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Circle constraint: diametric, chord and midpoint circles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68605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Regularity constraints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643" name="Google Shape;1643;p126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44" name="Google Shape;1644;p1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5" name="Google Shape;1645;p1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67636" y="1127753"/>
            <a:ext cx="2715149" cy="1172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6" name="Google Shape;1646;p1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85638" y="2186863"/>
            <a:ext cx="4232616" cy="1394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7" name="Google Shape;1647;p1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823317" y="3711045"/>
            <a:ext cx="3941685" cy="11299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1" name="Shape 1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2" name="Google Shape;1652;p1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EC-shape</a:t>
            </a:r>
            <a:endParaRPr/>
          </a:p>
        </p:txBody>
      </p:sp>
      <p:cxnSp>
        <p:nvCxnSpPr>
          <p:cNvPr id="1653" name="Google Shape;1653;p127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54" name="Google Shape;1654;p1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5" name="Google Shape;1655;p1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8372" y="1233374"/>
            <a:ext cx="3027576" cy="1690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6" name="Google Shape;1656;p1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896618" y="1233374"/>
            <a:ext cx="3515380" cy="2187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7" name="Google Shape;1657;p1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170092" y="2923713"/>
            <a:ext cx="3147864" cy="2032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1" name="Shape 1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2" name="Google Shape;1662;p1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EC-shape</a:t>
            </a:r>
            <a:endParaRPr/>
          </a:p>
        </p:txBody>
      </p:sp>
      <p:cxnSp>
        <p:nvCxnSpPr>
          <p:cNvPr id="1663" name="Google Shape;1663;p128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64" name="Google Shape;1664;p1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5" name="Google Shape;1665;p1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17369" y="825260"/>
            <a:ext cx="4256015" cy="2197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6" name="Google Shape;1666;p1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7432" y="920450"/>
            <a:ext cx="3841191" cy="2036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7" name="Google Shape;1667;p1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81739" y="2989791"/>
            <a:ext cx="3265845" cy="1775763"/>
          </a:xfrm>
          <a:prstGeom prst="rect">
            <a:avLst/>
          </a:prstGeom>
          <a:noFill/>
          <a:ln>
            <a:noFill/>
          </a:ln>
        </p:spPr>
      </p:pic>
      <p:sp>
        <p:nvSpPr>
          <p:cNvPr id="1668" name="Google Shape;1668;p128"/>
          <p:cNvSpPr txBox="1"/>
          <p:nvPr>
            <p:ph idx="1" type="body"/>
          </p:nvPr>
        </p:nvSpPr>
        <p:spPr>
          <a:xfrm>
            <a:off x="4095565" y="3044133"/>
            <a:ext cx="4870800" cy="16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-242887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Under r-sampling, EC-shape is homeomorphic to a simple closed curve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2" name="Shape 1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3" name="Google Shape;1673;p1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CT-shape</a:t>
            </a:r>
            <a:endParaRPr/>
          </a:p>
        </p:txBody>
      </p:sp>
      <p:sp>
        <p:nvSpPr>
          <p:cNvPr id="1674" name="Google Shape;1674;p129"/>
          <p:cNvSpPr txBox="1"/>
          <p:nvPr>
            <p:ph idx="1" type="body"/>
          </p:nvPr>
        </p:nvSpPr>
        <p:spPr>
          <a:xfrm>
            <a:off x="311700" y="1069617"/>
            <a:ext cx="8520600" cy="3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277177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Single pass, input-independent algorithm</a:t>
            </a:r>
            <a:endParaRPr/>
          </a:p>
          <a:p>
            <a:pPr indent="-277177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Coordinated triangles: If the circumcenters of neighboring triangles lie on the same half plane made by the shared edge</a:t>
            </a:r>
            <a:endParaRPr/>
          </a:p>
          <a:p>
            <a:pPr indent="-277177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Skinny triangles: non-obtuse triangle with base less than the distance between its circumcenter and incenter</a:t>
            </a:r>
            <a:endParaRPr/>
          </a:p>
          <a:p>
            <a:pPr indent="-277177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Degree constraints: for vertices with degree &gt;2, two shorter edges are retained. 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675" name="Google Shape;1675;p129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76" name="Google Shape;1676;p1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7" name="Google Shape;1677;p1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24256" y="3623711"/>
            <a:ext cx="3694003" cy="13371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1" name="Shape 1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2" name="Google Shape;1682;p1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CT-shape</a:t>
            </a:r>
            <a:endParaRPr/>
          </a:p>
        </p:txBody>
      </p:sp>
      <p:sp>
        <p:nvSpPr>
          <p:cNvPr id="1683" name="Google Shape;1683;p130"/>
          <p:cNvSpPr txBox="1"/>
          <p:nvPr>
            <p:ph idx="1" type="body"/>
          </p:nvPr>
        </p:nvSpPr>
        <p:spPr>
          <a:xfrm>
            <a:off x="311700" y="1069617"/>
            <a:ext cx="3548100" cy="37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-251459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Mark all the shared edges of the coordinated triangles, two longer edges of the skinny triangles</a:t>
            </a:r>
            <a:endParaRPr/>
          </a:p>
          <a:p>
            <a:pPr indent="-251459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Create a graph consisting of all unmarked edges</a:t>
            </a:r>
            <a:endParaRPr/>
          </a:p>
          <a:p>
            <a:pPr indent="-251459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Apply degree constraints to get the final shape</a:t>
            </a:r>
            <a:endParaRPr/>
          </a:p>
          <a:p>
            <a:pPr indent="-251459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Theoretical guarantees under r-sampling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684" name="Google Shape;1684;p130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85" name="Google Shape;1685;p1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6" name="Google Shape;1686;p1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20976" y="1092242"/>
            <a:ext cx="4691617" cy="1203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7" name="Google Shape;1687;p1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0" y="2685862"/>
            <a:ext cx="3626986" cy="11590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1" name="Shape 1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2" name="Google Shape;1692;p1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Minimal Reach Sampling</a:t>
            </a:r>
            <a:endParaRPr/>
          </a:p>
        </p:txBody>
      </p:sp>
      <p:sp>
        <p:nvSpPr>
          <p:cNvPr id="1693" name="Google Shape;1693;p131"/>
          <p:cNvSpPr txBox="1"/>
          <p:nvPr>
            <p:ph idx="1" type="body"/>
          </p:nvPr>
        </p:nvSpPr>
        <p:spPr>
          <a:xfrm>
            <a:off x="311700" y="1069617"/>
            <a:ext cx="85206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32500" lnSpcReduction="20000"/>
          </a:bodyPr>
          <a:lstStyle/>
          <a:p>
            <a:pPr indent="-208597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Interval I(p) = [p</a:t>
            </a:r>
            <a:r>
              <a:rPr baseline="-25000" lang="en-GB">
                <a:solidFill>
                  <a:srgbClr val="999999"/>
                </a:solidFill>
              </a:rPr>
              <a:t>0</a:t>
            </a:r>
            <a:r>
              <a:rPr lang="en-GB">
                <a:solidFill>
                  <a:srgbClr val="999999"/>
                </a:solidFill>
              </a:rPr>
              <a:t>, p</a:t>
            </a:r>
            <a:r>
              <a:rPr baseline="-25000" lang="en-GB">
                <a:solidFill>
                  <a:srgbClr val="999999"/>
                </a:solidFill>
              </a:rPr>
              <a:t>1</a:t>
            </a:r>
            <a:r>
              <a:rPr lang="en-GB">
                <a:solidFill>
                  <a:srgbClr val="999999"/>
                </a:solidFill>
              </a:rPr>
              <a:t>] is the set of curve points between p</a:t>
            </a:r>
            <a:r>
              <a:rPr baseline="-25000" lang="en-GB">
                <a:solidFill>
                  <a:srgbClr val="999999"/>
                </a:solidFill>
              </a:rPr>
              <a:t>0</a:t>
            </a:r>
            <a:r>
              <a:rPr lang="en-GB">
                <a:solidFill>
                  <a:srgbClr val="999999"/>
                </a:solidFill>
              </a:rPr>
              <a:t>, and p</a:t>
            </a:r>
            <a:r>
              <a:rPr baseline="-25000" lang="en-GB">
                <a:solidFill>
                  <a:srgbClr val="999999"/>
                </a:solidFill>
              </a:rPr>
              <a:t>1</a:t>
            </a:r>
            <a:endParaRPr/>
          </a:p>
          <a:p>
            <a:pPr indent="-208597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Reach of a curve interval I: inf lfs(p) : p ∈ I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694" name="Google Shape;1694;p131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95" name="Google Shape;1695;p1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6" name="Google Shape;1696;p1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90516" y="2334151"/>
            <a:ext cx="3585727" cy="2626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7" name="Google Shape;1697;p1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08277" y="2994734"/>
            <a:ext cx="1638573" cy="1381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29" name="Google Shape;229;p24"/>
          <p:cNvSpPr txBox="1"/>
          <p:nvPr/>
        </p:nvSpPr>
        <p:spPr>
          <a:xfrm>
            <a:off x="601575" y="25797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Manifold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30" name="Google Shape;230;p24"/>
          <p:cNvSpPr txBox="1"/>
          <p:nvPr/>
        </p:nvSpPr>
        <p:spPr>
          <a:xfrm>
            <a:off x="3801000" y="25797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Open curves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31" name="Google Shape;231;p24"/>
          <p:cNvSpPr txBox="1"/>
          <p:nvPr/>
        </p:nvSpPr>
        <p:spPr>
          <a:xfrm>
            <a:off x="6894100" y="29625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Multiply Connected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32" name="Google Shape;232;p24"/>
          <p:cNvSpPr txBox="1"/>
          <p:nvPr/>
        </p:nvSpPr>
        <p:spPr>
          <a:xfrm>
            <a:off x="391025" y="42419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Sharp Corners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33" name="Google Shape;233;p24"/>
          <p:cNvSpPr txBox="1"/>
          <p:nvPr/>
        </p:nvSpPr>
        <p:spPr>
          <a:xfrm>
            <a:off x="2832300" y="42419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Guarantees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34" name="Google Shape;234;p24"/>
          <p:cNvSpPr txBox="1"/>
          <p:nvPr/>
        </p:nvSpPr>
        <p:spPr>
          <a:xfrm>
            <a:off x="5042225" y="42419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Time Complexity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35" name="Google Shape;23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00513" y="1076275"/>
            <a:ext cx="1895475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4"/>
          <p:cNvSpPr txBox="1"/>
          <p:nvPr/>
        </p:nvSpPr>
        <p:spPr>
          <a:xfrm>
            <a:off x="906375" y="3798575"/>
            <a:ext cx="1141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ɑ&lt;90°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37" name="Google Shape;237;p24"/>
          <p:cNvSpPr txBox="1"/>
          <p:nvPr/>
        </p:nvSpPr>
        <p:spPr>
          <a:xfrm>
            <a:off x="3192375" y="3798575"/>
            <a:ext cx="1141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ε&lt;0.5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38" name="Google Shape;238;p24"/>
          <p:cNvSpPr txBox="1"/>
          <p:nvPr/>
        </p:nvSpPr>
        <p:spPr>
          <a:xfrm>
            <a:off x="5325975" y="3798575"/>
            <a:ext cx="1590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i="1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(</a:t>
            </a:r>
            <a:r>
              <a:rPr i="1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log </a:t>
            </a:r>
            <a:r>
              <a:rPr i="1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)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39" name="Google Shape;239;p24"/>
          <p:cNvSpPr txBox="1"/>
          <p:nvPr/>
        </p:nvSpPr>
        <p:spPr>
          <a:xfrm>
            <a:off x="618225" y="2118075"/>
            <a:ext cx="1141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deg(v)=2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40" name="Google Shape;240;p24"/>
          <p:cNvSpPr txBox="1"/>
          <p:nvPr/>
        </p:nvSpPr>
        <p:spPr>
          <a:xfrm>
            <a:off x="3971025" y="2118075"/>
            <a:ext cx="1141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deg(v)≤2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41" name="Google Shape;24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025" y="1018775"/>
            <a:ext cx="2070019" cy="102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4"/>
          <p:cNvPicPr preferRelativeResize="0"/>
          <p:nvPr/>
        </p:nvPicPr>
        <p:blipFill rotWithShape="1">
          <a:blip r:embed="rId5">
            <a:alphaModFix/>
          </a:blip>
          <a:srcRect b="999" l="0" r="0" t="989"/>
          <a:stretch/>
        </p:blipFill>
        <p:spPr>
          <a:xfrm>
            <a:off x="3439017" y="1018767"/>
            <a:ext cx="2070025" cy="10073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53975" y="3165596"/>
            <a:ext cx="1106379" cy="75435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4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Reconstruction Output: Properties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45" name="Google Shape;245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" name="Google Shape;1702;p1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Minimal Reach Sampling</a:t>
            </a:r>
            <a:endParaRPr/>
          </a:p>
        </p:txBody>
      </p:sp>
      <p:sp>
        <p:nvSpPr>
          <p:cNvPr id="1703" name="Google Shape;1703;p132"/>
          <p:cNvSpPr txBox="1"/>
          <p:nvPr>
            <p:ph idx="1" type="body"/>
          </p:nvPr>
        </p:nvSpPr>
        <p:spPr>
          <a:xfrm>
            <a:off x="311700" y="1069617"/>
            <a:ext cx="8520600" cy="32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-251459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Consider pseudo-concavities with extremal bi-tangent points as the intervals</a:t>
            </a:r>
            <a:endParaRPr/>
          </a:p>
          <a:p>
            <a:pPr indent="-251459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Local feature size is computed w.r.t exterior medial axis</a:t>
            </a:r>
            <a:endParaRPr/>
          </a:p>
          <a:p>
            <a:pPr indent="-251459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Compute the minimum reach of      all the pseudo-concave intervals</a:t>
            </a:r>
            <a:endParaRPr/>
          </a:p>
          <a:p>
            <a:pPr indent="-251459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MRS: the closest neighboring point of any p in S lies at exactly 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704" name="Google Shape;1704;p132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05" name="Google Shape;1705;p1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6" name="Google Shape;1706;p1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11588" y="3137443"/>
            <a:ext cx="4708830" cy="1701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7" name="Google Shape;1707;p1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14069" y="2345340"/>
            <a:ext cx="124679" cy="222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8" name="Google Shape;1708;p1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99673" y="2789260"/>
            <a:ext cx="124679" cy="2226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2" name="Shape 1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3" name="Google Shape;1713;p1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Minimal Reach Sampling</a:t>
            </a:r>
            <a:endParaRPr/>
          </a:p>
        </p:txBody>
      </p:sp>
      <p:sp>
        <p:nvSpPr>
          <p:cNvPr id="1714" name="Google Shape;1714;p133"/>
          <p:cNvSpPr txBox="1"/>
          <p:nvPr>
            <p:ph idx="1" type="body"/>
          </p:nvPr>
        </p:nvSpPr>
        <p:spPr>
          <a:xfrm>
            <a:off x="359048" y="2741633"/>
            <a:ext cx="8520600" cy="17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40000" lnSpcReduction="10000"/>
          </a:bodyPr>
          <a:lstStyle/>
          <a:p>
            <a:pPr indent="-21717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Under MRS, only the edges with petal ratio (longest/shortest) &lt;=2 are part of the shape</a:t>
            </a:r>
            <a:endParaRPr/>
          </a:p>
          <a:p>
            <a:pPr indent="-21717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The algorithm retains all such edges to obtain the final shape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715" name="Google Shape;1715;p133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16" name="Google Shape;1716;p1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7" name="Google Shape;1717;p1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7658" y="1096190"/>
            <a:ext cx="7637592" cy="15063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1" name="Shape 1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2" name="Google Shape;1722;p1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Practices</a:t>
            </a:r>
            <a:endParaRPr/>
          </a:p>
        </p:txBody>
      </p:sp>
      <p:sp>
        <p:nvSpPr>
          <p:cNvPr id="1723" name="Google Shape;1723;p134"/>
          <p:cNvSpPr txBox="1"/>
          <p:nvPr>
            <p:ph idx="1" type="body"/>
          </p:nvPr>
        </p:nvSpPr>
        <p:spPr>
          <a:xfrm>
            <a:off x="311700" y="1069617"/>
            <a:ext cx="8520600" cy="3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-26003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Quantitative analysis based on L</a:t>
            </a:r>
            <a:r>
              <a:rPr baseline="30000" lang="en-GB">
                <a:solidFill>
                  <a:srgbClr val="999999"/>
                </a:solidFill>
              </a:rPr>
              <a:t>2</a:t>
            </a:r>
            <a:r>
              <a:rPr lang="en-GB">
                <a:solidFill>
                  <a:srgbClr val="999999"/>
                </a:solidFill>
              </a:rPr>
              <a:t> error norm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rPr lang="en-GB">
                <a:solidFill>
                  <a:srgbClr val="999999"/>
                </a:solidFill>
              </a:rPr>
              <a:t>O: original object, R(S): reconstructed polygon</a:t>
            </a:r>
            <a:endParaRPr/>
          </a:p>
          <a:p>
            <a:pPr indent="-26003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L</a:t>
            </a:r>
            <a:r>
              <a:rPr baseline="30000" lang="en-GB">
                <a:solidFill>
                  <a:srgbClr val="999999"/>
                </a:solidFill>
              </a:rPr>
              <a:t>2</a:t>
            </a:r>
            <a:r>
              <a:rPr lang="en-GB">
                <a:solidFill>
                  <a:srgbClr val="999999"/>
                </a:solidFill>
              </a:rPr>
              <a:t> error norm of zero🡪 both the areas are equal, and the boundaries are structurally alike.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724" name="Google Shape;1724;p134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25" name="Google Shape;1725;p1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6" name="Google Shape;1726;p1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8136" y="1808854"/>
            <a:ext cx="4194403" cy="10678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0" name="Shape 1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1" name="Google Shape;1731;p1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Feature based Comparisons</a:t>
            </a:r>
            <a:endParaRPr/>
          </a:p>
        </p:txBody>
      </p:sp>
      <p:sp>
        <p:nvSpPr>
          <p:cNvPr id="1732" name="Google Shape;1732;p135"/>
          <p:cNvSpPr txBox="1"/>
          <p:nvPr>
            <p:ph idx="1" type="body"/>
          </p:nvPr>
        </p:nvSpPr>
        <p:spPr>
          <a:xfrm>
            <a:off x="311700" y="1069617"/>
            <a:ext cx="2675400" cy="31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Typical features: simple closed curve, multiple components, holes, outliers, sharp corners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733" name="Google Shape;1733;p135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34" name="Google Shape;1734;p1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5" name="Google Shape;1735;p1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29280" y="1069617"/>
            <a:ext cx="4842933" cy="38568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9" name="Shape 1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" name="Google Shape;1740;p1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Point Set Density</a:t>
            </a:r>
            <a:endParaRPr/>
          </a:p>
        </p:txBody>
      </p:sp>
      <p:cxnSp>
        <p:nvCxnSpPr>
          <p:cNvPr id="1741" name="Google Shape;1741;p136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42" name="Google Shape;1742;p1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3" name="Google Shape;1743;p1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1922" y="1017725"/>
            <a:ext cx="7833491" cy="36923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7" name="Shape 1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8" name="Google Shape;1748;p1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Point Distributions</a:t>
            </a:r>
            <a:endParaRPr/>
          </a:p>
        </p:txBody>
      </p:sp>
      <p:sp>
        <p:nvSpPr>
          <p:cNvPr id="1749" name="Google Shape;1749;p137"/>
          <p:cNvSpPr txBox="1"/>
          <p:nvPr>
            <p:ph idx="1" type="body"/>
          </p:nvPr>
        </p:nvSpPr>
        <p:spPr>
          <a:xfrm>
            <a:off x="311700" y="1069617"/>
            <a:ext cx="3891300" cy="32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268605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SBSI</a:t>
            </a:r>
            <a:endParaRPr/>
          </a:p>
          <a:p>
            <a:pPr indent="-268605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SBDI</a:t>
            </a:r>
            <a:endParaRPr/>
          </a:p>
          <a:p>
            <a:pPr indent="-268605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DBSI</a:t>
            </a:r>
            <a:endParaRPr/>
          </a:p>
          <a:p>
            <a:pPr indent="-268605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DBDI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750" name="Google Shape;1750;p137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51" name="Google Shape;1751;p1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2" name="Google Shape;1752;p1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10619" y="1040350"/>
            <a:ext cx="5104478" cy="3372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6" name="Shape 1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7" name="Google Shape;1757;p1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Chi Shape Software</a:t>
            </a:r>
            <a:endParaRPr/>
          </a:p>
        </p:txBody>
      </p:sp>
      <p:sp>
        <p:nvSpPr>
          <p:cNvPr id="1758" name="Google Shape;1758;p138"/>
          <p:cNvSpPr txBox="1"/>
          <p:nvPr>
            <p:ph idx="1" type="body"/>
          </p:nvPr>
        </p:nvSpPr>
        <p:spPr>
          <a:xfrm>
            <a:off x="311700" y="1005940"/>
            <a:ext cx="8520600" cy="157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47500" lnSpcReduction="20000"/>
          </a:bodyPr>
          <a:lstStyle/>
          <a:p>
            <a:pPr indent="-22574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Snapshots of software interface</a:t>
            </a:r>
            <a:endParaRPr/>
          </a:p>
          <a:p>
            <a:pPr indent="-22574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Point set generation of country maps and English Alphabets 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759" name="Google Shape;1759;p138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60" name="Google Shape;1760;p1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1" name="Google Shape;1761;p1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5586" y="2470759"/>
            <a:ext cx="3838722" cy="2087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2" name="Google Shape;1762;p1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40171" y="2022578"/>
            <a:ext cx="3544125" cy="27484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6" name="Shape 1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7" name="Google Shape;1767;p1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Other Software</a:t>
            </a:r>
            <a:endParaRPr/>
          </a:p>
        </p:txBody>
      </p:sp>
      <p:sp>
        <p:nvSpPr>
          <p:cNvPr id="1768" name="Google Shape;1768;p139"/>
          <p:cNvSpPr txBox="1"/>
          <p:nvPr>
            <p:ph idx="1" type="body"/>
          </p:nvPr>
        </p:nvSpPr>
        <p:spPr>
          <a:xfrm>
            <a:off x="311700" y="1069617"/>
            <a:ext cx="8520600" cy="11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200025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Alpha shape in CGAL Library</a:t>
            </a:r>
            <a:endParaRPr/>
          </a:p>
          <a:p>
            <a:pPr indent="-200025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C++ and CGAL predicates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769" name="Google Shape;1769;p139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70" name="Google Shape;1770;p1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1" name="Google Shape;1771;p1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4189" y="2571750"/>
            <a:ext cx="7945516" cy="12337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5" name="Shape 1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6" name="Google Shape;1776;p140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Future Directions</a:t>
            </a:r>
            <a:endParaRPr b="1">
              <a:solidFill>
                <a:schemeClr val="accent4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777" name="Google Shape;1777;p140"/>
          <p:cNvSpPr txBox="1"/>
          <p:nvPr>
            <p:ph idx="1" type="body"/>
          </p:nvPr>
        </p:nvSpPr>
        <p:spPr>
          <a:xfrm>
            <a:off x="311700" y="923875"/>
            <a:ext cx="8520600" cy="40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285750" lvl="0" marL="28575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Improving and simplifying sampling conditions, especially for non-smooth and self-intersecting curves, and region reconstruction</a:t>
            </a:r>
            <a:endParaRPr>
              <a:solidFill>
                <a:srgbClr val="999999"/>
              </a:solidFill>
            </a:endParaRPr>
          </a:p>
          <a:p>
            <a:pPr indent="-285750" lvl="0" marL="28575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Reconstructing curves from hand drawn sketches with varying stroke thickness and intensity</a:t>
            </a:r>
            <a:endParaRPr>
              <a:solidFill>
                <a:srgbClr val="999999"/>
              </a:solidFill>
            </a:endParaRPr>
          </a:p>
          <a:p>
            <a:pPr indent="-285750" lvl="0" marL="28575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Deep learning on curves and shapes </a:t>
            </a:r>
            <a:endParaRPr/>
          </a:p>
          <a:p>
            <a:pPr indent="-285750" lvl="0" marL="28575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Reconstruct parametric curves instead of piece-wise polygonal curves</a:t>
            </a:r>
            <a:endParaRPr>
              <a:solidFill>
                <a:srgbClr val="999999"/>
              </a:solidFill>
            </a:endParaRPr>
          </a:p>
          <a:p>
            <a:pPr indent="-285750" lvl="0" marL="28575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Reconstruction of surfaces from networks of 3D curves</a:t>
            </a:r>
            <a:endParaRPr/>
          </a:p>
          <a:p>
            <a:pPr indent="-285750" lvl="0" marL="28575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Kinetic shapes: Shapes of moving points?</a:t>
            </a:r>
            <a:endParaRPr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1778" name="Google Shape;1778;p140"/>
          <p:cNvSpPr txBox="1"/>
          <p:nvPr>
            <p:ph idx="12" type="sldNum"/>
          </p:nvPr>
        </p:nvSpPr>
        <p:spPr>
          <a:xfrm>
            <a:off x="4297658" y="47036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779" name="Google Shape;1779;p1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3" name="Shape 1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4" name="Google Shape;1784;p14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Thank you!!!</a:t>
            </a:r>
            <a:endParaRPr>
              <a:solidFill>
                <a:schemeClr val="dk2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785" name="Google Shape;1785;p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4425" y="224675"/>
            <a:ext cx="2015150" cy="201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5"/>
          <p:cNvSpPr txBox="1"/>
          <p:nvPr/>
        </p:nvSpPr>
        <p:spPr>
          <a:xfrm>
            <a:off x="1846350" y="12352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α-shapes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51" name="Google Shape;251;p25"/>
          <p:cNvSpPr txBox="1"/>
          <p:nvPr/>
        </p:nvSpPr>
        <p:spPr>
          <a:xfrm>
            <a:off x="3293650" y="24213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β-skeleton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52" name="Google Shape;252;p25"/>
          <p:cNvSpPr txBox="1"/>
          <p:nvPr/>
        </p:nvSpPr>
        <p:spPr>
          <a:xfrm>
            <a:off x="3985475" y="14738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γ-neighborhood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53" name="Google Shape;253;p25"/>
          <p:cNvSpPr txBox="1"/>
          <p:nvPr/>
        </p:nvSpPr>
        <p:spPr>
          <a:xfrm>
            <a:off x="5008150" y="33688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EMST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54" name="Google Shape;254;p25"/>
          <p:cNvSpPr txBox="1"/>
          <p:nvPr/>
        </p:nvSpPr>
        <p:spPr>
          <a:xfrm>
            <a:off x="812125" y="3519250"/>
            <a:ext cx="3293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Ball-pivoting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55" name="Google Shape;255;p25"/>
          <p:cNvSpPr txBox="1"/>
          <p:nvPr/>
        </p:nvSpPr>
        <p:spPr>
          <a:xfrm>
            <a:off x="5832300" y="26920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r-regular shapes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56" name="Google Shape;256;p25"/>
          <p:cNvSpPr txBox="1"/>
          <p:nvPr/>
        </p:nvSpPr>
        <p:spPr>
          <a:xfrm>
            <a:off x="5136475" y="40455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Edge exchanging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57" name="Google Shape;257;p25"/>
          <p:cNvSpPr txBox="1"/>
          <p:nvPr/>
        </p:nvSpPr>
        <p:spPr>
          <a:xfrm>
            <a:off x="601575" y="19596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Connect2D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58" name="Google Shape;258;p25"/>
          <p:cNvSpPr txBox="1"/>
          <p:nvPr/>
        </p:nvSpPr>
        <p:spPr>
          <a:xfrm>
            <a:off x="6491925" y="12352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Shape-hull Graph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59" name="Google Shape;259;p25"/>
          <p:cNvSpPr txBox="1"/>
          <p:nvPr/>
        </p:nvSpPr>
        <p:spPr>
          <a:xfrm>
            <a:off x="1925050" y="40455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Voronoi Labeling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60" name="Google Shape;260;p25"/>
          <p:cNvSpPr txBox="1"/>
          <p:nvPr/>
        </p:nvSpPr>
        <p:spPr>
          <a:xfrm>
            <a:off x="1188100" y="264041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Crawl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61" name="Google Shape;261;p25"/>
          <p:cNvSpPr txBox="1"/>
          <p:nvPr/>
        </p:nvSpPr>
        <p:spPr>
          <a:xfrm>
            <a:off x="4692325" y="21865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62" name="Google Shape;262;p25"/>
          <p:cNvSpPr txBox="1"/>
          <p:nvPr/>
        </p:nvSpPr>
        <p:spPr>
          <a:xfrm>
            <a:off x="6491925" y="19636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NN-Crust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63" name="Google Shape;263;p25"/>
          <p:cNvSpPr txBox="1"/>
          <p:nvPr/>
        </p:nvSpPr>
        <p:spPr>
          <a:xfrm>
            <a:off x="2511600" y="3116050"/>
            <a:ext cx="2334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Conservative 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64" name="Google Shape;264;p25"/>
          <p:cNvSpPr txBox="1"/>
          <p:nvPr/>
        </p:nvSpPr>
        <p:spPr>
          <a:xfrm>
            <a:off x="7256175" y="29878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HNN-Crust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65" name="Google Shape;265;p25"/>
          <p:cNvSpPr txBox="1"/>
          <p:nvPr/>
        </p:nvSpPr>
        <p:spPr>
          <a:xfrm>
            <a:off x="2270950" y="18283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[Len06]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66" name="Google Shape;266;p25"/>
          <p:cNvSpPr txBox="1"/>
          <p:nvPr/>
        </p:nvSpPr>
        <p:spPr>
          <a:xfrm>
            <a:off x="4105825" y="4036225"/>
            <a:ext cx="1405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[Hiy09]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67" name="Google Shape;267;p25"/>
          <p:cNvSpPr txBox="1"/>
          <p:nvPr/>
        </p:nvSpPr>
        <p:spPr>
          <a:xfrm>
            <a:off x="311700" y="1278875"/>
            <a:ext cx="1613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rgbClr val="0000FF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[Lee00a]</a:t>
            </a:r>
            <a:endParaRPr sz="1600">
              <a:solidFill>
                <a:srgbClr val="0000FF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68" name="Google Shape;268;p25"/>
          <p:cNvSpPr txBox="1"/>
          <p:nvPr/>
        </p:nvSpPr>
        <p:spPr>
          <a:xfrm>
            <a:off x="5511600" y="23278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[CFG*05]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69" name="Google Shape;269;p25"/>
          <p:cNvSpPr txBox="1"/>
          <p:nvPr/>
        </p:nvSpPr>
        <p:spPr>
          <a:xfrm>
            <a:off x="2669875" y="3672025"/>
            <a:ext cx="2176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Robust HPR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70" name="Google Shape;270;p25"/>
          <p:cNvSpPr txBox="1"/>
          <p:nvPr/>
        </p:nvSpPr>
        <p:spPr>
          <a:xfrm>
            <a:off x="7105825" y="23278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rgbClr val="0000FF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[Rup14]</a:t>
            </a:r>
            <a:endParaRPr sz="1600">
              <a:solidFill>
                <a:srgbClr val="0000FF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71" name="Google Shape;271;p25"/>
          <p:cNvSpPr txBox="1"/>
          <p:nvPr/>
        </p:nvSpPr>
        <p:spPr>
          <a:xfrm>
            <a:off x="4361450" y="2777675"/>
            <a:ext cx="171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[WYZ*14]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72" name="Google Shape;272;p25"/>
          <p:cNvSpPr txBox="1"/>
          <p:nvPr/>
        </p:nvSpPr>
        <p:spPr>
          <a:xfrm>
            <a:off x="1846350" y="2294950"/>
            <a:ext cx="1613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FitConnect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73" name="Google Shape;273;p25"/>
          <p:cNvSpPr txBox="1"/>
          <p:nvPr/>
        </p:nvSpPr>
        <p:spPr>
          <a:xfrm>
            <a:off x="3293650" y="10778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rgbClr val="0000FF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StretchDenoise</a:t>
            </a:r>
            <a:endParaRPr sz="1600">
              <a:solidFill>
                <a:srgbClr val="0000FF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74" name="Google Shape;274;p25"/>
          <p:cNvSpPr txBox="1"/>
          <p:nvPr/>
        </p:nvSpPr>
        <p:spPr>
          <a:xfrm>
            <a:off x="5832300" y="3182050"/>
            <a:ext cx="986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[FR01]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75" name="Google Shape;275;p25"/>
          <p:cNvSpPr txBox="1"/>
          <p:nvPr/>
        </p:nvSpPr>
        <p:spPr>
          <a:xfrm>
            <a:off x="1782550" y="29071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Gathan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76" name="Google Shape;276;p25"/>
          <p:cNvSpPr txBox="1"/>
          <p:nvPr/>
        </p:nvSpPr>
        <p:spPr>
          <a:xfrm>
            <a:off x="3383875" y="1937850"/>
            <a:ext cx="1398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GathanG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77" name="Google Shape;277;p25"/>
          <p:cNvSpPr txBox="1"/>
          <p:nvPr/>
        </p:nvSpPr>
        <p:spPr>
          <a:xfrm>
            <a:off x="4361450" y="37406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[Gie99]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78" name="Google Shape;278;p25"/>
          <p:cNvSpPr txBox="1"/>
          <p:nvPr/>
        </p:nvSpPr>
        <p:spPr>
          <a:xfrm>
            <a:off x="5158525" y="17815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[AM00]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79" name="Google Shape;279;p25"/>
          <p:cNvSpPr txBox="1"/>
          <p:nvPr/>
        </p:nvSpPr>
        <p:spPr>
          <a:xfrm>
            <a:off x="311700" y="39371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[Aro98]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80" name="Google Shape;280;p25"/>
          <p:cNvSpPr txBox="1"/>
          <p:nvPr/>
        </p:nvSpPr>
        <p:spPr>
          <a:xfrm>
            <a:off x="311700" y="2970300"/>
            <a:ext cx="153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Concorde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81" name="Google Shape;281;p25"/>
          <p:cNvSpPr txBox="1"/>
          <p:nvPr/>
        </p:nvSpPr>
        <p:spPr>
          <a:xfrm>
            <a:off x="6594300" y="35196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rgbClr val="0000FF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Optimal Transport</a:t>
            </a:r>
            <a:endParaRPr sz="1600">
              <a:solidFill>
                <a:srgbClr val="0000FF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82" name="Google Shape;282;p25"/>
          <p:cNvSpPr txBox="1"/>
          <p:nvPr/>
        </p:nvSpPr>
        <p:spPr>
          <a:xfrm>
            <a:off x="275825" y="2294950"/>
            <a:ext cx="738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rgbClr val="0000FF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Peel</a:t>
            </a:r>
            <a:endParaRPr sz="1600">
              <a:solidFill>
                <a:srgbClr val="0000FF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83" name="Google Shape;283;p25"/>
          <p:cNvSpPr txBox="1"/>
          <p:nvPr/>
        </p:nvSpPr>
        <p:spPr>
          <a:xfrm>
            <a:off x="7635025" y="15483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ec-Shape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84" name="Google Shape;284;p25"/>
          <p:cNvSpPr txBox="1"/>
          <p:nvPr/>
        </p:nvSpPr>
        <p:spPr>
          <a:xfrm>
            <a:off x="5465350" y="9392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DISCUR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85" name="Google Shape;285;p25"/>
          <p:cNvSpPr txBox="1"/>
          <p:nvPr/>
        </p:nvSpPr>
        <p:spPr>
          <a:xfrm>
            <a:off x="8008150" y="9379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VICUR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86" name="Google Shape;286;p25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Capabilities: e.g., noise, outliers, non-uniformity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87" name="Google Shape;28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latin typeface="Cormorant Garamond"/>
                <a:ea typeface="Cormorant Garamond"/>
                <a:cs typeface="Cormorant Garamond"/>
                <a:sym typeface="Cormorant Garamond"/>
              </a:rPr>
              <a:t>‹#›</a:t>
            </a:fld>
            <a:endParaRPr sz="12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93" name="Google Shape;293;p26"/>
          <p:cNvSpPr txBox="1"/>
          <p:nvPr/>
        </p:nvSpPr>
        <p:spPr>
          <a:xfrm>
            <a:off x="1846350" y="12352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α-shapes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94" name="Google Shape;294;p26"/>
          <p:cNvSpPr txBox="1"/>
          <p:nvPr/>
        </p:nvSpPr>
        <p:spPr>
          <a:xfrm>
            <a:off x="3293650" y="24213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β-skeleton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95" name="Google Shape;295;p26"/>
          <p:cNvSpPr txBox="1"/>
          <p:nvPr/>
        </p:nvSpPr>
        <p:spPr>
          <a:xfrm>
            <a:off x="3985475" y="14738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γ-neighborhood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96" name="Google Shape;296;p26"/>
          <p:cNvSpPr txBox="1"/>
          <p:nvPr/>
        </p:nvSpPr>
        <p:spPr>
          <a:xfrm>
            <a:off x="5008150" y="33688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EMST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97" name="Google Shape;297;p26"/>
          <p:cNvSpPr txBox="1"/>
          <p:nvPr/>
        </p:nvSpPr>
        <p:spPr>
          <a:xfrm>
            <a:off x="812125" y="3519250"/>
            <a:ext cx="3293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Ball-pivoting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98" name="Google Shape;298;p26"/>
          <p:cNvSpPr txBox="1"/>
          <p:nvPr/>
        </p:nvSpPr>
        <p:spPr>
          <a:xfrm>
            <a:off x="5832300" y="26920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r-regular shapes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99" name="Google Shape;299;p26"/>
          <p:cNvSpPr txBox="1"/>
          <p:nvPr/>
        </p:nvSpPr>
        <p:spPr>
          <a:xfrm>
            <a:off x="5136475" y="40455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Edge exchanging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00" name="Google Shape;300;p26"/>
          <p:cNvSpPr txBox="1"/>
          <p:nvPr/>
        </p:nvSpPr>
        <p:spPr>
          <a:xfrm>
            <a:off x="601575" y="19596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rgbClr val="0000FF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Connect2D</a:t>
            </a:r>
            <a:endParaRPr sz="1600">
              <a:solidFill>
                <a:srgbClr val="0000FF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01" name="Google Shape;301;p26"/>
          <p:cNvSpPr txBox="1"/>
          <p:nvPr/>
        </p:nvSpPr>
        <p:spPr>
          <a:xfrm>
            <a:off x="6491925" y="12352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rgbClr val="0000FF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Shape-hull Graph</a:t>
            </a:r>
            <a:endParaRPr sz="1600">
              <a:solidFill>
                <a:srgbClr val="0000FF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02" name="Google Shape;302;p26"/>
          <p:cNvSpPr txBox="1"/>
          <p:nvPr/>
        </p:nvSpPr>
        <p:spPr>
          <a:xfrm>
            <a:off x="1925050" y="4045575"/>
            <a:ext cx="2060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rgbClr val="0000FF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Voronoi Labeling</a:t>
            </a:r>
            <a:endParaRPr sz="1600">
              <a:solidFill>
                <a:srgbClr val="0000FF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03" name="Google Shape;303;p26"/>
          <p:cNvSpPr txBox="1"/>
          <p:nvPr/>
        </p:nvSpPr>
        <p:spPr>
          <a:xfrm>
            <a:off x="1188100" y="264041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Crawl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04" name="Google Shape;304;p26"/>
          <p:cNvSpPr txBox="1"/>
          <p:nvPr/>
        </p:nvSpPr>
        <p:spPr>
          <a:xfrm>
            <a:off x="4692325" y="21865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05" name="Google Shape;305;p26"/>
          <p:cNvSpPr txBox="1"/>
          <p:nvPr/>
        </p:nvSpPr>
        <p:spPr>
          <a:xfrm>
            <a:off x="6491925" y="19636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NN-Crust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06" name="Google Shape;306;p26"/>
          <p:cNvSpPr txBox="1"/>
          <p:nvPr/>
        </p:nvSpPr>
        <p:spPr>
          <a:xfrm>
            <a:off x="2511600" y="3116038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Conservative 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07" name="Google Shape;307;p26"/>
          <p:cNvSpPr txBox="1"/>
          <p:nvPr/>
        </p:nvSpPr>
        <p:spPr>
          <a:xfrm>
            <a:off x="7256175" y="29878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HNN-Crust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08" name="Google Shape;308;p26"/>
          <p:cNvSpPr txBox="1"/>
          <p:nvPr/>
        </p:nvSpPr>
        <p:spPr>
          <a:xfrm>
            <a:off x="2270950" y="18283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[Len06]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09" name="Google Shape;309;p26"/>
          <p:cNvSpPr txBox="1"/>
          <p:nvPr/>
        </p:nvSpPr>
        <p:spPr>
          <a:xfrm>
            <a:off x="4105825" y="40362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[Hiy09]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10" name="Google Shape;310;p26"/>
          <p:cNvSpPr txBox="1"/>
          <p:nvPr/>
        </p:nvSpPr>
        <p:spPr>
          <a:xfrm>
            <a:off x="311700" y="12788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[Lee00a]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11" name="Google Shape;311;p26"/>
          <p:cNvSpPr txBox="1"/>
          <p:nvPr/>
        </p:nvSpPr>
        <p:spPr>
          <a:xfrm>
            <a:off x="5511600" y="23278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[CFG*05]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12" name="Google Shape;312;p26"/>
          <p:cNvSpPr txBox="1"/>
          <p:nvPr/>
        </p:nvSpPr>
        <p:spPr>
          <a:xfrm>
            <a:off x="2669875" y="36720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rgbClr val="0000FF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Robust HPR</a:t>
            </a:r>
            <a:endParaRPr sz="1600">
              <a:solidFill>
                <a:srgbClr val="0000FF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13" name="Google Shape;313;p26"/>
          <p:cNvSpPr txBox="1"/>
          <p:nvPr/>
        </p:nvSpPr>
        <p:spPr>
          <a:xfrm>
            <a:off x="7105825" y="23278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[Rup14]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14" name="Google Shape;314;p26"/>
          <p:cNvSpPr txBox="1"/>
          <p:nvPr/>
        </p:nvSpPr>
        <p:spPr>
          <a:xfrm>
            <a:off x="4361450" y="27776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[WYZ*14]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15" name="Google Shape;315;p26"/>
          <p:cNvSpPr txBox="1"/>
          <p:nvPr/>
        </p:nvSpPr>
        <p:spPr>
          <a:xfrm>
            <a:off x="1846350" y="22949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FitConnect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16" name="Google Shape;316;p26"/>
          <p:cNvSpPr txBox="1"/>
          <p:nvPr/>
        </p:nvSpPr>
        <p:spPr>
          <a:xfrm>
            <a:off x="3293650" y="10778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rgbClr val="0000FF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StretchDenoise</a:t>
            </a:r>
            <a:endParaRPr sz="1600">
              <a:solidFill>
                <a:srgbClr val="0000FF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17" name="Google Shape;317;p26"/>
          <p:cNvSpPr txBox="1"/>
          <p:nvPr/>
        </p:nvSpPr>
        <p:spPr>
          <a:xfrm>
            <a:off x="5832300" y="3182050"/>
            <a:ext cx="986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[FR01]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18" name="Google Shape;318;p26"/>
          <p:cNvSpPr txBox="1"/>
          <p:nvPr/>
        </p:nvSpPr>
        <p:spPr>
          <a:xfrm>
            <a:off x="1782550" y="29071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Gathan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19" name="Google Shape;319;p26"/>
          <p:cNvSpPr txBox="1"/>
          <p:nvPr/>
        </p:nvSpPr>
        <p:spPr>
          <a:xfrm>
            <a:off x="3383875" y="1937838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GathanG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20" name="Google Shape;320;p26"/>
          <p:cNvSpPr txBox="1"/>
          <p:nvPr/>
        </p:nvSpPr>
        <p:spPr>
          <a:xfrm>
            <a:off x="4361450" y="37406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[Gie99]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21" name="Google Shape;321;p26"/>
          <p:cNvSpPr txBox="1"/>
          <p:nvPr/>
        </p:nvSpPr>
        <p:spPr>
          <a:xfrm>
            <a:off x="5158525" y="17815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[AM00]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22" name="Google Shape;322;p26"/>
          <p:cNvSpPr txBox="1"/>
          <p:nvPr/>
        </p:nvSpPr>
        <p:spPr>
          <a:xfrm>
            <a:off x="311700" y="39371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[Aro98]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23" name="Google Shape;323;p26"/>
          <p:cNvSpPr txBox="1"/>
          <p:nvPr/>
        </p:nvSpPr>
        <p:spPr>
          <a:xfrm>
            <a:off x="311700" y="29703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Concorde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24" name="Google Shape;324;p26"/>
          <p:cNvSpPr txBox="1"/>
          <p:nvPr/>
        </p:nvSpPr>
        <p:spPr>
          <a:xfrm>
            <a:off x="6594300" y="35196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Optimal Transport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25" name="Google Shape;325;p26"/>
          <p:cNvSpPr txBox="1"/>
          <p:nvPr/>
        </p:nvSpPr>
        <p:spPr>
          <a:xfrm>
            <a:off x="275825" y="2294950"/>
            <a:ext cx="1431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Peel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26" name="Google Shape;326;p26"/>
          <p:cNvSpPr txBox="1"/>
          <p:nvPr/>
        </p:nvSpPr>
        <p:spPr>
          <a:xfrm>
            <a:off x="7635025" y="15483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ec-Shape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27" name="Google Shape;327;p26"/>
          <p:cNvSpPr txBox="1"/>
          <p:nvPr/>
        </p:nvSpPr>
        <p:spPr>
          <a:xfrm>
            <a:off x="5465350" y="9392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rgbClr val="0000FF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DISCUR</a:t>
            </a:r>
            <a:endParaRPr sz="1600">
              <a:solidFill>
                <a:srgbClr val="0000FF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28" name="Google Shape;328;p26"/>
          <p:cNvSpPr txBox="1"/>
          <p:nvPr/>
        </p:nvSpPr>
        <p:spPr>
          <a:xfrm>
            <a:off x="8008150" y="9379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rgbClr val="0000FF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VICUR</a:t>
            </a:r>
            <a:endParaRPr sz="1600">
              <a:solidFill>
                <a:srgbClr val="0000FF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29" name="Google Shape;329;p26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Capabilities: e.g., manifold, </a:t>
            </a: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sharp</a:t>
            </a: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, O(n log n)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330" name="Google Shape;33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Curve ∑: Simple closed and planar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36" name="Google Shape;336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37" name="Google Shape;337;p27"/>
          <p:cNvSpPr txBox="1"/>
          <p:nvPr/>
        </p:nvSpPr>
        <p:spPr>
          <a:xfrm>
            <a:off x="304800" y="1524000"/>
            <a:ext cx="8649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Smooth curve C: (collection of) twice-differentiable bounded 1-manifolds ∈ ℝ²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38" name="Google Shape;338;p27"/>
          <p:cNvSpPr txBox="1"/>
          <p:nvPr/>
        </p:nvSpPr>
        <p:spPr>
          <a:xfrm>
            <a:off x="304800" y="1905000"/>
            <a:ext cx="4968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Sample set P: n points sampled on ∑ or C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39" name="Google Shape;339;p27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Definitions Curve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340" name="Google Shape;34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425" y="1084750"/>
            <a:ext cx="4808525" cy="3187974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7" name="Google Shape;347;p28"/>
          <p:cNvSpPr txBox="1"/>
          <p:nvPr/>
        </p:nvSpPr>
        <p:spPr>
          <a:xfrm>
            <a:off x="5641300" y="1107900"/>
            <a:ext cx="31980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Medial axis M for C [Blum67]: Closure of all points in ℝ² with ≥2 closest points in C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48" name="Google Shape;348;p28"/>
          <p:cNvSpPr txBox="1"/>
          <p:nvPr/>
        </p:nvSpPr>
        <p:spPr>
          <a:xfrm>
            <a:off x="5641300" y="2448325"/>
            <a:ext cx="35289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Local feature size lfs(p) [Rup93]: Euclidean distance from p to 	its closest point m ∈ M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349" name="Google Shape;34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0863" y="1145224"/>
            <a:ext cx="4795088" cy="3030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2835" y="3126918"/>
            <a:ext cx="2430025" cy="163155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28"/>
          <p:cNvSpPr txBox="1"/>
          <p:nvPr/>
        </p:nvSpPr>
        <p:spPr>
          <a:xfrm>
            <a:off x="4386525" y="3659575"/>
            <a:ext cx="22965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ε-Sampling [ABE98]: ∀p ∈ C, ∃s ∈ S :   ||p, s|| &lt; ε lfs(p)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52" name="Google Shape;352;p28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Definitions Sampling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353" name="Google Shape;353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9" name="Google Shape;359;p29"/>
          <p:cNvSpPr txBox="1"/>
          <p:nvPr/>
        </p:nvSpPr>
        <p:spPr>
          <a:xfrm>
            <a:off x="5832300" y="1503950"/>
            <a:ext cx="30000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Reach of a curve interval I: inf lfs(p) : p ∈ I	[OMW16]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360" name="Google Shape;36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875" y="1107900"/>
            <a:ext cx="4795076" cy="3179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0875" y="1107900"/>
            <a:ext cx="4795076" cy="317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07733" y="2993100"/>
            <a:ext cx="1937576" cy="1625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29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Definitions Sampling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364" name="Google Shape;364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70" name="Google Shape;370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71" name="Google Shape;371;p30"/>
          <p:cNvPicPr preferRelativeResize="0"/>
          <p:nvPr/>
        </p:nvPicPr>
        <p:blipFill rotWithShape="1">
          <a:blip r:embed="rId3">
            <a:alphaModFix/>
          </a:blip>
          <a:srcRect b="0" l="159" r="169" t="0"/>
          <a:stretch/>
        </p:blipFill>
        <p:spPr>
          <a:xfrm>
            <a:off x="387897" y="902503"/>
            <a:ext cx="8328675" cy="18919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30"/>
          <p:cNvSpPr txBox="1"/>
          <p:nvPr/>
        </p:nvSpPr>
        <p:spPr>
          <a:xfrm>
            <a:off x="2235975" y="789125"/>
            <a:ext cx="423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-GB" sz="2400"/>
              <a:t>⊆</a:t>
            </a:r>
            <a:endParaRPr b="1" sz="2000"/>
          </a:p>
        </p:txBody>
      </p:sp>
      <p:sp>
        <p:nvSpPr>
          <p:cNvPr id="373" name="Google Shape;373;p30"/>
          <p:cNvSpPr txBox="1"/>
          <p:nvPr/>
        </p:nvSpPr>
        <p:spPr>
          <a:xfrm>
            <a:off x="4293375" y="789125"/>
            <a:ext cx="423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-GB" sz="2400"/>
              <a:t>⊆</a:t>
            </a:r>
            <a:endParaRPr b="1" sz="2000"/>
          </a:p>
        </p:txBody>
      </p:sp>
      <p:sp>
        <p:nvSpPr>
          <p:cNvPr id="374" name="Google Shape;374;p30"/>
          <p:cNvSpPr txBox="1"/>
          <p:nvPr/>
        </p:nvSpPr>
        <p:spPr>
          <a:xfrm>
            <a:off x="6426975" y="789125"/>
            <a:ext cx="423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-GB" sz="2400"/>
              <a:t>⊆</a:t>
            </a:r>
            <a:endParaRPr b="1" sz="2000"/>
          </a:p>
        </p:txBody>
      </p:sp>
      <p:sp>
        <p:nvSpPr>
          <p:cNvPr id="375" name="Google Shape;375;p30"/>
          <p:cNvSpPr/>
          <p:nvPr/>
        </p:nvSpPr>
        <p:spPr>
          <a:xfrm>
            <a:off x="3301774" y="1526502"/>
            <a:ext cx="1022700" cy="1022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30"/>
          <p:cNvSpPr/>
          <p:nvPr/>
        </p:nvSpPr>
        <p:spPr>
          <a:xfrm>
            <a:off x="3301774" y="1039223"/>
            <a:ext cx="1022700" cy="1022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30"/>
          <p:cNvSpPr/>
          <p:nvPr/>
        </p:nvSpPr>
        <p:spPr>
          <a:xfrm>
            <a:off x="5645300" y="1495011"/>
            <a:ext cx="572700" cy="572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30"/>
          <p:cNvSpPr txBox="1"/>
          <p:nvPr/>
        </p:nvSpPr>
        <p:spPr>
          <a:xfrm>
            <a:off x="304800" y="2819400"/>
            <a:ext cx="8716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Minimum Spanning Tree: cycle-free graph spanning P with minimum edge weights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79" name="Google Shape;379;p30"/>
          <p:cNvSpPr txBox="1"/>
          <p:nvPr/>
        </p:nvSpPr>
        <p:spPr>
          <a:xfrm>
            <a:off x="304800" y="3276600"/>
            <a:ext cx="8638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Relative Neighborhood Graph: ∀(p,q): d(p, q)≤d(p, x), d(p, q)≤d(q, x) ∀x ∈ P, x≠p,q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80" name="Google Shape;380;p30"/>
          <p:cNvSpPr txBox="1"/>
          <p:nvPr/>
        </p:nvSpPr>
        <p:spPr>
          <a:xfrm>
            <a:off x="304800" y="3733800"/>
            <a:ext cx="7269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Gabriel Graph: All (p,q) with p,q ∈ empty ball centered at (p,q)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81" name="Google Shape;381;p30"/>
          <p:cNvSpPr txBox="1"/>
          <p:nvPr/>
        </p:nvSpPr>
        <p:spPr>
          <a:xfrm>
            <a:off x="304800" y="4191000"/>
            <a:ext cx="7074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Delaunay Triangulation: circumcircles empty of P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82" name="Google Shape;382;p30"/>
          <p:cNvSpPr/>
          <p:nvPr/>
        </p:nvSpPr>
        <p:spPr>
          <a:xfrm>
            <a:off x="7538825" y="1418425"/>
            <a:ext cx="694500" cy="6945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30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Proximity Graphs for a Point Set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384" name="Google Shape;38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1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More </a:t>
            </a: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Proximity Graphs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390" name="Google Shape;39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1239300"/>
            <a:ext cx="2385194" cy="104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30200" y="1093925"/>
            <a:ext cx="2448898" cy="118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54975" y="1040350"/>
            <a:ext cx="1253550" cy="11199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4" name="Google Shape;394;p31"/>
          <p:cNvGrpSpPr/>
          <p:nvPr/>
        </p:nvGrpSpPr>
        <p:grpSpPr>
          <a:xfrm>
            <a:off x="7247425" y="1040350"/>
            <a:ext cx="1346375" cy="1245625"/>
            <a:chOff x="7552225" y="1040350"/>
            <a:chExt cx="1346375" cy="1245625"/>
          </a:xfrm>
        </p:grpSpPr>
        <p:pic>
          <p:nvPicPr>
            <p:cNvPr id="395" name="Google Shape;395;p3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7621549" y="1040350"/>
              <a:ext cx="1253550" cy="1114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6" name="Google Shape;396;p31"/>
            <p:cNvSpPr/>
            <p:nvPr/>
          </p:nvSpPr>
          <p:spPr>
            <a:xfrm>
              <a:off x="7552225" y="1928375"/>
              <a:ext cx="392700" cy="3576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31"/>
            <p:cNvSpPr/>
            <p:nvPr/>
          </p:nvSpPr>
          <p:spPr>
            <a:xfrm>
              <a:off x="8832300" y="1332325"/>
              <a:ext cx="66300" cy="7713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8" name="Google Shape;398;p31"/>
          <p:cNvSpPr txBox="1"/>
          <p:nvPr/>
        </p:nvSpPr>
        <p:spPr>
          <a:xfrm>
            <a:off x="304800" y="2438400"/>
            <a:ext cx="26052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EMST (d≥1) -&gt; BC</a:t>
            </a:r>
            <a:r>
              <a:rPr baseline="-25000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0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(d≥2)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Boundary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Complex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399" name="Google Shape;399;p31"/>
          <p:cNvSpPr txBox="1"/>
          <p:nvPr/>
        </p:nvSpPr>
        <p:spPr>
          <a:xfrm>
            <a:off x="3124200" y="2438400"/>
            <a:ext cx="30114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SIG edges: r=|v,NN1| overlap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Sphere-of-Influence Graph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00" name="Google Shape;400;p31"/>
          <p:cNvSpPr txBox="1"/>
          <p:nvPr/>
        </p:nvSpPr>
        <p:spPr>
          <a:xfrm>
            <a:off x="6096000" y="2438400"/>
            <a:ext cx="26052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DT ∖ divergent concave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Shape-Hull Graph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Tutorial Outline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Intro &amp; Proximity Graphs	Stefan Ohrhallinger - 25 minutes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History of Algorithms		Stefan Ohrhallinger - 25 minutes, Q&amp;A 5 minutes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Specialized Algorithms	Amal Dev Parakkat - 25 minutes, 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break 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15 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minutes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Benchmark &amp; Demo		Amal Dev Parakkat - 25 minutes, 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Q&amp;A 5 minutes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HVS-based Algorithms	Jiju Peethambaran - 25 minutes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Region Reconstruction	Jiju Peethambaran - 25 minutes, Q&amp;A 5 minutes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9" name="Google Shape;69;p14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ɑ-shapes [EKS83], Ball-pivoting [BB97]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β-skeleton [KR85]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ɣ-neighborhood [Vel92]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Sculpting [Boi84a]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EMST [FMG94], edge exchange [OM11] and inflating [OM13]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i="1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-regular shape [Att97]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Shape-hull graph [PM15b], Voronoi labeling [PPT*19]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Crawl thru neighbors [PM16]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06" name="Google Shape;406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07" name="Google Shape;407;p32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Algorithms Based on Graphs - Overview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408" name="Google Shape;40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3"/>
          <p:cNvSpPr txBox="1"/>
          <p:nvPr>
            <p:ph idx="1" type="body"/>
          </p:nvPr>
        </p:nvSpPr>
        <p:spPr>
          <a:xfrm>
            <a:off x="4687025" y="923875"/>
            <a:ext cx="4145400" cy="10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Disks of radius 1/ɑ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Generalization of convex hull (ɑ=0)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14" name="Google Shape;414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15" name="Google Shape;41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625" y="1021675"/>
            <a:ext cx="4145375" cy="35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33"/>
          <p:cNvSpPr txBox="1"/>
          <p:nvPr/>
        </p:nvSpPr>
        <p:spPr>
          <a:xfrm>
            <a:off x="4694321" y="2301039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Extracting manifolds [BB97]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17" name="Google Shape;417;p33"/>
          <p:cNvSpPr txBox="1"/>
          <p:nvPr/>
        </p:nvSpPr>
        <p:spPr>
          <a:xfrm>
            <a:off x="4709361" y="2743200"/>
            <a:ext cx="4297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Later: Ball-pivoting algorithm [BMR*99]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18" name="Google Shape;418;p33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ɑ-Shapes [EKS83]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419" name="Google Shape;419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4"/>
          <p:cNvSpPr txBox="1"/>
          <p:nvPr>
            <p:ph idx="1" type="body"/>
          </p:nvPr>
        </p:nvSpPr>
        <p:spPr>
          <a:xfrm>
            <a:off x="311700" y="3742975"/>
            <a:ext cx="3619200" cy="101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Empty lens formed with ∡prq&lt;θ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= Intersection/Union of disks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25" name="Google Shape;425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26" name="Google Shape;42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0779" y="3892100"/>
            <a:ext cx="3076259" cy="86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923875"/>
            <a:ext cx="4572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96213" y="1123900"/>
            <a:ext cx="1743075" cy="1885950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34"/>
          <p:cNvSpPr txBox="1"/>
          <p:nvPr/>
        </p:nvSpPr>
        <p:spPr>
          <a:xfrm>
            <a:off x="381000" y="3276600"/>
            <a:ext cx="4652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β&lt;1			   β=1		     β&gt;1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30" name="Google Shape;430;p34"/>
          <p:cNvSpPr txBox="1"/>
          <p:nvPr/>
        </p:nvSpPr>
        <p:spPr>
          <a:xfrm>
            <a:off x="4782572" y="3281275"/>
            <a:ext cx="4116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β=2: Relative neighborhood graph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31" name="Google Shape;431;p34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β-Skeleton [KR85]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432" name="Google Shape;432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2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5"/>
          <p:cNvSpPr txBox="1"/>
          <p:nvPr>
            <p:ph idx="1" type="body"/>
          </p:nvPr>
        </p:nvSpPr>
        <p:spPr>
          <a:xfrm>
            <a:off x="311700" y="923875"/>
            <a:ext cx="8520600" cy="10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 unification of 12 graphs including convex hull, Delaunay triangulation, Gabriel graph, RNG, MST, nearest neighbor graph, ɑ-shapes and β-skeletons.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38" name="Google Shape;438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39" name="Google Shape;439;p35"/>
          <p:cNvSpPr txBox="1"/>
          <p:nvPr/>
        </p:nvSpPr>
        <p:spPr>
          <a:xfrm>
            <a:off x="304800" y="2133600"/>
            <a:ext cx="6066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ɣ(ɣ</a:t>
            </a:r>
            <a:r>
              <a:rPr baseline="-25000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0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,ɣ</a:t>
            </a:r>
            <a:r>
              <a:rPr baseline="-25000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) is defined for -1&lt;ɣ</a:t>
            </a:r>
            <a:r>
              <a:rPr baseline="-25000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0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,ɣ</a:t>
            </a:r>
            <a:r>
              <a:rPr baseline="-25000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&lt;1 and |ɣ</a:t>
            </a:r>
            <a:r>
              <a:rPr baseline="-25000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0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|≤|ɣ</a:t>
            </a:r>
            <a:r>
              <a:rPr baseline="-25000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|</a:t>
            </a:r>
            <a:endParaRPr baseline="-25000"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40" name="Google Shape;440;p35"/>
          <p:cNvSpPr txBox="1"/>
          <p:nvPr/>
        </p:nvSpPr>
        <p:spPr>
          <a:xfrm>
            <a:off x="304800" y="2590800"/>
            <a:ext cx="8243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Contains edges with empty neighborhood defined by disks using ɣ</a:t>
            </a:r>
            <a:r>
              <a:rPr baseline="-25000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0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,ɣ</a:t>
            </a:r>
            <a:r>
              <a:rPr baseline="-25000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1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41" name="Google Shape;441;p35"/>
          <p:cNvSpPr txBox="1"/>
          <p:nvPr/>
        </p:nvSpPr>
        <p:spPr>
          <a:xfrm>
            <a:off x="304800" y="3505200"/>
            <a:ext cx="8157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It can also reconstruct shapes not in the Delaunay graph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42" name="Google Shape;442;p35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ɣ-Neighborhood [Vel92]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443" name="Google Shape;443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49" name="Google Shape;44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1582" y="695275"/>
            <a:ext cx="1631485" cy="3154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7715" y="758243"/>
            <a:ext cx="1459951" cy="315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4625" y="905003"/>
            <a:ext cx="1256517" cy="2917366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36"/>
          <p:cNvSpPr txBox="1"/>
          <p:nvPr/>
        </p:nvSpPr>
        <p:spPr>
          <a:xfrm>
            <a:off x="662621" y="3968329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Points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53" name="Google Shape;453;p36"/>
          <p:cNvSpPr txBox="1"/>
          <p:nvPr/>
        </p:nvSpPr>
        <p:spPr>
          <a:xfrm>
            <a:off x="2387725" y="39683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Convex hull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54" name="Google Shape;454;p36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36"/>
          <p:cNvSpPr txBox="1"/>
          <p:nvPr/>
        </p:nvSpPr>
        <p:spPr>
          <a:xfrm>
            <a:off x="4336375" y="39683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Sculpting step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56" name="Google Shape;456;p36"/>
          <p:cNvSpPr txBox="1"/>
          <p:nvPr/>
        </p:nvSpPr>
        <p:spPr>
          <a:xfrm>
            <a:off x="6209300" y="3973429"/>
            <a:ext cx="2263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Final boundary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457" name="Google Shape;457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21575" y="866375"/>
            <a:ext cx="1178700" cy="2946750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36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Sculpting [Boi84a]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459" name="Google Shape;459;p3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37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EMST-based Reconstruction</a:t>
            </a: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[FMG94]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465" name="Google Shape;46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400" y="1192750"/>
            <a:ext cx="3571875" cy="211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67275" y="941525"/>
            <a:ext cx="1887400" cy="2450301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37"/>
          <p:cNvSpPr txBox="1"/>
          <p:nvPr/>
        </p:nvSpPr>
        <p:spPr>
          <a:xfrm>
            <a:off x="304800" y="3505200"/>
            <a:ext cx="8157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Proves that EMST reconstructs (open) curve from sufficiently dense samples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" name="Google Shape;47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2649" y="907125"/>
            <a:ext cx="5639025" cy="2974275"/>
          </a:xfrm>
          <a:prstGeom prst="rect">
            <a:avLst/>
          </a:prstGeom>
          <a:noFill/>
          <a:ln>
            <a:noFill/>
          </a:ln>
        </p:spPr>
      </p:pic>
      <p:sp>
        <p:nvSpPr>
          <p:cNvPr id="474" name="Google Shape;474;p38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EMST-based Edge-Exchange Reconstruction [OM11]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475" name="Google Shape;475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38"/>
          <p:cNvSpPr txBox="1"/>
          <p:nvPr/>
        </p:nvSpPr>
        <p:spPr>
          <a:xfrm>
            <a:off x="304800" y="3962400"/>
            <a:ext cx="8157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Transform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EMST with 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“snap” and 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“move” operations - combinatorial complexity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" name="Google Shape;48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98300" y="865325"/>
            <a:ext cx="1425559" cy="3585225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83" name="Google Shape;483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0247" y="845337"/>
            <a:ext cx="1466682" cy="360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74850" y="866375"/>
            <a:ext cx="1466675" cy="3605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95527" y="1395400"/>
            <a:ext cx="1238250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0300" y="838488"/>
            <a:ext cx="1466675" cy="3618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3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67126" y="786358"/>
            <a:ext cx="1574350" cy="3787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3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361903" y="941513"/>
            <a:ext cx="962025" cy="17621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9" name="Google Shape;489;p39"/>
          <p:cNvCxnSpPr/>
          <p:nvPr/>
        </p:nvCxnSpPr>
        <p:spPr>
          <a:xfrm>
            <a:off x="3589625" y="3637250"/>
            <a:ext cx="1727400" cy="12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0" name="Google Shape;490;p39"/>
          <p:cNvSpPr txBox="1"/>
          <p:nvPr/>
        </p:nvSpPr>
        <p:spPr>
          <a:xfrm>
            <a:off x="934935" y="4450550"/>
            <a:ext cx="113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EMST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91" name="Google Shape;491;p39"/>
          <p:cNvSpPr txBox="1"/>
          <p:nvPr/>
        </p:nvSpPr>
        <p:spPr>
          <a:xfrm>
            <a:off x="2687535" y="4450550"/>
            <a:ext cx="113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deg(v)≥2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92" name="Google Shape;492;p39"/>
          <p:cNvSpPr txBox="1"/>
          <p:nvPr/>
        </p:nvSpPr>
        <p:spPr>
          <a:xfrm>
            <a:off x="4038435" y="3188450"/>
            <a:ext cx="113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inflate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cxnSp>
        <p:nvCxnSpPr>
          <p:cNvPr id="493" name="Google Shape;493;p39"/>
          <p:cNvCxnSpPr/>
          <p:nvPr/>
        </p:nvCxnSpPr>
        <p:spPr>
          <a:xfrm>
            <a:off x="6180425" y="3637250"/>
            <a:ext cx="1727400" cy="12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4" name="Google Shape;494;p39"/>
          <p:cNvSpPr txBox="1"/>
          <p:nvPr/>
        </p:nvSpPr>
        <p:spPr>
          <a:xfrm>
            <a:off x="6629235" y="3188450"/>
            <a:ext cx="113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sculpt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95" name="Google Shape;495;p39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EMST-based Inflating Reconstruction [OM13]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496" name="Google Shape;496;p3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39"/>
          <p:cNvSpPr txBox="1"/>
          <p:nvPr/>
        </p:nvSpPr>
        <p:spPr>
          <a:xfrm>
            <a:off x="5125935" y="4450550"/>
            <a:ext cx="113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deg(v)≤2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498" name="Google Shape;498;p39"/>
          <p:cNvSpPr txBox="1"/>
          <p:nvPr/>
        </p:nvSpPr>
        <p:spPr>
          <a:xfrm>
            <a:off x="7640535" y="4450550"/>
            <a:ext cx="113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deg(v)=2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4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An </a:t>
            </a:r>
            <a:r>
              <a:rPr i="1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-regular shape has curvature ≥</a:t>
            </a:r>
            <a:r>
              <a:rPr i="1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everywhere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04" name="Google Shape;504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05" name="Google Shape;505;p40"/>
          <p:cNvSpPr txBox="1"/>
          <p:nvPr/>
        </p:nvSpPr>
        <p:spPr>
          <a:xfrm>
            <a:off x="304800" y="1828800"/>
            <a:ext cx="6186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Requires uniform sampling of boundary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06" name="Google Shape;506;p40"/>
          <p:cNvSpPr txBox="1"/>
          <p:nvPr/>
        </p:nvSpPr>
        <p:spPr>
          <a:xfrm>
            <a:off x="304800" y="2743200"/>
            <a:ext cx="83184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Boundary consists of edges shared by Delaunay circumcircles with property of angle&lt;threshold depending on uniform sampling density and curvature </a:t>
            </a:r>
            <a:r>
              <a:rPr i="1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07" name="Google Shape;507;p40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r-regular Shapes [Att97]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508" name="Google Shape;50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14" name="Google Shape;51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425" y="934925"/>
            <a:ext cx="5442498" cy="2637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1075" y="934925"/>
            <a:ext cx="3099526" cy="2963024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41"/>
          <p:cNvSpPr txBox="1"/>
          <p:nvPr/>
        </p:nvSpPr>
        <p:spPr>
          <a:xfrm>
            <a:off x="228600" y="3733800"/>
            <a:ext cx="5931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Reconstructs smooth curves with divergent concavity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17" name="Google Shape;517;p41"/>
          <p:cNvSpPr txBox="1"/>
          <p:nvPr/>
        </p:nvSpPr>
        <p:spPr>
          <a:xfrm>
            <a:off x="228600" y="4191000"/>
            <a:ext cx="7074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Eliminates Delaunay triangles with circumcenter outside boundary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18" name="Google Shape;518;p41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Shape-Hull Graph [PM15b]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519" name="Google Shape;519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4966625" y="2180550"/>
            <a:ext cx="3428400" cy="280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Presenter: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Stefan OHRHALLINGER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Researcher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Institute of Visual Computing &amp; Human-Centered Technology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28013" y="1518349"/>
            <a:ext cx="683533" cy="6622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The Curve Reconstruction Problem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Proximity Graphs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Graph-based Algorithms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Feature size based Algorithms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77" name="Google Shape;77;p15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Outline Part 1/3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2"/>
          <p:cNvSpPr txBox="1"/>
          <p:nvPr>
            <p:ph idx="1" type="body"/>
          </p:nvPr>
        </p:nvSpPr>
        <p:spPr>
          <a:xfrm>
            <a:off x="3900750" y="2917650"/>
            <a:ext cx="4690800" cy="178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Guaranteed ε-sampling as well as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bi-tangent neighborhood convergence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Also computes medial axis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25" name="Google Shape;525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26" name="Google Shape;52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99" y="788249"/>
            <a:ext cx="6956053" cy="145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0995" y="2917650"/>
            <a:ext cx="3424450" cy="1888450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p42"/>
          <p:cNvSpPr txBox="1"/>
          <p:nvPr/>
        </p:nvSpPr>
        <p:spPr>
          <a:xfrm>
            <a:off x="304800" y="2286000"/>
            <a:ext cx="8520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Incrementally labels orientation from estimated normals via Voronoi poles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29" name="Google Shape;529;p42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Voronoi Labeling [PPT*19]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530" name="Google Shape;530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36" name="Google Shape;536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37" name="Google Shape;537;p43"/>
          <p:cNvPicPr preferRelativeResize="0"/>
          <p:nvPr/>
        </p:nvPicPr>
        <p:blipFill rotWithShape="1">
          <a:blip r:embed="rId3">
            <a:alphaModFix/>
          </a:blip>
          <a:srcRect b="10709" l="3410" r="3410" t="27240"/>
          <a:stretch/>
        </p:blipFill>
        <p:spPr>
          <a:xfrm>
            <a:off x="311700" y="796000"/>
            <a:ext cx="8520599" cy="3028641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43"/>
          <p:cNvSpPr txBox="1"/>
          <p:nvPr/>
        </p:nvSpPr>
        <p:spPr>
          <a:xfrm>
            <a:off x="304800" y="3733800"/>
            <a:ext cx="8520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Connects neighbors greedily, heuristic decides curve closed/open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39" name="Google Shape;539;p43"/>
          <p:cNvSpPr txBox="1"/>
          <p:nvPr/>
        </p:nvSpPr>
        <p:spPr>
          <a:xfrm>
            <a:off x="304800" y="4191000"/>
            <a:ext cx="8520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Parameter-free: handles open+multiple curves, holes and outliers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40" name="Google Shape;540;p43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Crawl Thru Neighbors [PM16]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541" name="Google Shape;541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ɑ-shapes [EKS83], Ball-pivoting [BB97], β-skeleton [KR85], ɣ-neighborhood [Vel92], Sculpting [Boi84a], EMST [FMG94], edge exchange [OM11], inflating [OM13], </a:t>
            </a:r>
            <a:r>
              <a:rPr i="1"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-regular shape [Att97], Shape-hull graph [PM15b], Voronoi labeling [PPT*19], Crawl thru neighbors [PM16]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47" name="Google Shape;547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48" name="Google Shape;548;p44"/>
          <p:cNvSpPr txBox="1"/>
          <p:nvPr/>
        </p:nvSpPr>
        <p:spPr>
          <a:xfrm>
            <a:off x="304800" y="2819400"/>
            <a:ext cx="6258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They often require a global parameter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49" name="Google Shape;549;p44"/>
          <p:cNvSpPr txBox="1"/>
          <p:nvPr/>
        </p:nvSpPr>
        <p:spPr>
          <a:xfrm>
            <a:off x="304800" y="3276600"/>
            <a:ext cx="735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Good results mostly for uniformly sampled point density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50" name="Google Shape;550;p44"/>
          <p:cNvSpPr txBox="1"/>
          <p:nvPr/>
        </p:nvSpPr>
        <p:spPr>
          <a:xfrm>
            <a:off x="304800" y="3733800"/>
            <a:ext cx="8137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Delaunay graph is not guaranteed to contain the reconstruction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51" name="Google Shape;551;p44"/>
          <p:cNvSpPr txBox="1"/>
          <p:nvPr/>
        </p:nvSpPr>
        <p:spPr>
          <a:xfrm>
            <a:off x="304800" y="4191000"/>
            <a:ext cx="7070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Reconstruction is often slow or trapped in local minima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52" name="Google Shape;552;p44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Algorithms Based on Graphs - Conclusion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553" name="Google Shape;553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Crust [ABE98]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Anti-Crust [Gol99]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NN-Crust [DK99]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Conservative Crust [DMR99]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Lenz [Len06]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Hiyoshi [Hiy09]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HNN-Crust [OMW16]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59" name="Google Shape;559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60" name="Google Shape;560;p45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Algorithms Based on Feature Size - Overview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561" name="Google Shape;561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46"/>
          <p:cNvSpPr txBox="1"/>
          <p:nvPr>
            <p:ph idx="1" type="body"/>
          </p:nvPr>
        </p:nvSpPr>
        <p:spPr>
          <a:xfrm>
            <a:off x="311700" y="9238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Seminal paper: feature sized reconstruction - no more uniform sampling required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			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67" name="Google Shape;567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68" name="Google Shape;56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260" y="1381243"/>
            <a:ext cx="2430025" cy="1631550"/>
          </a:xfrm>
          <a:prstGeom prst="rect">
            <a:avLst/>
          </a:prstGeom>
          <a:noFill/>
          <a:ln>
            <a:noFill/>
          </a:ln>
        </p:spPr>
      </p:pic>
      <p:sp>
        <p:nvSpPr>
          <p:cNvPr id="569" name="Google Shape;569;p46"/>
          <p:cNvSpPr txBox="1"/>
          <p:nvPr/>
        </p:nvSpPr>
        <p:spPr>
          <a:xfrm>
            <a:off x="2710125" y="1602175"/>
            <a:ext cx="229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570" name="Google Shape;570;p46"/>
          <p:cNvSpPr txBox="1"/>
          <p:nvPr/>
        </p:nvSpPr>
        <p:spPr>
          <a:xfrm>
            <a:off x="344523" y="2983675"/>
            <a:ext cx="2296500" cy="10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>
                <a:solidFill>
                  <a:srgbClr val="999999"/>
                </a:solidFill>
              </a:rPr>
              <a:t>ε-Sampling [ABE98]: ∀p ∈ C, ∃s ∈ S :   ||p, s|| &lt; ε lfs(p)</a:t>
            </a:r>
            <a:endParaRPr/>
          </a:p>
        </p:txBody>
      </p:sp>
      <p:pic>
        <p:nvPicPr>
          <p:cNvPr id="571" name="Google Shape;571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80075" y="1381250"/>
            <a:ext cx="4522424" cy="2504725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46"/>
          <p:cNvSpPr txBox="1"/>
          <p:nvPr/>
        </p:nvSpPr>
        <p:spPr>
          <a:xfrm>
            <a:off x="344525" y="4241925"/>
            <a:ext cx="365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extracts DG and Voronoi graph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73" name="Google Shape;573;p46"/>
          <p:cNvSpPr txBox="1"/>
          <p:nvPr/>
        </p:nvSpPr>
        <p:spPr>
          <a:xfrm>
            <a:off x="4050300" y="4241925"/>
            <a:ext cx="3150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Proof: ε &lt; 0.252 ≘ α &gt; 151°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74" name="Google Shape;574;p46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Crust [ABE98]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575" name="Google Shape;575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47"/>
          <p:cNvSpPr txBox="1"/>
          <p:nvPr>
            <p:ph idx="1" type="body"/>
          </p:nvPr>
        </p:nvSpPr>
        <p:spPr>
          <a:xfrm>
            <a:off x="311700" y="1076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Extracts the Crust in a single step from the Delaunay graph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Also extracts the medial axis skeleton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81" name="Google Shape;581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82" name="Google Shape;582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488900"/>
            <a:ext cx="3543925" cy="2656650"/>
          </a:xfrm>
          <a:prstGeom prst="rect">
            <a:avLst/>
          </a:prstGeom>
          <a:noFill/>
          <a:ln>
            <a:noFill/>
          </a:ln>
        </p:spPr>
      </p:pic>
      <p:sp>
        <p:nvSpPr>
          <p:cNvPr id="583" name="Google Shape;583;p47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Anti-Crust [Gol99]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584" name="Google Shape;584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9" name="Google Shape;589;p48"/>
          <p:cNvCxnSpPr>
            <a:endCxn id="590" idx="3"/>
          </p:cNvCxnSpPr>
          <p:nvPr/>
        </p:nvCxnSpPr>
        <p:spPr>
          <a:xfrm flipH="1">
            <a:off x="754588" y="1896287"/>
            <a:ext cx="1115700" cy="372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1" name="Google Shape;591;p48"/>
          <p:cNvCxnSpPr>
            <a:stCxn id="592" idx="1"/>
            <a:endCxn id="593" idx="5"/>
          </p:cNvCxnSpPr>
          <p:nvPr/>
        </p:nvCxnSpPr>
        <p:spPr>
          <a:xfrm>
            <a:off x="1821388" y="1862813"/>
            <a:ext cx="1015500" cy="863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94" name="Google Shape;594;p48"/>
          <p:cNvSpPr txBox="1"/>
          <p:nvPr>
            <p:ph idx="1" type="body"/>
          </p:nvPr>
        </p:nvSpPr>
        <p:spPr>
          <a:xfrm>
            <a:off x="311700" y="923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Simple and elegant improvement of Crust: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95" name="Google Shape;595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90" name="Google Shape;590;p48"/>
          <p:cNvSpPr/>
          <p:nvPr/>
        </p:nvSpPr>
        <p:spPr>
          <a:xfrm>
            <a:off x="733675" y="2146700"/>
            <a:ext cx="142800" cy="1428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2" name="Google Shape;592;p48"/>
          <p:cNvSpPr/>
          <p:nvPr/>
        </p:nvSpPr>
        <p:spPr>
          <a:xfrm>
            <a:off x="1800475" y="1841900"/>
            <a:ext cx="142800" cy="1428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3" name="Google Shape;593;p48"/>
          <p:cNvSpPr/>
          <p:nvPr/>
        </p:nvSpPr>
        <p:spPr>
          <a:xfrm>
            <a:off x="2714875" y="2603900"/>
            <a:ext cx="142800" cy="1428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6" name="Google Shape;596;p48"/>
          <p:cNvSpPr txBox="1"/>
          <p:nvPr/>
        </p:nvSpPr>
        <p:spPr>
          <a:xfrm>
            <a:off x="1620925" y="1972475"/>
            <a:ext cx="349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>
                <a:solidFill>
                  <a:srgbClr val="999999"/>
                </a:solidFill>
              </a:rPr>
              <a:t>α</a:t>
            </a:r>
            <a:endParaRPr/>
          </a:p>
        </p:txBody>
      </p:sp>
      <p:sp>
        <p:nvSpPr>
          <p:cNvPr id="597" name="Google Shape;597;p48"/>
          <p:cNvSpPr/>
          <p:nvPr/>
        </p:nvSpPr>
        <p:spPr>
          <a:xfrm>
            <a:off x="1145496" y="1202963"/>
            <a:ext cx="1369500" cy="1369500"/>
          </a:xfrm>
          <a:prstGeom prst="arc">
            <a:avLst>
              <a:gd fmla="val 2409183" name="adj1"/>
              <a:gd fmla="val 951189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48"/>
          <p:cNvSpPr txBox="1"/>
          <p:nvPr/>
        </p:nvSpPr>
        <p:spPr>
          <a:xfrm>
            <a:off x="304800" y="3276600"/>
            <a:ext cx="5340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First, connects point to nearest neighbor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599" name="Google Shape;599;p48"/>
          <p:cNvSpPr txBox="1"/>
          <p:nvPr/>
        </p:nvSpPr>
        <p:spPr>
          <a:xfrm>
            <a:off x="304800" y="3733800"/>
            <a:ext cx="6367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Then to nearest neighbor in half-space s.t. angle &gt; 90°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00" name="Google Shape;600;p48"/>
          <p:cNvSpPr txBox="1"/>
          <p:nvPr/>
        </p:nvSpPr>
        <p:spPr>
          <a:xfrm>
            <a:off x="304800" y="4191000"/>
            <a:ext cx="4708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Proof: ε &lt; 1/3 , corresponding to α &gt; 141°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01" name="Google Shape;601;p48"/>
          <p:cNvSpPr/>
          <p:nvPr/>
        </p:nvSpPr>
        <p:spPr>
          <a:xfrm>
            <a:off x="1800475" y="2984900"/>
            <a:ext cx="142800" cy="1428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p48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NN-Crust [DK99]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603" name="Google Shape;603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09" name="Google Shape;609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1400" y="790175"/>
            <a:ext cx="1274523" cy="3329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Google Shape;610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91638" y="790175"/>
            <a:ext cx="1274523" cy="32953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Google Shape;611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8077" y="790175"/>
            <a:ext cx="1274523" cy="3341318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49"/>
          <p:cNvSpPr txBox="1"/>
          <p:nvPr/>
        </p:nvSpPr>
        <p:spPr>
          <a:xfrm>
            <a:off x="311700" y="4116800"/>
            <a:ext cx="5559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     Crust	      NN-Crust	  Conservative 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13" name="Google Shape;613;p49"/>
          <p:cNvSpPr txBox="1"/>
          <p:nvPr/>
        </p:nvSpPr>
        <p:spPr>
          <a:xfrm>
            <a:off x="5433150" y="1264204"/>
            <a:ext cx="369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Filters edges from Gabriel graph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14" name="Google Shape;614;p49"/>
          <p:cNvSpPr txBox="1"/>
          <p:nvPr/>
        </p:nvSpPr>
        <p:spPr>
          <a:xfrm>
            <a:off x="5445087" y="1711287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Robust to outliers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15" name="Google Shape;615;p49"/>
          <p:cNvSpPr txBox="1"/>
          <p:nvPr/>
        </p:nvSpPr>
        <p:spPr>
          <a:xfrm>
            <a:off x="5445075" y="2200975"/>
            <a:ext cx="4012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Collections of open/closed curves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16" name="Google Shape;616;p49"/>
          <p:cNvSpPr txBox="1"/>
          <p:nvPr/>
        </p:nvSpPr>
        <p:spPr>
          <a:xfrm>
            <a:off x="5445075" y="2662958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But requires a parameter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17" name="Google Shape;617;p49"/>
          <p:cNvSpPr txBox="1"/>
          <p:nvPr/>
        </p:nvSpPr>
        <p:spPr>
          <a:xfrm>
            <a:off x="5445075" y="31249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Misses some sharp corners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18" name="Google Shape;618;p49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Conservative Crust [DMR99]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619" name="Google Shape;619;p4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50"/>
          <p:cNvSpPr txBox="1"/>
          <p:nvPr>
            <p:ph idx="1" type="body"/>
          </p:nvPr>
        </p:nvSpPr>
        <p:spPr>
          <a:xfrm>
            <a:off x="311700" y="2981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Starts with a seed edge and connects edges with a probe shape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25" name="Google Shape;625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26" name="Google Shape;626;p50"/>
          <p:cNvSpPr txBox="1"/>
          <p:nvPr/>
        </p:nvSpPr>
        <p:spPr>
          <a:xfrm>
            <a:off x="304800" y="38862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Permits self-intersections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27" name="Google Shape;627;p50"/>
          <p:cNvSpPr txBox="1"/>
          <p:nvPr/>
        </p:nvSpPr>
        <p:spPr>
          <a:xfrm>
            <a:off x="304800" y="3429000"/>
            <a:ext cx="4120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Requires an angle parameter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28" name="Google Shape;628;p50"/>
          <p:cNvSpPr txBox="1"/>
          <p:nvPr/>
        </p:nvSpPr>
        <p:spPr>
          <a:xfrm>
            <a:off x="304800" y="4343400"/>
            <a:ext cx="3762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Claims ε &lt; 0.48 but no proof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29" name="Google Shape;629;p50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Lenz: Probe Reconstruction [Len06]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630" name="Google Shape;630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1" name="Google Shape;631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941525"/>
            <a:ext cx="4078703" cy="188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2" name="Google Shape;632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93100" y="1040350"/>
            <a:ext cx="3577051" cy="178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51"/>
          <p:cNvSpPr txBox="1"/>
          <p:nvPr>
            <p:ph idx="1" type="body"/>
          </p:nvPr>
        </p:nvSpPr>
        <p:spPr>
          <a:xfrm>
            <a:off x="311700" y="3438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Adapts Traveling Salesman Problem to multiple connected curves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38" name="Google Shape;638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39" name="Google Shape;639;p51"/>
          <p:cNvSpPr txBox="1"/>
          <p:nvPr/>
        </p:nvSpPr>
        <p:spPr>
          <a:xfrm>
            <a:off x="304800" y="3886200"/>
            <a:ext cx="7882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Transforms it into maximum-weight 2-factor problem (solvable in P time)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40" name="Google Shape;640;p51"/>
          <p:cNvSpPr txBox="1"/>
          <p:nvPr/>
        </p:nvSpPr>
        <p:spPr>
          <a:xfrm>
            <a:off x="304800" y="4343400"/>
            <a:ext cx="8107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Proof for: ε &lt; ⅓, u &lt; 1.46 (relative uniformity of adjacent edge lengths)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41" name="Google Shape;641;p51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Hiyoshi: TSP [Hiy09]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642" name="Google Shape;642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3" name="Google Shape;643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02175" y="941525"/>
            <a:ext cx="2665413" cy="231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4" name="Google Shape;644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" y="941525"/>
            <a:ext cx="2963535" cy="231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Introduction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The Problem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6" name="Google Shape;86;p16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7" name="Google Shape;8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83875" y="777850"/>
            <a:ext cx="5208450" cy="401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52"/>
          <p:cNvSpPr txBox="1"/>
          <p:nvPr>
            <p:ph idx="1" type="body"/>
          </p:nvPr>
        </p:nvSpPr>
        <p:spPr>
          <a:xfrm>
            <a:off x="311700" y="923875"/>
            <a:ext cx="8520600" cy="7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Simple variant of NN-Crust, reducing angle from 90° to 60°: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50" name="Google Shape;650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51" name="Google Shape;651;p52"/>
          <p:cNvSpPr txBox="1"/>
          <p:nvPr/>
        </p:nvSpPr>
        <p:spPr>
          <a:xfrm>
            <a:off x="5418225" y="1739575"/>
            <a:ext cx="3585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First, connect nearest neighbor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52" name="Google Shape;652;p52"/>
          <p:cNvSpPr txBox="1"/>
          <p:nvPr/>
        </p:nvSpPr>
        <p:spPr>
          <a:xfrm>
            <a:off x="5418225" y="2201275"/>
            <a:ext cx="2287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Construct half-space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653" name="Google Shape;653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050" y="1495425"/>
            <a:ext cx="4357950" cy="315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4" name="Google Shape;654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0050" y="1495425"/>
            <a:ext cx="4357950" cy="315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5" name="Google Shape;655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0050" y="1495425"/>
            <a:ext cx="4357950" cy="315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6" name="Google Shape;656;p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0050" y="1495425"/>
            <a:ext cx="4357950" cy="3155275"/>
          </a:xfrm>
          <a:prstGeom prst="rect">
            <a:avLst/>
          </a:prstGeom>
          <a:noFill/>
          <a:ln>
            <a:noFill/>
          </a:ln>
        </p:spPr>
      </p:pic>
      <p:sp>
        <p:nvSpPr>
          <p:cNvPr id="657" name="Google Shape;657;p52"/>
          <p:cNvSpPr txBox="1"/>
          <p:nvPr/>
        </p:nvSpPr>
        <p:spPr>
          <a:xfrm>
            <a:off x="5418225" y="2769675"/>
            <a:ext cx="44571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Connect to nearest neighbor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in opposite half-space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58" name="Google Shape;658;p52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HNN-Crust [OMW16]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659" name="Google Shape;659;p5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4" name="Google Shape;664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100" y="789125"/>
            <a:ext cx="2506199" cy="167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5" name="Google Shape;665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3699" y="789125"/>
            <a:ext cx="2502118" cy="1674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103" y="2617925"/>
            <a:ext cx="2506206" cy="167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7" name="Google Shape;667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83700" y="2617925"/>
            <a:ext cx="2502125" cy="1647144"/>
          </a:xfrm>
          <a:prstGeom prst="rect">
            <a:avLst/>
          </a:prstGeom>
          <a:noFill/>
          <a:ln>
            <a:noFill/>
          </a:ln>
        </p:spPr>
      </p:pic>
      <p:sp>
        <p:nvSpPr>
          <p:cNvPr id="668" name="Google Shape;668;p53"/>
          <p:cNvSpPr txBox="1"/>
          <p:nvPr/>
        </p:nvSpPr>
        <p:spPr>
          <a:xfrm>
            <a:off x="3124075" y="1159250"/>
            <a:ext cx="13182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Crust: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ε &lt; 0.252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69" name="Google Shape;669;p53"/>
          <p:cNvSpPr txBox="1"/>
          <p:nvPr/>
        </p:nvSpPr>
        <p:spPr>
          <a:xfrm>
            <a:off x="3124075" y="2988050"/>
            <a:ext cx="15135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HNN-Crust: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ε &lt; 0.47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70" name="Google Shape;670;p53"/>
          <p:cNvSpPr txBox="1"/>
          <p:nvPr/>
        </p:nvSpPr>
        <p:spPr>
          <a:xfrm>
            <a:off x="7696075" y="1159250"/>
            <a:ext cx="13182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NN-Crust: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ε &lt; 1/3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71" name="Google Shape;671;p53"/>
          <p:cNvSpPr txBox="1"/>
          <p:nvPr/>
        </p:nvSpPr>
        <p:spPr>
          <a:xfrm>
            <a:off x="7696075" y="3064250"/>
            <a:ext cx="15135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HNN-Crust: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ρ &lt; 0.9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72" name="Google Shape;672;p53"/>
          <p:cNvSpPr txBox="1"/>
          <p:nvPr/>
        </p:nvSpPr>
        <p:spPr>
          <a:xfrm>
            <a:off x="1862400" y="3922250"/>
            <a:ext cx="3113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lfs -&gt; reach: ρ= ε/(1−ε)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73" name="Google Shape;673;p53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</a:t>
            </a: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ampling Conditions of Crust Algorithms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674" name="Google Shape;674;p5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Crust [ABE98], Anti-Crust [Gol99], NN-Crust [DK99], Conservative Crust [DMR99]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Lenz [Len06], Hiyoshi [Hiy09], HNN-Crust [OMW16]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80" name="Google Shape;680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81" name="Google Shape;681;p54"/>
          <p:cNvSpPr txBox="1"/>
          <p:nvPr/>
        </p:nvSpPr>
        <p:spPr>
          <a:xfrm>
            <a:off x="304800" y="2895600"/>
            <a:ext cx="6187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Guarantees on sampling condition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82" name="Google Shape;682;p54"/>
          <p:cNvSpPr txBox="1"/>
          <p:nvPr/>
        </p:nvSpPr>
        <p:spPr>
          <a:xfrm>
            <a:off x="304800" y="3352800"/>
            <a:ext cx="4453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Work well for non-noisy point sets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83" name="Google Shape;683;p54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Algorithms Based on Feature Size - Conclusion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684" name="Google Shape;684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Outline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690" name="Google Shape;690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Topic: Specialized algorithms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To be precise, how can we reconstruct: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Objects from noisy point clouds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Objects with sharp corner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Objects with self-intersections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Curve reconstruction and TSP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691" name="Google Shape;691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92" name="Google Shape;692;p55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93" name="Google Shape;693;p55"/>
          <p:cNvSpPr txBox="1"/>
          <p:nvPr>
            <p:ph idx="1" type="body"/>
          </p:nvPr>
        </p:nvSpPr>
        <p:spPr>
          <a:xfrm>
            <a:off x="4966625" y="2180550"/>
            <a:ext cx="3428400" cy="280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Presenter</a:t>
            </a: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: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Amal Dev PARAKKAT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Maitre de Conference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Institut Polytechnique de Paris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694" name="Google Shape;694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60651" y="1017726"/>
            <a:ext cx="1040351" cy="1040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Noisy point clouds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700" name="Google Shape;700;p5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What is noise?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What if the input samples are contaminated with noise?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01" name="Google Shape;701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2" name="Google Shape;702;p56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03" name="Google Shape;703;p56"/>
          <p:cNvPicPr preferRelativeResize="0"/>
          <p:nvPr/>
        </p:nvPicPr>
        <p:blipFill rotWithShape="1">
          <a:blip r:embed="rId4">
            <a:alphaModFix/>
          </a:blip>
          <a:srcRect b="16074" l="38269" r="33969" t="23811"/>
          <a:stretch/>
        </p:blipFill>
        <p:spPr>
          <a:xfrm>
            <a:off x="2304575" y="2245275"/>
            <a:ext cx="2267427" cy="2408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4" name="Google Shape;704;p56"/>
          <p:cNvPicPr preferRelativeResize="0"/>
          <p:nvPr/>
        </p:nvPicPr>
        <p:blipFill rotWithShape="1">
          <a:blip r:embed="rId4">
            <a:alphaModFix/>
          </a:blip>
          <a:srcRect b="16074" l="8811" r="63428" t="23811"/>
          <a:stretch/>
        </p:blipFill>
        <p:spPr>
          <a:xfrm>
            <a:off x="4571999" y="2245275"/>
            <a:ext cx="2267427" cy="2408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Noisy point clouds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710" name="Google Shape;710;p5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What happens if you use our simple Delaunay filtering algorithms like Crust or Crawl?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How can we deal with this?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11" name="Google Shape;711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2" name="Google Shape;712;p57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13" name="Google Shape;713;p57"/>
          <p:cNvPicPr preferRelativeResize="0"/>
          <p:nvPr/>
        </p:nvPicPr>
        <p:blipFill rotWithShape="1">
          <a:blip r:embed="rId4">
            <a:alphaModFix/>
          </a:blip>
          <a:srcRect b="17149" l="17020" r="34333" t="25263"/>
          <a:stretch/>
        </p:blipFill>
        <p:spPr>
          <a:xfrm>
            <a:off x="1517737" y="1963575"/>
            <a:ext cx="3054260" cy="2074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4" name="Google Shape;714;p57"/>
          <p:cNvPicPr preferRelativeResize="0"/>
          <p:nvPr/>
        </p:nvPicPr>
        <p:blipFill rotWithShape="1">
          <a:blip r:embed="rId5">
            <a:alphaModFix/>
          </a:blip>
          <a:srcRect b="7880" l="10160" r="21877" t="8813"/>
          <a:stretch/>
        </p:blipFill>
        <p:spPr>
          <a:xfrm>
            <a:off x="4571994" y="1991101"/>
            <a:ext cx="3054267" cy="20189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Handling noise - Algorithm 1 [Lee00a]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720" name="Google Shape;720;p5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Uses a technique called moving least-squares (MLS) [Lev98] 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Iteratively projects points on a curve fitting their local neighborhood by distance-weighted regression 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Locally approximated by a line inside a constant-sized neighborhood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The weighting function for the MLS projection considers points only inside a globally constant radius, which could also include unwanted points.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Therefore the connectivity of points is created using the EMST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21" name="Google Shape;721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2" name="Google Shape;722;p58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Handling noise - Algorithm 2 [MTSM10]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728" name="Google Shape;728;p5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An noise-robust extension of the Hidden Point Removal (HPR) operator [KTB07] 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Computes local connectivity between points based on a projection onto their convex hull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29" name="Google Shape;729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30" name="Google Shape;730;p59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31" name="Google Shape;731;p59"/>
          <p:cNvPicPr preferRelativeResize="0"/>
          <p:nvPr/>
        </p:nvPicPr>
        <p:blipFill rotWithShape="1">
          <a:blip r:embed="rId4">
            <a:alphaModFix/>
          </a:blip>
          <a:srcRect b="8532" l="20400" r="9107" t="31964"/>
          <a:stretch/>
        </p:blipFill>
        <p:spPr>
          <a:xfrm>
            <a:off x="1622437" y="2148900"/>
            <a:ext cx="5899126" cy="279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Handling noise - Algorithm 3&amp;4 [Rup14][CFG*05]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737" name="Google Shape;737;p60"/>
          <p:cNvSpPr txBox="1"/>
          <p:nvPr>
            <p:ph idx="1" type="body"/>
          </p:nvPr>
        </p:nvSpPr>
        <p:spPr>
          <a:xfrm>
            <a:off x="311700" y="1152475"/>
            <a:ext cx="8520600" cy="366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[Rup14] 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8775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50"/>
              <a:buFont typeface="Cormorant Garamond"/>
              <a:buChar char="●"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Sub-samples a noisy point set with minimum (globally constant) density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8775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50"/>
              <a:buFont typeface="Cormorant Garamond"/>
              <a:buChar char="●"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Relocation of the sub-samples 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8775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50"/>
              <a:buFont typeface="Cormorant Garamond"/>
              <a:buChar char="●"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Eliminates points which do not have exactly two neighbors in a density-sized neighborhood 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8775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50"/>
              <a:buFont typeface="Cormorant Garamond"/>
              <a:buChar char="●"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Order after hundreds of iterations 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[CFG*05]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8775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50"/>
              <a:buFont typeface="Cormorant Garamond"/>
              <a:buChar char="●"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Resample a thinned point set from noisy points 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8775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50"/>
              <a:buFont typeface="Cormorant Garamond"/>
              <a:buChar char="●"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Prove on an impractical (due to its restrictive sampling density constraints) probabilistic sampling 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8775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50"/>
              <a:buFont typeface="Cormorant Garamond"/>
              <a:buChar char="●"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Apply NN-Crust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38" name="Google Shape;738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39" name="Google Shape;739;p60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Handling noise - Algorithm 5 [WYZ*14]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45" name="Google Shape;745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6" name="Google Shape;746;p61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47" name="Google Shape;747;p61"/>
          <p:cNvPicPr preferRelativeResize="0"/>
          <p:nvPr/>
        </p:nvPicPr>
        <p:blipFill rotWithShape="1">
          <a:blip r:embed="rId4">
            <a:alphaModFix/>
          </a:blip>
          <a:srcRect b="8082" l="5304" r="7739" t="24281"/>
          <a:stretch/>
        </p:blipFill>
        <p:spPr>
          <a:xfrm>
            <a:off x="217125" y="1071545"/>
            <a:ext cx="8709749" cy="34576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Connect the Dots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4" name="Google Shape;94;p17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5" name="Google Shape;95;p17"/>
          <p:cNvSpPr txBox="1"/>
          <p:nvPr/>
        </p:nvSpPr>
        <p:spPr>
          <a:xfrm>
            <a:off x="311700" y="923875"/>
            <a:ext cx="8520600" cy="38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Now try without the numbers			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475" y="1023302"/>
            <a:ext cx="4014950" cy="300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41425" y="923875"/>
            <a:ext cx="4147825" cy="31039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7"/>
          <p:cNvSpPr txBox="1"/>
          <p:nvPr/>
        </p:nvSpPr>
        <p:spPr>
          <a:xfrm>
            <a:off x="4741425" y="4241125"/>
            <a:ext cx="4227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Reconstructed polygon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9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Handling noise - Algorithm 6 - F</a:t>
            </a:r>
            <a:r>
              <a:rPr b="1" lang="en-GB" sz="1650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IT</a:t>
            </a: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</a:t>
            </a:r>
            <a:r>
              <a:rPr b="1" lang="en-GB" sz="1650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ONNECT</a:t>
            </a:r>
            <a:endParaRPr b="1" sz="165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753" name="Google Shape;753;p62"/>
          <p:cNvSpPr txBox="1"/>
          <p:nvPr>
            <p:ph idx="1" type="body"/>
          </p:nvPr>
        </p:nvSpPr>
        <p:spPr>
          <a:xfrm>
            <a:off x="311700" y="2704900"/>
            <a:ext cx="8520600" cy="186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An noise-robust extension of the Hidden Point Removal (HPR) operator [KTB07] 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Computes local connectivity between points based on a projection onto their convex hull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54" name="Google Shape;754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55" name="Google Shape;755;p62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56" name="Google Shape;756;p62"/>
          <p:cNvPicPr preferRelativeResize="0"/>
          <p:nvPr/>
        </p:nvPicPr>
        <p:blipFill rotWithShape="1">
          <a:blip r:embed="rId4">
            <a:alphaModFix/>
          </a:blip>
          <a:srcRect b="19477" l="10223" r="11252" t="52400"/>
          <a:stretch/>
        </p:blipFill>
        <p:spPr>
          <a:xfrm>
            <a:off x="929600" y="1040350"/>
            <a:ext cx="7284799" cy="1466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Handling noise - Algorithm 7 - S</a:t>
            </a:r>
            <a:r>
              <a:rPr b="1" lang="en-GB" sz="1688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TRETCH</a:t>
            </a: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</a:t>
            </a:r>
            <a:r>
              <a:rPr b="1" lang="en-GB" sz="1688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ENOISE</a:t>
            </a:r>
            <a:endParaRPr b="1" sz="1688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762" name="Google Shape;762;p6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An noise-robust extension of the Hidden Point Removal (HPR) operator [KTB07] 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Computes local connectivity between points based on a projection onto their convex hull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63" name="Google Shape;763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64" name="Google Shape;764;p63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65" name="Google Shape;765;p63"/>
          <p:cNvPicPr preferRelativeResize="0"/>
          <p:nvPr/>
        </p:nvPicPr>
        <p:blipFill rotWithShape="1">
          <a:blip r:embed="rId4">
            <a:alphaModFix/>
          </a:blip>
          <a:srcRect b="9478" l="8640" r="2471" t="41463"/>
          <a:stretch/>
        </p:blipFill>
        <p:spPr>
          <a:xfrm>
            <a:off x="1445925" y="2835975"/>
            <a:ext cx="5585000" cy="173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Reconstructing sharp corners</a:t>
            </a:r>
            <a:endParaRPr b="1" sz="1688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771" name="Google Shape;771;p6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Revisiting 𝜀-sampling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Drawback of </a:t>
            </a: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𝜀</a:t>
            </a:r>
            <a:r>
              <a:rPr lang="en-GB" sz="2050">
                <a:latin typeface="Cormorant Garamond"/>
                <a:ea typeface="Cormorant Garamond"/>
                <a:cs typeface="Cormorant Garamond"/>
                <a:sym typeface="Cormorant Garamond"/>
              </a:rPr>
              <a:t>-sampling</a:t>
            </a:r>
            <a:endParaRPr sz="205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72" name="Google Shape;772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3" name="Google Shape;773;p64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74" name="Google Shape;774;p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7213" y="2315528"/>
            <a:ext cx="3443500" cy="2176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75" name="Google Shape;775;p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90088" y="2238438"/>
            <a:ext cx="3786690" cy="2330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Reconstructing sharp corners</a:t>
            </a:r>
            <a:endParaRPr b="1" sz="1688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781" name="Google Shape;781;p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Solution??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Come up with a new sampling strategy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But ε-sampling is too good!!!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So why can’t we modify ε-sampling to handle sharp corners?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Exactly what Dey and Wenger thought about - GATHAN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82" name="Google Shape;782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83" name="Google Shape;783;p65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Reconstructing sharp corners - Algorithm 1 - G</a:t>
            </a:r>
            <a:r>
              <a:rPr b="1" lang="en-GB" sz="1650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ATHAN</a:t>
            </a:r>
            <a:endParaRPr b="1" sz="165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789" name="Google Shape;789;p6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So, what exactly did they do?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Modified sampling: A sampling p on C must have a sample point within ε&lt;1 times the radius of the larger circle between C1 and C2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90" name="Google Shape;790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91" name="Google Shape;791;p66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92" name="Google Shape;792;p66"/>
          <p:cNvPicPr preferRelativeResize="0"/>
          <p:nvPr/>
        </p:nvPicPr>
        <p:blipFill rotWithShape="1">
          <a:blip r:embed="rId4">
            <a:alphaModFix/>
          </a:blip>
          <a:srcRect b="10282" l="2657" r="62096" t="23593"/>
          <a:stretch/>
        </p:blipFill>
        <p:spPr>
          <a:xfrm>
            <a:off x="3364225" y="2354525"/>
            <a:ext cx="2415549" cy="254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Reconstructing sharp corners - Algorithm 1 - G</a:t>
            </a:r>
            <a:r>
              <a:rPr b="1" lang="en-GB" sz="1650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ATHAN</a:t>
            </a:r>
            <a:endParaRPr b="1" sz="165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798" name="Google Shape;798;p67"/>
          <p:cNvSpPr txBox="1"/>
          <p:nvPr>
            <p:ph idx="1" type="body"/>
          </p:nvPr>
        </p:nvSpPr>
        <p:spPr>
          <a:xfrm>
            <a:off x="311700" y="1152475"/>
            <a:ext cx="6114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Modifies the nearest neighbor strategy to handle sharp corners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While selecting an edge e, the improved algorithm takes into account: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the angle between the dual Voronoi edge and estimated normal of e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ratio of its dual Voronoi edge length to its length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the degree of all the vertices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Later on, extended it by carefully structuring it to provide a theoretical guarantee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799" name="Google Shape;799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00" name="Google Shape;800;p67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01" name="Google Shape;801;p67"/>
          <p:cNvPicPr preferRelativeResize="0"/>
          <p:nvPr/>
        </p:nvPicPr>
        <p:blipFill rotWithShape="1">
          <a:blip r:embed="rId4">
            <a:alphaModFix/>
          </a:blip>
          <a:srcRect b="10281" l="11464" r="64829" t="25738"/>
          <a:stretch/>
        </p:blipFill>
        <p:spPr>
          <a:xfrm>
            <a:off x="6426000" y="1487363"/>
            <a:ext cx="1326038" cy="2168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2" name="Google Shape;802;p67"/>
          <p:cNvPicPr preferRelativeResize="0"/>
          <p:nvPr/>
        </p:nvPicPr>
        <p:blipFill rotWithShape="1">
          <a:blip r:embed="rId4">
            <a:alphaModFix/>
          </a:blip>
          <a:srcRect b="10281" l="52094" r="24199" t="25738"/>
          <a:stretch/>
        </p:blipFill>
        <p:spPr>
          <a:xfrm>
            <a:off x="7752038" y="1487363"/>
            <a:ext cx="1326038" cy="2168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6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Reconstructing sharp corners - Algorithm 2 </a:t>
            </a:r>
            <a:r>
              <a:rPr b="1" lang="en-GB" sz="2750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[FR01]</a:t>
            </a:r>
            <a:endParaRPr b="1" sz="275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808" name="Google Shape;808;p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Came up with a new sampling criteria instead of imposing extra conditions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Correct reconstruction for a smooth curve + relaxed criterion at corner points to generate a weak sampling around it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Explores potential corner edges and are then merged with the smooth edges to give the final reconstructed result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809" name="Google Shape;809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0" name="Google Shape;810;p68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11" name="Google Shape;811;p68"/>
          <p:cNvPicPr preferRelativeResize="0"/>
          <p:nvPr/>
        </p:nvPicPr>
        <p:blipFill rotWithShape="1">
          <a:blip r:embed="rId4">
            <a:alphaModFix/>
          </a:blip>
          <a:srcRect b="11359" l="15812" r="43869" t="26125"/>
          <a:stretch/>
        </p:blipFill>
        <p:spPr>
          <a:xfrm>
            <a:off x="3408700" y="2857475"/>
            <a:ext cx="2326599" cy="2028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p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Reconstructing self-intersections</a:t>
            </a:r>
            <a:endParaRPr b="1" sz="275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817" name="Google Shape;817;p6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Point sets generated from sketches and images introduce another issue :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Self-intersections!!!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818" name="Google Shape;818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9" name="Google Shape;819;p69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20" name="Google Shape;820;p69"/>
          <p:cNvPicPr preferRelativeResize="0"/>
          <p:nvPr/>
        </p:nvPicPr>
        <p:blipFill rotWithShape="1">
          <a:blip r:embed="rId4">
            <a:alphaModFix/>
          </a:blip>
          <a:srcRect b="7471" l="4362" r="12546" t="6455"/>
          <a:stretch/>
        </p:blipFill>
        <p:spPr>
          <a:xfrm>
            <a:off x="2164588" y="2060550"/>
            <a:ext cx="4814826" cy="2803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Reconstructing self-intersections - Algorithm 1 [DGCSAD11]</a:t>
            </a:r>
            <a:endParaRPr b="1" sz="275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826" name="Google Shape;826;p7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Formulates and solves as an optimal transport problem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From Delaunay triangulation, they generates a coarse mesh in a greedy fashion with the objective of minimizing the total cost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Intelligent vertex relocation - can withstand noise and outliers - simplified shape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No degree/manifold constraints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827" name="Google Shape;827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28" name="Google Shape;828;p70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29" name="Google Shape;829;p70"/>
          <p:cNvPicPr preferRelativeResize="0"/>
          <p:nvPr/>
        </p:nvPicPr>
        <p:blipFill rotWithShape="1">
          <a:blip r:embed="rId4">
            <a:alphaModFix/>
          </a:blip>
          <a:srcRect b="22943" l="6821" r="67755" t="34544"/>
          <a:stretch/>
        </p:blipFill>
        <p:spPr>
          <a:xfrm>
            <a:off x="2513750" y="3333625"/>
            <a:ext cx="1338253" cy="1463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0" name="Google Shape;830;p70"/>
          <p:cNvPicPr preferRelativeResize="0"/>
          <p:nvPr/>
        </p:nvPicPr>
        <p:blipFill rotWithShape="1">
          <a:blip r:embed="rId4">
            <a:alphaModFix/>
          </a:blip>
          <a:srcRect b="22943" l="32686" r="41889" t="34544"/>
          <a:stretch/>
        </p:blipFill>
        <p:spPr>
          <a:xfrm>
            <a:off x="3980677" y="3380630"/>
            <a:ext cx="1338253" cy="1463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1" name="Google Shape;831;p70"/>
          <p:cNvPicPr preferRelativeResize="0"/>
          <p:nvPr/>
        </p:nvPicPr>
        <p:blipFill rotWithShape="1">
          <a:blip r:embed="rId4">
            <a:alphaModFix/>
          </a:blip>
          <a:srcRect b="22943" l="58981" r="19126" t="39791"/>
          <a:stretch/>
        </p:blipFill>
        <p:spPr>
          <a:xfrm>
            <a:off x="5447599" y="3550750"/>
            <a:ext cx="1182649" cy="1293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5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Reconstructing self-intersections - Algorithm 2 - P</a:t>
            </a:r>
            <a:r>
              <a:rPr b="1" lang="en-GB" sz="1650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EEL</a:t>
            </a:r>
            <a:endParaRPr b="1" sz="165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837" name="Google Shape;837;p7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Reconstruct in two steps: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Delaunay filtering with degree constraints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Restoring self-intersections at vertices with degree 1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Self-intersections are detected by analyzing the one ring neighborhood with the help of a parameter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838" name="Google Shape;838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39" name="Google Shape;839;p71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40" name="Google Shape;840;p71"/>
          <p:cNvPicPr preferRelativeResize="0"/>
          <p:nvPr/>
        </p:nvPicPr>
        <p:blipFill rotWithShape="1">
          <a:blip r:embed="rId4">
            <a:alphaModFix/>
          </a:blip>
          <a:srcRect b="11527" l="18586" r="0" t="0"/>
          <a:stretch/>
        </p:blipFill>
        <p:spPr>
          <a:xfrm>
            <a:off x="1034463" y="3241625"/>
            <a:ext cx="7075073" cy="139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8450" y="2092000"/>
            <a:ext cx="2300825" cy="230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47900" y="1027200"/>
            <a:ext cx="21526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52575" y="1027200"/>
            <a:ext cx="21526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2450" y="2399300"/>
            <a:ext cx="2405100" cy="1726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2488" y="1027200"/>
            <a:ext cx="21526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904950" y="2860000"/>
            <a:ext cx="2713150" cy="135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 txBox="1"/>
          <p:nvPr/>
        </p:nvSpPr>
        <p:spPr>
          <a:xfrm>
            <a:off x="540300" y="1630300"/>
            <a:ext cx="2493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Non-uniform sampling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11" name="Google Shape;111;p18"/>
          <p:cNvSpPr txBox="1"/>
          <p:nvPr/>
        </p:nvSpPr>
        <p:spPr>
          <a:xfrm>
            <a:off x="3648450" y="1630300"/>
            <a:ext cx="1977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Sparse sampling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6422748" y="1630300"/>
            <a:ext cx="1977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Sharp Corners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13" name="Google Shape;113;p18"/>
          <p:cNvSpPr txBox="1"/>
          <p:nvPr/>
        </p:nvSpPr>
        <p:spPr>
          <a:xfrm>
            <a:off x="845100" y="4221100"/>
            <a:ext cx="1884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Noisy sampling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3115050" y="4221100"/>
            <a:ext cx="2904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Outliers, multiple curves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15" name="Google Shape;115;p18"/>
          <p:cNvSpPr txBox="1"/>
          <p:nvPr/>
        </p:nvSpPr>
        <p:spPr>
          <a:xfrm>
            <a:off x="6053763" y="4221100"/>
            <a:ext cx="2904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Non-manifold curves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16" name="Google Shape;116;p18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Challenges for Curve Reconstruction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17" name="Google Shape;117;p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3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4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Reconstructing self-intersections - Is that all?</a:t>
            </a:r>
            <a:endParaRPr b="1" sz="165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846" name="Google Shape;846;p7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Only these two algorithms can be used?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Answer is - NO!!!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Some algorithms does not impose any degree constraints -  in some cases they capture self-intersections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Example - Crust, NN-Crust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847" name="Google Shape;847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8" name="Google Shape;848;p72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49" name="Google Shape;849;p72"/>
          <p:cNvPicPr preferRelativeResize="0"/>
          <p:nvPr/>
        </p:nvPicPr>
        <p:blipFill rotWithShape="1">
          <a:blip r:embed="rId4">
            <a:alphaModFix/>
          </a:blip>
          <a:srcRect b="13928" l="58223" r="9348" t="32397"/>
          <a:stretch/>
        </p:blipFill>
        <p:spPr>
          <a:xfrm>
            <a:off x="7018125" y="2851422"/>
            <a:ext cx="1814174" cy="1856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50" name="Google Shape;850;p72"/>
          <p:cNvPicPr preferRelativeResize="0"/>
          <p:nvPr/>
        </p:nvPicPr>
        <p:blipFill rotWithShape="1">
          <a:blip r:embed="rId4">
            <a:alphaModFix/>
          </a:blip>
          <a:srcRect b="13928" l="25589" r="42853" t="32397"/>
          <a:stretch/>
        </p:blipFill>
        <p:spPr>
          <a:xfrm>
            <a:off x="5152775" y="2851425"/>
            <a:ext cx="1814185" cy="1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4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7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Travelling Salesman Problem</a:t>
            </a:r>
            <a:endParaRPr b="1" sz="165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856" name="Google Shape;856;p73"/>
          <p:cNvSpPr txBox="1"/>
          <p:nvPr>
            <p:ph idx="1" type="body"/>
          </p:nvPr>
        </p:nvSpPr>
        <p:spPr>
          <a:xfrm>
            <a:off x="311700" y="1040350"/>
            <a:ext cx="8520600" cy="366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What is Travelling Salesman Problem (TSP)?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The salesman wishes to make a *minimum-cost* tour, or hamiltonian cycle, visiting each city exactly once and finishing at the city he starts from </a:t>
            </a:r>
            <a:r>
              <a:rPr lang="en-GB" sz="1000">
                <a:latin typeface="Cormorant Garamond"/>
                <a:ea typeface="Cormorant Garamond"/>
                <a:cs typeface="Cormorant Garamond"/>
                <a:sym typeface="Cormorant Garamond"/>
              </a:rPr>
              <a:t>[Introduction to Algorithms - Cormen et al.]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Is it related to curve reconstruction??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857" name="Google Shape;857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58" name="Google Shape;858;p73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59" name="Google Shape;859;p73"/>
          <p:cNvPicPr preferRelativeResize="0"/>
          <p:nvPr/>
        </p:nvPicPr>
        <p:blipFill rotWithShape="1">
          <a:blip r:embed="rId4">
            <a:alphaModFix/>
          </a:blip>
          <a:srcRect b="17830" l="0" r="0" t="0"/>
          <a:stretch/>
        </p:blipFill>
        <p:spPr>
          <a:xfrm>
            <a:off x="1262913" y="2398850"/>
            <a:ext cx="6618175" cy="1651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0" name="Google Shape;860;p73"/>
          <p:cNvSpPr txBox="1"/>
          <p:nvPr/>
        </p:nvSpPr>
        <p:spPr>
          <a:xfrm>
            <a:off x="7304750" y="3711650"/>
            <a:ext cx="798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*WikiPedia</a:t>
            </a:r>
            <a:endParaRPr sz="1000">
              <a:solidFill>
                <a:schemeClr val="dk2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7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Methods related to Travelling Salesman Problem</a:t>
            </a:r>
            <a:endParaRPr b="1" sz="165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866" name="Google Shape;866;p74"/>
          <p:cNvSpPr txBox="1"/>
          <p:nvPr>
            <p:ph idx="1" type="body"/>
          </p:nvPr>
        </p:nvSpPr>
        <p:spPr>
          <a:xfrm>
            <a:off x="311700" y="1121200"/>
            <a:ext cx="8520600" cy="358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Giesen [Gie99] showed an existence guarantee - dense sampling can be reconstructed using Euclidean TSP (ETSP) - proposed 2 algorithms, but no results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Althaus et al. [AM00] showed that it also works for non-uniform sampling - also, under ε-sampling, ETSP terminates in polynomial time - ε &lt; 1/20 (angles &gt; 174.27◦)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Time consuming - faster approximation gives poor visual quality O’Rourke [O’R81] proposed minimal volume polyhedra for Surface reconstruction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Boissonnat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 [Boi84b] showed by a simple example that this minimum is not always visually pleasing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867" name="Google Shape;867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68" name="Google Shape;868;p74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2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p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Outline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874" name="Google Shape;874;p7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Topic: Benchmark and Demo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To be precise: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What all our benchmark has?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How to use our benchmark?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What all we evaluated?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What are our conclusions?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875" name="Google Shape;875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76" name="Google Shape;876;p75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77" name="Google Shape;877;p75"/>
          <p:cNvSpPr txBox="1"/>
          <p:nvPr>
            <p:ph idx="1" type="body"/>
          </p:nvPr>
        </p:nvSpPr>
        <p:spPr>
          <a:xfrm>
            <a:off x="4966625" y="2180550"/>
            <a:ext cx="3428400" cy="280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Presenter: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Amal Dev PARAKKAT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Maitre de Conference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Institut Polytechnique de Paris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878" name="Google Shape;878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60651" y="1017726"/>
            <a:ext cx="1040351" cy="1040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2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p7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The Benchmark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884" name="Google Shape;884;p7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Our benchmark contains: Algorithms, Dataset, Sampling tools, Evaluation criterias, and Test scripts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885" name="Google Shape;885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86" name="Google Shape;886;p76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descr="Chart&#10;&#10;Description automatically generated" id="887" name="Google Shape;887;p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9278" y="2156415"/>
            <a:ext cx="6765427" cy="24124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The Benchmark - Algorithms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893" name="Google Shape;893;p7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We included 15 publicly available algorithms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Contains algorithms from late 90s (Crust family) to 2018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42900" lvl="0" marL="457200" rtl="0" algn="just">
              <a:spcBef>
                <a:spcPts val="1200"/>
              </a:spcBef>
              <a:spcAft>
                <a:spcPts val="0"/>
              </a:spcAft>
              <a:buSzPts val="18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C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RUST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, NNC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RUST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, CC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RUST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, G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ATHAN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, G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ATHAN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G, L</a:t>
            </a:r>
            <a:r>
              <a:rPr lang="en-GB" sz="1600">
                <a:latin typeface="Cormorant Garamond"/>
                <a:ea typeface="Cormorant Garamond"/>
                <a:cs typeface="Cormorant Garamond"/>
                <a:sym typeface="Cormorant Garamond"/>
              </a:rPr>
              <a:t>ENZ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, D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ISCUR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, V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ICUR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, O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PTIMAL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T</a:t>
            </a:r>
            <a:r>
              <a:rPr lang="en-GB" sz="1600">
                <a:latin typeface="Cormorant Garamond"/>
                <a:ea typeface="Cormorant Garamond"/>
                <a:cs typeface="Cormorant Garamond"/>
                <a:sym typeface="Cormorant Garamond"/>
              </a:rPr>
              <a:t>RANSPORT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, C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ONNECT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2D, C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RAWL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, HNNC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RUST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, F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IT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C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ONNECT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, S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TRETCH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D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ENOISE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, P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EEL</a:t>
            </a:r>
            <a:endParaRPr sz="15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We removed O</a:t>
            </a:r>
            <a:r>
              <a:rPr lang="en-GB" sz="1500">
                <a:latin typeface="Cormorant Garamond"/>
                <a:ea typeface="Cormorant Garamond"/>
                <a:cs typeface="Cormorant Garamond"/>
                <a:sym typeface="Cormorant Garamond"/>
              </a:rPr>
              <a:t>PTIMAL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T</a:t>
            </a:r>
            <a:r>
              <a:rPr lang="en-GB" sz="1600">
                <a:latin typeface="Cormorant Garamond"/>
                <a:ea typeface="Cormorant Garamond"/>
                <a:cs typeface="Cormorant Garamond"/>
                <a:sym typeface="Cormorant Garamond"/>
              </a:rPr>
              <a:t>RANSPORT 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from experiments since it simplifies curves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894" name="Google Shape;894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95" name="Google Shape;895;p77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96" name="Google Shape;896;p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1500" y="3835825"/>
            <a:ext cx="2160998" cy="108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The Benchmark - Dataset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902" name="Google Shape;902;p78"/>
          <p:cNvSpPr txBox="1"/>
          <p:nvPr>
            <p:ph idx="1" type="body"/>
          </p:nvPr>
        </p:nvSpPr>
        <p:spPr>
          <a:xfrm>
            <a:off x="231300" y="1156175"/>
            <a:ext cx="8681400" cy="257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Our dataset contains more than 2500 point sets containing: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1900">
                <a:latin typeface="Cormorant Garamond"/>
                <a:ea typeface="Cormorant Garamond"/>
                <a:cs typeface="Cormorant Garamond"/>
                <a:sym typeface="Cormorant Garamond"/>
              </a:rPr>
              <a:t>Classic data - Collected from various papers (</a:t>
            </a:r>
            <a:r>
              <a:rPr lang="en-GB" sz="1400">
                <a:latin typeface="Cormorant Garamond"/>
                <a:ea typeface="Cormorant Garamond"/>
                <a:cs typeface="Cormorant Garamond"/>
                <a:sym typeface="Cormorant Garamond"/>
              </a:rPr>
              <a:t>using WebPlotDigitizer</a:t>
            </a:r>
            <a:r>
              <a:rPr lang="en-GB" sz="1900">
                <a:latin typeface="Cormorant Garamond"/>
                <a:ea typeface="Cormorant Garamond"/>
                <a:cs typeface="Cormorant Garamond"/>
                <a:sym typeface="Cormorant Garamond"/>
              </a:rPr>
              <a:t>)</a:t>
            </a:r>
            <a:endParaRPr sz="19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ormorant Garamond"/>
              <a:buChar char="●"/>
            </a:pPr>
            <a:r>
              <a:rPr lang="en-GB" sz="1900">
                <a:latin typeface="Cormorant Garamond"/>
                <a:ea typeface="Cormorant Garamond"/>
                <a:cs typeface="Cormorant Garamond"/>
                <a:sym typeface="Cormorant Garamond"/>
              </a:rPr>
              <a:t>Image data - Samples obtained from the </a:t>
            </a:r>
            <a:r>
              <a:rPr lang="en-GB" sz="1900">
                <a:latin typeface="Cormorant Garamond"/>
                <a:ea typeface="Cormorant Garamond"/>
                <a:cs typeface="Cormorant Garamond"/>
                <a:sym typeface="Cormorant Garamond"/>
              </a:rPr>
              <a:t>silhouette</a:t>
            </a:r>
            <a:r>
              <a:rPr lang="en-GB" sz="1900">
                <a:latin typeface="Cormorant Garamond"/>
                <a:ea typeface="Cormorant Garamond"/>
                <a:cs typeface="Cormorant Garamond"/>
                <a:sym typeface="Cormorant Garamond"/>
              </a:rPr>
              <a:t> images (</a:t>
            </a:r>
            <a:r>
              <a:rPr lang="en-GB" sz="1400">
                <a:latin typeface="Cormorant Garamond"/>
                <a:ea typeface="Cormorant Garamond"/>
                <a:cs typeface="Cormorant Garamond"/>
                <a:sym typeface="Cormorant Garamond"/>
              </a:rPr>
              <a:t>taken from MPEG7 CE Shape-1, Edinburgh, 1070-shape image databases</a:t>
            </a:r>
            <a:r>
              <a:rPr lang="en-GB" sz="1900">
                <a:latin typeface="Cormorant Garamond"/>
                <a:ea typeface="Cormorant Garamond"/>
                <a:cs typeface="Cormorant Garamond"/>
                <a:sym typeface="Cormorant Garamond"/>
              </a:rPr>
              <a:t>)</a:t>
            </a:r>
            <a:endParaRPr sz="19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1900">
                <a:latin typeface="Cormorant Garamond"/>
                <a:ea typeface="Cormorant Garamond"/>
                <a:cs typeface="Cormorant Garamond"/>
                <a:sym typeface="Cormorant Garamond"/>
              </a:rPr>
              <a:t>Synthetic data - Analytical (</a:t>
            </a:r>
            <a:r>
              <a:rPr lang="en-GB" sz="1400">
                <a:latin typeface="Cormorant Garamond"/>
                <a:ea typeface="Cormorant Garamond"/>
                <a:cs typeface="Cormorant Garamond"/>
                <a:sym typeface="Cormorant Garamond"/>
              </a:rPr>
              <a:t>shapes with sharp corners, &amp; self-intersections</a:t>
            </a:r>
            <a:r>
              <a:rPr lang="en-GB" sz="1900">
                <a:latin typeface="Cormorant Garamond"/>
                <a:ea typeface="Cormorant Garamond"/>
                <a:cs typeface="Cormorant Garamond"/>
                <a:sym typeface="Cormorant Garamond"/>
              </a:rPr>
              <a:t>) and </a:t>
            </a:r>
            <a:r>
              <a:rPr lang="en-GB" sz="1550">
                <a:latin typeface="Cormorant Garamond"/>
                <a:ea typeface="Cormorant Garamond"/>
                <a:cs typeface="Cormorant Garamond"/>
                <a:sym typeface="Cormorant Garamond"/>
              </a:rPr>
              <a:t>𝜀</a:t>
            </a:r>
            <a:r>
              <a:rPr lang="en-GB" sz="1900">
                <a:latin typeface="Cormorant Garamond"/>
                <a:ea typeface="Cormorant Garamond"/>
                <a:cs typeface="Cormorant Garamond"/>
                <a:sym typeface="Cormorant Garamond"/>
              </a:rPr>
              <a:t>-sampled points</a:t>
            </a:r>
            <a:endParaRPr sz="19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903" name="Google Shape;903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04" name="Google Shape;904;p78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905" name="Google Shape;905;p78"/>
          <p:cNvGrpSpPr/>
          <p:nvPr/>
        </p:nvGrpSpPr>
        <p:grpSpPr>
          <a:xfrm>
            <a:off x="469638" y="3265567"/>
            <a:ext cx="8204722" cy="1556472"/>
            <a:chOff x="779974" y="3731667"/>
            <a:chExt cx="7340719" cy="1077665"/>
          </a:xfrm>
        </p:grpSpPr>
        <p:grpSp>
          <p:nvGrpSpPr>
            <p:cNvPr id="906" name="Google Shape;906;p78"/>
            <p:cNvGrpSpPr/>
            <p:nvPr/>
          </p:nvGrpSpPr>
          <p:grpSpPr>
            <a:xfrm>
              <a:off x="779974" y="3735363"/>
              <a:ext cx="1309101" cy="1070267"/>
              <a:chOff x="779974" y="3735363"/>
              <a:chExt cx="1309101" cy="1070267"/>
            </a:xfrm>
          </p:grpSpPr>
          <p:pic>
            <p:nvPicPr>
              <p:cNvPr id="907" name="Google Shape;907;p78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779974" y="3990554"/>
                <a:ext cx="1309101" cy="815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08" name="Google Shape;908;p78"/>
              <p:cNvSpPr txBox="1"/>
              <p:nvPr/>
            </p:nvSpPr>
            <p:spPr>
              <a:xfrm>
                <a:off x="842771" y="3735363"/>
                <a:ext cx="1183500" cy="213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 u="none" cap="none" strike="noStrike">
                    <a:solidFill>
                      <a:srgbClr val="536395"/>
                    </a:solidFill>
                    <a:latin typeface="Cormorant Garamond"/>
                    <a:ea typeface="Cormorant Garamond"/>
                    <a:cs typeface="Cormorant Garamond"/>
                    <a:sym typeface="Cormorant Garamond"/>
                  </a:rPr>
                  <a:t>Classic Data</a:t>
                </a:r>
                <a:endParaRPr>
                  <a:solidFill>
                    <a:srgbClr val="536395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endParaRPr>
              </a:p>
            </p:txBody>
          </p:sp>
        </p:grpSp>
        <p:grpSp>
          <p:nvGrpSpPr>
            <p:cNvPr id="909" name="Google Shape;909;p78"/>
            <p:cNvGrpSpPr/>
            <p:nvPr/>
          </p:nvGrpSpPr>
          <p:grpSpPr>
            <a:xfrm>
              <a:off x="2143200" y="3735378"/>
              <a:ext cx="1409226" cy="1070248"/>
              <a:chOff x="6667875" y="3735378"/>
              <a:chExt cx="1409226" cy="1070248"/>
            </a:xfrm>
          </p:grpSpPr>
          <p:pic>
            <p:nvPicPr>
              <p:cNvPr id="910" name="Google Shape;910;p78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6667875" y="3990552"/>
                <a:ext cx="1409226" cy="815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11" name="Google Shape;911;p78"/>
              <p:cNvSpPr txBox="1"/>
              <p:nvPr/>
            </p:nvSpPr>
            <p:spPr>
              <a:xfrm>
                <a:off x="6780740" y="3735378"/>
                <a:ext cx="1183500" cy="213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 u="none" cap="none" strike="noStrike">
                    <a:solidFill>
                      <a:srgbClr val="536395"/>
                    </a:solidFill>
                    <a:latin typeface="Cormorant Garamond"/>
                    <a:ea typeface="Cormorant Garamond"/>
                    <a:cs typeface="Cormorant Garamond"/>
                    <a:sym typeface="Cormorant Garamond"/>
                  </a:rPr>
                  <a:t>Image Data</a:t>
                </a:r>
                <a:endParaRPr>
                  <a:solidFill>
                    <a:srgbClr val="536395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endParaRPr>
              </a:p>
            </p:txBody>
          </p:sp>
        </p:grpSp>
        <p:grpSp>
          <p:nvGrpSpPr>
            <p:cNvPr id="912" name="Google Shape;912;p78"/>
            <p:cNvGrpSpPr/>
            <p:nvPr/>
          </p:nvGrpSpPr>
          <p:grpSpPr>
            <a:xfrm>
              <a:off x="3606554" y="3731667"/>
              <a:ext cx="4514140" cy="1077665"/>
              <a:chOff x="2314454" y="3837342"/>
              <a:chExt cx="4514140" cy="1077665"/>
            </a:xfrm>
          </p:grpSpPr>
          <p:pic>
            <p:nvPicPr>
              <p:cNvPr id="913" name="Google Shape;913;p78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314454" y="4096919"/>
                <a:ext cx="1657474" cy="81808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14" name="Google Shape;914;p78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>
                <a:off x="4031655" y="4096919"/>
                <a:ext cx="1491514" cy="81808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15" name="Google Shape;915;p78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5568858" y="4096919"/>
                <a:ext cx="1202190" cy="81808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16" name="Google Shape;916;p78"/>
              <p:cNvSpPr txBox="1"/>
              <p:nvPr/>
            </p:nvSpPr>
            <p:spPr>
              <a:xfrm>
                <a:off x="2503131" y="3837342"/>
                <a:ext cx="1280100" cy="213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 u="none" cap="none" strike="noStrike">
                    <a:solidFill>
                      <a:srgbClr val="536395"/>
                    </a:solidFill>
                    <a:latin typeface="Cormorant Garamond"/>
                    <a:ea typeface="Cormorant Garamond"/>
                    <a:cs typeface="Cormorant Garamond"/>
                    <a:sym typeface="Cormorant Garamond"/>
                  </a:rPr>
                  <a:t>LFS sampling</a:t>
                </a:r>
                <a:endParaRPr>
                  <a:solidFill>
                    <a:srgbClr val="536395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endParaRPr>
              </a:p>
            </p:txBody>
          </p:sp>
          <p:sp>
            <p:nvSpPr>
              <p:cNvPr id="917" name="Google Shape;917;p78"/>
              <p:cNvSpPr txBox="1"/>
              <p:nvPr/>
            </p:nvSpPr>
            <p:spPr>
              <a:xfrm>
                <a:off x="4137355" y="3837351"/>
                <a:ext cx="1280100" cy="213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 u="none" cap="none" strike="noStrike">
                    <a:solidFill>
                      <a:srgbClr val="536395"/>
                    </a:solidFill>
                    <a:latin typeface="Cormorant Garamond"/>
                    <a:ea typeface="Cormorant Garamond"/>
                    <a:cs typeface="Cormorant Garamond"/>
                    <a:sym typeface="Cormorant Garamond"/>
                  </a:rPr>
                  <a:t>Non-manifold</a:t>
                </a:r>
                <a:endParaRPr>
                  <a:solidFill>
                    <a:srgbClr val="536395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endParaRPr>
              </a:p>
            </p:txBody>
          </p:sp>
          <p:sp>
            <p:nvSpPr>
              <p:cNvPr id="918" name="Google Shape;918;p78"/>
              <p:cNvSpPr txBox="1"/>
              <p:nvPr/>
            </p:nvSpPr>
            <p:spPr>
              <a:xfrm>
                <a:off x="5511294" y="3837351"/>
                <a:ext cx="1317300" cy="213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400" u="none" cap="none" strike="noStrike">
                    <a:solidFill>
                      <a:srgbClr val="536395"/>
                    </a:solidFill>
                    <a:latin typeface="Cormorant Garamond"/>
                    <a:ea typeface="Cormorant Garamond"/>
                    <a:cs typeface="Cormorant Garamond"/>
                    <a:sym typeface="Cormorant Garamond"/>
                  </a:rPr>
                  <a:t>Sharp corners</a:t>
                </a:r>
                <a:endParaRPr>
                  <a:solidFill>
                    <a:srgbClr val="536395"/>
                  </a:solidFill>
                  <a:latin typeface="Cormorant Garamond"/>
                  <a:ea typeface="Cormorant Garamond"/>
                  <a:cs typeface="Cormorant Garamond"/>
                  <a:sym typeface="Cormorant Garamond"/>
                </a:endParaRPr>
              </a:p>
            </p:txBody>
          </p:sp>
        </p:grpSp>
      </p:grp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p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The Benchmark - Dataset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924" name="Google Shape;924;p79"/>
          <p:cNvSpPr txBox="1"/>
          <p:nvPr>
            <p:ph idx="1" type="body"/>
          </p:nvPr>
        </p:nvSpPr>
        <p:spPr>
          <a:xfrm>
            <a:off x="231300" y="1156175"/>
            <a:ext cx="8681400" cy="382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We also provide ground truths (linear approximation) as: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Ordered vertices: A loop of vertices - for simple closed curves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Edge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 list: List of edges - for complex curves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Grouped under the following categories: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Moreover, we provide an 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interactive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 ground truth generation tool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925" name="Google Shape;925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26" name="Google Shape;926;p79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27" name="Google Shape;927;p79"/>
          <p:cNvSpPr txBox="1"/>
          <p:nvPr/>
        </p:nvSpPr>
        <p:spPr>
          <a:xfrm>
            <a:off x="1250405" y="4064974"/>
            <a:ext cx="9069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 sz="1000" u="none" cap="none" strike="noStrike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Manifold</a:t>
            </a:r>
            <a:endParaRPr sz="100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928" name="Google Shape;928;p79"/>
          <p:cNvSpPr txBox="1"/>
          <p:nvPr/>
        </p:nvSpPr>
        <p:spPr>
          <a:xfrm>
            <a:off x="2596778" y="4064974"/>
            <a:ext cx="9069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 sz="1000" u="none" cap="none" strike="noStrike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Sharp</a:t>
            </a:r>
            <a:endParaRPr sz="100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929" name="Google Shape;929;p79"/>
          <p:cNvSpPr txBox="1"/>
          <p:nvPr/>
        </p:nvSpPr>
        <p:spPr>
          <a:xfrm>
            <a:off x="3248577" y="4064975"/>
            <a:ext cx="1467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 sz="1000" u="none" cap="none" strike="noStrike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Non-manifold</a:t>
            </a:r>
            <a:endParaRPr sz="100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930" name="Google Shape;930;p79"/>
          <p:cNvSpPr txBox="1"/>
          <p:nvPr/>
        </p:nvSpPr>
        <p:spPr>
          <a:xfrm>
            <a:off x="4932957" y="4064974"/>
            <a:ext cx="1237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 sz="1000" u="none" cap="none" strike="noStrike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Open curves</a:t>
            </a:r>
            <a:endParaRPr sz="100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grpSp>
        <p:nvGrpSpPr>
          <p:cNvPr id="931" name="Google Shape;931;p79"/>
          <p:cNvGrpSpPr/>
          <p:nvPr/>
        </p:nvGrpSpPr>
        <p:grpSpPr>
          <a:xfrm>
            <a:off x="1106898" y="2999135"/>
            <a:ext cx="6930199" cy="1107016"/>
            <a:chOff x="75376" y="2713549"/>
            <a:chExt cx="8334575" cy="1575151"/>
          </a:xfrm>
        </p:grpSpPr>
        <p:pic>
          <p:nvPicPr>
            <p:cNvPr id="932" name="Google Shape;932;p79"/>
            <p:cNvPicPr preferRelativeResize="0"/>
            <p:nvPr/>
          </p:nvPicPr>
          <p:blipFill rotWithShape="1">
            <a:blip r:embed="rId4">
              <a:alphaModFix/>
            </a:blip>
            <a:srcRect b="0" l="0" r="59205" t="0"/>
            <a:stretch/>
          </p:blipFill>
          <p:spPr>
            <a:xfrm>
              <a:off x="2081487" y="2713550"/>
              <a:ext cx="642588" cy="1575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3" name="Google Shape;933;p79"/>
            <p:cNvPicPr preferRelativeResize="0"/>
            <p:nvPr/>
          </p:nvPicPr>
          <p:blipFill rotWithShape="1">
            <a:blip r:embed="rId5">
              <a:alphaModFix/>
            </a:blip>
            <a:srcRect b="8575" l="0" r="0" t="0"/>
            <a:stretch/>
          </p:blipFill>
          <p:spPr>
            <a:xfrm>
              <a:off x="75376" y="2736625"/>
              <a:ext cx="1672375" cy="15289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4" name="Google Shape;934;p79"/>
            <p:cNvPicPr preferRelativeResize="0"/>
            <p:nvPr/>
          </p:nvPicPr>
          <p:blipFill rotWithShape="1">
            <a:blip r:embed="rId6">
              <a:alphaModFix/>
            </a:blip>
            <a:srcRect b="0" l="0" r="31954" t="0"/>
            <a:stretch/>
          </p:blipFill>
          <p:spPr>
            <a:xfrm>
              <a:off x="3057788" y="2736625"/>
              <a:ext cx="1040350" cy="15289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5" name="Google Shape;935;p79"/>
            <p:cNvPicPr preferRelativeResize="0"/>
            <p:nvPr/>
          </p:nvPicPr>
          <p:blipFill rotWithShape="1">
            <a:blip r:embed="rId7">
              <a:alphaModFix/>
            </a:blip>
            <a:srcRect b="26112" l="0" r="0" t="0"/>
            <a:stretch/>
          </p:blipFill>
          <p:spPr>
            <a:xfrm>
              <a:off x="4431875" y="2736625"/>
              <a:ext cx="2069194" cy="15289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6" name="Google Shape;936;p79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834801" y="2713549"/>
              <a:ext cx="1575150" cy="15751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37" name="Google Shape;937;p79"/>
          <p:cNvSpPr txBox="1"/>
          <p:nvPr/>
        </p:nvSpPr>
        <p:spPr>
          <a:xfrm>
            <a:off x="6740314" y="4064974"/>
            <a:ext cx="14121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 sz="1000" u="none" cap="none" strike="noStrike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Multiple curves</a:t>
            </a:r>
            <a:endParaRPr sz="100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p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The Benchmark - Sampling tools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943" name="Google Shape;943;p80"/>
          <p:cNvSpPr txBox="1"/>
          <p:nvPr>
            <p:ph idx="1" type="body"/>
          </p:nvPr>
        </p:nvSpPr>
        <p:spPr>
          <a:xfrm>
            <a:off x="231300" y="1156175"/>
            <a:ext cx="6061500" cy="382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LFS-sampling tool: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39725" lvl="0" marL="457200" rtl="0" algn="just">
              <a:spcBef>
                <a:spcPts val="1200"/>
              </a:spcBef>
              <a:spcAft>
                <a:spcPts val="0"/>
              </a:spcAft>
              <a:buSzPts val="1750"/>
              <a:buFont typeface="Cormorant Garamond"/>
              <a:buChar char="●"/>
            </a:pPr>
            <a:r>
              <a:rPr lang="en-GB" sz="1750">
                <a:latin typeface="Cormorant Garamond"/>
                <a:ea typeface="Cormorant Garamond"/>
                <a:cs typeface="Cormorant Garamond"/>
                <a:sym typeface="Cormorant Garamond"/>
              </a:rPr>
              <a:t>Samples are made from input Bezier curve representation</a:t>
            </a:r>
            <a:endParaRPr sz="17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39725" lvl="0" marL="457200" rtl="0" algn="just">
              <a:spcBef>
                <a:spcPts val="0"/>
              </a:spcBef>
              <a:spcAft>
                <a:spcPts val="0"/>
              </a:spcAft>
              <a:buSzPts val="1750"/>
              <a:buFont typeface="Cormorant Garamond"/>
              <a:buChar char="●"/>
            </a:pPr>
            <a:r>
              <a:rPr lang="en-GB" sz="1750">
                <a:latin typeface="Cormorant Garamond"/>
                <a:ea typeface="Cormorant Garamond"/>
                <a:cs typeface="Cormorant Garamond"/>
                <a:sym typeface="Cormorant Garamond"/>
              </a:rPr>
              <a:t>Maximal empty disks are computed to create a medial axis approximation</a:t>
            </a:r>
            <a:endParaRPr sz="17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39725" lvl="0" marL="457200" rtl="0" algn="just">
              <a:spcBef>
                <a:spcPts val="0"/>
              </a:spcBef>
              <a:spcAft>
                <a:spcPts val="0"/>
              </a:spcAft>
              <a:buSzPts val="1750"/>
              <a:buFont typeface="Cormorant Garamond"/>
              <a:buChar char="●"/>
            </a:pPr>
            <a:r>
              <a:rPr lang="en-GB" sz="1750">
                <a:latin typeface="Cormorant Garamond"/>
                <a:ea typeface="Cormorant Garamond"/>
                <a:cs typeface="Cormorant Garamond"/>
                <a:sym typeface="Cormorant Garamond"/>
              </a:rPr>
              <a:t>Estimate LFS at each sample and use it to pick a set of samples satisfying the 𝜀-sampling condition</a:t>
            </a:r>
            <a:endParaRPr sz="17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Contour sampling tool: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39725" lvl="0" marL="457200" rtl="0" algn="just">
              <a:spcBef>
                <a:spcPts val="1200"/>
              </a:spcBef>
              <a:spcAft>
                <a:spcPts val="0"/>
              </a:spcAft>
              <a:buSzPts val="1750"/>
              <a:buFont typeface="Cormorant Garamond"/>
              <a:buChar char="●"/>
            </a:pPr>
            <a:r>
              <a:rPr lang="en-GB" sz="1750">
                <a:latin typeface="Cormorant Garamond"/>
                <a:ea typeface="Cormorant Garamond"/>
                <a:cs typeface="Cormorant Garamond"/>
                <a:sym typeface="Cormorant Garamond"/>
              </a:rPr>
              <a:t>Binary image contour is extracted to generate a set of samples</a:t>
            </a:r>
            <a:endParaRPr sz="175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39725" lvl="0" marL="457200" rtl="0" algn="l">
              <a:spcBef>
                <a:spcPts val="0"/>
              </a:spcBef>
              <a:spcAft>
                <a:spcPts val="0"/>
              </a:spcAft>
              <a:buSzPts val="1750"/>
              <a:buFont typeface="Cormorant Garamond"/>
              <a:buChar char="●"/>
            </a:pPr>
            <a:r>
              <a:rPr lang="en-GB" sz="1750">
                <a:latin typeface="Cormorant Garamond"/>
                <a:ea typeface="Cormorant Garamond"/>
                <a:cs typeface="Cormorant Garamond"/>
                <a:sym typeface="Cormorant Garamond"/>
              </a:rPr>
              <a:t>Starting from a random sample, iteratively remove all samples within a user defined distance r</a:t>
            </a:r>
            <a:endParaRPr sz="175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944" name="Google Shape;944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45" name="Google Shape;945;p80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46" name="Google Shape;946;p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58025" y="1017725"/>
            <a:ext cx="2209295" cy="1088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47" name="Google Shape;947;p8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58025" y="2387388"/>
            <a:ext cx="1157645" cy="122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8" name="Google Shape;948;p8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744392" y="2432609"/>
            <a:ext cx="1116643" cy="118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49" name="Google Shape;949;p8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58015" y="3747660"/>
            <a:ext cx="1157640" cy="1088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0" name="Google Shape;950;p8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715643" y="3742614"/>
            <a:ext cx="1116645" cy="1088789"/>
          </a:xfrm>
          <a:prstGeom prst="rect">
            <a:avLst/>
          </a:prstGeom>
          <a:noFill/>
          <a:ln>
            <a:noFill/>
          </a:ln>
        </p:spPr>
      </p:pic>
      <p:sp>
        <p:nvSpPr>
          <p:cNvPr id="951" name="Google Shape;951;p80"/>
          <p:cNvSpPr txBox="1"/>
          <p:nvPr/>
        </p:nvSpPr>
        <p:spPr>
          <a:xfrm>
            <a:off x="6464327" y="2056275"/>
            <a:ext cx="23967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 Bezier curve and its LFS-based sampling</a:t>
            </a:r>
            <a:endParaRPr sz="100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952" name="Google Shape;952;p80"/>
          <p:cNvSpPr txBox="1"/>
          <p:nvPr/>
        </p:nvSpPr>
        <p:spPr>
          <a:xfrm>
            <a:off x="6578538" y="3547888"/>
            <a:ext cx="1116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 binary image</a:t>
            </a:r>
            <a:endParaRPr sz="100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953" name="Google Shape;953;p80"/>
          <p:cNvSpPr txBox="1"/>
          <p:nvPr/>
        </p:nvSpPr>
        <p:spPr>
          <a:xfrm>
            <a:off x="7715676" y="3519850"/>
            <a:ext cx="1116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Extracted contour</a:t>
            </a:r>
            <a:endParaRPr sz="100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954" name="Google Shape;954;p80"/>
          <p:cNvSpPr txBox="1"/>
          <p:nvPr/>
        </p:nvSpPr>
        <p:spPr>
          <a:xfrm>
            <a:off x="6578538" y="4702575"/>
            <a:ext cx="1116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Samples with r=20</a:t>
            </a:r>
            <a:endParaRPr sz="100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955" name="Google Shape;955;p80"/>
          <p:cNvSpPr txBox="1"/>
          <p:nvPr/>
        </p:nvSpPr>
        <p:spPr>
          <a:xfrm>
            <a:off x="7715663" y="4702575"/>
            <a:ext cx="1116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Samples with r=50</a:t>
            </a:r>
            <a:endParaRPr sz="1000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9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Google Shape;960;p8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The Benchmark - Evaluation criteria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961" name="Google Shape;961;p81"/>
          <p:cNvSpPr txBox="1"/>
          <p:nvPr>
            <p:ph idx="1" type="body"/>
          </p:nvPr>
        </p:nvSpPr>
        <p:spPr>
          <a:xfrm>
            <a:off x="231300" y="1156050"/>
            <a:ext cx="8601000" cy="382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Let closest point correspondences be D and D’ of two curves C and C’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600">
                <a:latin typeface="Cormorant Garamond"/>
                <a:ea typeface="Cormorant Garamond"/>
                <a:cs typeface="Cormorant Garamond"/>
                <a:sym typeface="Cormorant Garamond"/>
              </a:rPr>
              <a:t>where M and M’ be the respective non-bijective shortest distance maps</a:t>
            </a:r>
            <a:endParaRPr sz="16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We use the following metrics to 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compare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 two curves: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962" name="Google Shape;962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63" name="Google Shape;963;p81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64" name="Google Shape;964;p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0500" y="2606800"/>
            <a:ext cx="2841224" cy="44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5" name="Google Shape;965;p8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24013" y="2691885"/>
            <a:ext cx="3089475" cy="363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66" name="Google Shape;966;p81"/>
          <p:cNvGrpSpPr/>
          <p:nvPr/>
        </p:nvGrpSpPr>
        <p:grpSpPr>
          <a:xfrm>
            <a:off x="5048140" y="1511614"/>
            <a:ext cx="3041211" cy="1221122"/>
            <a:chOff x="1208794" y="2949494"/>
            <a:chExt cx="5172128" cy="1737757"/>
          </a:xfrm>
        </p:grpSpPr>
        <p:sp>
          <p:nvSpPr>
            <p:cNvPr id="967" name="Google Shape;967;p81"/>
            <p:cNvSpPr/>
            <p:nvPr/>
          </p:nvSpPr>
          <p:spPr>
            <a:xfrm>
              <a:off x="1590261" y="3320485"/>
              <a:ext cx="4790661" cy="164191"/>
            </a:xfrm>
            <a:custGeom>
              <a:rect b="b" l="l" r="r" t="t"/>
              <a:pathLst>
                <a:path extrusionOk="0" h="164191" w="4790661">
                  <a:moveTo>
                    <a:pt x="0" y="140884"/>
                  </a:moveTo>
                  <a:cubicBezTo>
                    <a:pt x="134178" y="122386"/>
                    <a:pt x="268357" y="103889"/>
                    <a:pt x="417444" y="107754"/>
                  </a:cubicBezTo>
                  <a:cubicBezTo>
                    <a:pt x="566531" y="111619"/>
                    <a:pt x="723348" y="161866"/>
                    <a:pt x="894522" y="164075"/>
                  </a:cubicBezTo>
                  <a:cubicBezTo>
                    <a:pt x="1065696" y="166284"/>
                    <a:pt x="1294296" y="136467"/>
                    <a:pt x="1444487" y="121006"/>
                  </a:cubicBezTo>
                  <a:cubicBezTo>
                    <a:pt x="1594678" y="105545"/>
                    <a:pt x="1628913" y="74623"/>
                    <a:pt x="1795670" y="71310"/>
                  </a:cubicBezTo>
                  <a:cubicBezTo>
                    <a:pt x="1962427" y="67997"/>
                    <a:pt x="2445027" y="101127"/>
                    <a:pt x="2445027" y="101127"/>
                  </a:cubicBezTo>
                  <a:cubicBezTo>
                    <a:pt x="2634975" y="111066"/>
                    <a:pt x="2784614" y="146958"/>
                    <a:pt x="2935357" y="130945"/>
                  </a:cubicBezTo>
                  <a:cubicBezTo>
                    <a:pt x="3086100" y="114932"/>
                    <a:pt x="3226352" y="21062"/>
                    <a:pt x="3349487" y="5049"/>
                  </a:cubicBezTo>
                  <a:cubicBezTo>
                    <a:pt x="3472622" y="-10964"/>
                    <a:pt x="3589683" y="14437"/>
                    <a:pt x="3674166" y="34867"/>
                  </a:cubicBezTo>
                  <a:cubicBezTo>
                    <a:pt x="3758649" y="55297"/>
                    <a:pt x="3724414" y="109963"/>
                    <a:pt x="3856383" y="127632"/>
                  </a:cubicBezTo>
                  <a:cubicBezTo>
                    <a:pt x="3988352" y="145301"/>
                    <a:pt x="4310270" y="142541"/>
                    <a:pt x="4465983" y="140884"/>
                  </a:cubicBezTo>
                  <a:cubicBezTo>
                    <a:pt x="4621696" y="139227"/>
                    <a:pt x="4706178" y="128460"/>
                    <a:pt x="4790661" y="117693"/>
                  </a:cubicBezTo>
                </a:path>
              </a:pathLst>
            </a:custGeom>
            <a:noFill/>
            <a:ln cap="flat" cmpd="sng" w="25400">
              <a:solidFill>
                <a:srgbClr val="3061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p81"/>
            <p:cNvSpPr/>
            <p:nvPr/>
          </p:nvSpPr>
          <p:spPr>
            <a:xfrm>
              <a:off x="1591926" y="4011405"/>
              <a:ext cx="4760844" cy="311562"/>
            </a:xfrm>
            <a:custGeom>
              <a:rect b="b" l="l" r="r" t="t"/>
              <a:pathLst>
                <a:path extrusionOk="0" h="311562" w="4760844">
                  <a:moveTo>
                    <a:pt x="0" y="39627"/>
                  </a:moveTo>
                  <a:cubicBezTo>
                    <a:pt x="106293" y="59505"/>
                    <a:pt x="212587" y="79384"/>
                    <a:pt x="347870" y="79384"/>
                  </a:cubicBezTo>
                  <a:cubicBezTo>
                    <a:pt x="483153" y="79384"/>
                    <a:pt x="659296" y="40179"/>
                    <a:pt x="811696" y="39627"/>
                  </a:cubicBezTo>
                  <a:cubicBezTo>
                    <a:pt x="964096" y="39075"/>
                    <a:pt x="1128644" y="30793"/>
                    <a:pt x="1262270" y="76071"/>
                  </a:cubicBezTo>
                  <a:cubicBezTo>
                    <a:pt x="1395896" y="121349"/>
                    <a:pt x="1461605" y="303567"/>
                    <a:pt x="1613453" y="311297"/>
                  </a:cubicBezTo>
                  <a:cubicBezTo>
                    <a:pt x="1765301" y="319027"/>
                    <a:pt x="1987827" y="155584"/>
                    <a:pt x="2173357" y="122453"/>
                  </a:cubicBezTo>
                  <a:cubicBezTo>
                    <a:pt x="2358887" y="89323"/>
                    <a:pt x="2563192" y="126318"/>
                    <a:pt x="2726635" y="112514"/>
                  </a:cubicBezTo>
                  <a:cubicBezTo>
                    <a:pt x="2890078" y="98710"/>
                    <a:pt x="2997201" y="47357"/>
                    <a:pt x="3154018" y="39627"/>
                  </a:cubicBezTo>
                  <a:cubicBezTo>
                    <a:pt x="3310836" y="31897"/>
                    <a:pt x="3512931" y="51775"/>
                    <a:pt x="3667540" y="66132"/>
                  </a:cubicBezTo>
                  <a:cubicBezTo>
                    <a:pt x="3822149" y="80489"/>
                    <a:pt x="3921540" y="135706"/>
                    <a:pt x="4081670" y="125767"/>
                  </a:cubicBezTo>
                  <a:cubicBezTo>
                    <a:pt x="4241800" y="115828"/>
                    <a:pt x="4515126" y="23062"/>
                    <a:pt x="4628322" y="6497"/>
                  </a:cubicBezTo>
                  <a:cubicBezTo>
                    <a:pt x="4741518" y="-10068"/>
                    <a:pt x="4751181" y="8153"/>
                    <a:pt x="4760844" y="26375"/>
                  </a:cubicBezTo>
                </a:path>
              </a:pathLst>
            </a:custGeom>
            <a:noFill/>
            <a:ln cap="flat" cmpd="sng" w="254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81"/>
            <p:cNvSpPr/>
            <p:nvPr/>
          </p:nvSpPr>
          <p:spPr>
            <a:xfrm>
              <a:off x="3170563" y="4303089"/>
              <a:ext cx="45600" cy="45600"/>
            </a:xfrm>
            <a:prstGeom prst="ellipse">
              <a:avLst/>
            </a:prstGeom>
            <a:solidFill>
              <a:srgbClr val="000000"/>
            </a:solidFill>
            <a:ln cap="flat" cmpd="sng" w="25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81"/>
            <p:cNvSpPr/>
            <p:nvPr/>
          </p:nvSpPr>
          <p:spPr>
            <a:xfrm>
              <a:off x="3011541" y="3418520"/>
              <a:ext cx="45600" cy="45600"/>
            </a:xfrm>
            <a:prstGeom prst="ellipse">
              <a:avLst/>
            </a:prstGeom>
            <a:solidFill>
              <a:srgbClr val="000000"/>
            </a:solidFill>
            <a:ln cap="flat" cmpd="sng" w="25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81"/>
            <p:cNvSpPr/>
            <p:nvPr/>
          </p:nvSpPr>
          <p:spPr>
            <a:xfrm>
              <a:off x="5005969" y="3302567"/>
              <a:ext cx="45600" cy="45600"/>
            </a:xfrm>
            <a:prstGeom prst="ellipse">
              <a:avLst/>
            </a:prstGeom>
            <a:solidFill>
              <a:srgbClr val="000000"/>
            </a:solidFill>
            <a:ln cap="flat" cmpd="sng" w="25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81"/>
            <p:cNvSpPr/>
            <p:nvPr/>
          </p:nvSpPr>
          <p:spPr>
            <a:xfrm>
              <a:off x="4820511" y="4023355"/>
              <a:ext cx="45600" cy="45600"/>
            </a:xfrm>
            <a:prstGeom prst="ellipse">
              <a:avLst/>
            </a:prstGeom>
            <a:solidFill>
              <a:srgbClr val="000000"/>
            </a:solidFill>
            <a:ln cap="flat" cmpd="sng" w="25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973" name="Google Shape;973;p8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76111" y="3293646"/>
              <a:ext cx="314150" cy="3029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4" name="Google Shape;974;p8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208794" y="3853701"/>
              <a:ext cx="381467" cy="342198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75" name="Google Shape;975;p81"/>
            <p:cNvCxnSpPr>
              <a:stCxn id="970" idx="4"/>
              <a:endCxn id="976" idx="0"/>
            </p:cNvCxnSpPr>
            <p:nvPr/>
          </p:nvCxnSpPr>
          <p:spPr>
            <a:xfrm flipH="1">
              <a:off x="2862141" y="3464120"/>
              <a:ext cx="172200" cy="600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</p:cxnSp>
        <p:sp>
          <p:nvSpPr>
            <p:cNvPr id="976" name="Google Shape;976;p81"/>
            <p:cNvSpPr/>
            <p:nvPr/>
          </p:nvSpPr>
          <p:spPr>
            <a:xfrm>
              <a:off x="2839265" y="4064555"/>
              <a:ext cx="45600" cy="45600"/>
            </a:xfrm>
            <a:prstGeom prst="ellipse">
              <a:avLst/>
            </a:prstGeom>
            <a:solidFill>
              <a:srgbClr val="000000"/>
            </a:solidFill>
            <a:ln cap="flat" cmpd="sng" w="25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81"/>
            <p:cNvSpPr/>
            <p:nvPr/>
          </p:nvSpPr>
          <p:spPr>
            <a:xfrm>
              <a:off x="4611722" y="3411896"/>
              <a:ext cx="45600" cy="45600"/>
            </a:xfrm>
            <a:prstGeom prst="ellipse">
              <a:avLst/>
            </a:prstGeom>
            <a:solidFill>
              <a:srgbClr val="000000"/>
            </a:solidFill>
            <a:ln cap="flat" cmpd="sng" w="25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81"/>
            <p:cNvSpPr txBox="1"/>
            <p:nvPr/>
          </p:nvSpPr>
          <p:spPr>
            <a:xfrm>
              <a:off x="2865520" y="3010601"/>
              <a:ext cx="759000" cy="43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t'</a:t>
              </a:r>
              <a:r>
                <a:rPr b="0" baseline="-2500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cxnSp>
          <p:nvCxnSpPr>
            <p:cNvPr id="979" name="Google Shape;979;p81"/>
            <p:cNvCxnSpPr>
              <a:endCxn id="972" idx="1"/>
            </p:cNvCxnSpPr>
            <p:nvPr/>
          </p:nvCxnSpPr>
          <p:spPr>
            <a:xfrm>
              <a:off x="4621389" y="3434833"/>
              <a:ext cx="205800" cy="5952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</p:cxnSp>
        <p:sp>
          <p:nvSpPr>
            <p:cNvPr id="980" name="Google Shape;980;p81"/>
            <p:cNvSpPr txBox="1"/>
            <p:nvPr/>
          </p:nvSpPr>
          <p:spPr>
            <a:xfrm>
              <a:off x="2502231" y="4038953"/>
              <a:ext cx="719700" cy="43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s'</a:t>
              </a:r>
              <a:r>
                <a:rPr b="0" baseline="-2500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981" name="Google Shape;981;p81"/>
            <p:cNvSpPr txBox="1"/>
            <p:nvPr/>
          </p:nvSpPr>
          <p:spPr>
            <a:xfrm>
              <a:off x="3011561" y="4249251"/>
              <a:ext cx="759000" cy="43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s'</a:t>
              </a:r>
              <a:r>
                <a:rPr b="0" baseline="-2500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  <p:cxnSp>
          <p:nvCxnSpPr>
            <p:cNvPr id="982" name="Google Shape;982;p81"/>
            <p:cNvCxnSpPr>
              <a:stCxn id="970" idx="5"/>
            </p:cNvCxnSpPr>
            <p:nvPr/>
          </p:nvCxnSpPr>
          <p:spPr>
            <a:xfrm>
              <a:off x="3050463" y="3457442"/>
              <a:ext cx="153000" cy="8187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</p:cxnSp>
        <p:sp>
          <p:nvSpPr>
            <p:cNvPr id="983" name="Google Shape;983;p81"/>
            <p:cNvSpPr txBox="1"/>
            <p:nvPr/>
          </p:nvSpPr>
          <p:spPr>
            <a:xfrm>
              <a:off x="4344800" y="2997793"/>
              <a:ext cx="759000" cy="43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t'</a:t>
              </a:r>
              <a:r>
                <a:rPr b="0" baseline="-2500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  <p:sp>
          <p:nvSpPr>
            <p:cNvPr id="984" name="Google Shape;984;p81"/>
            <p:cNvSpPr txBox="1"/>
            <p:nvPr/>
          </p:nvSpPr>
          <p:spPr>
            <a:xfrm>
              <a:off x="4899794" y="2949494"/>
              <a:ext cx="808500" cy="43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t'</a:t>
              </a:r>
              <a:r>
                <a:rPr b="0" baseline="-2500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  <p:sp>
          <p:nvSpPr>
            <p:cNvPr id="985" name="Google Shape;985;p81"/>
            <p:cNvSpPr txBox="1"/>
            <p:nvPr/>
          </p:nvSpPr>
          <p:spPr>
            <a:xfrm>
              <a:off x="4653053" y="4038953"/>
              <a:ext cx="719700" cy="43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s'</a:t>
              </a:r>
              <a:r>
                <a:rPr b="0" baseline="-2500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</p:grpSp>
      <p:grpSp>
        <p:nvGrpSpPr>
          <p:cNvPr id="986" name="Google Shape;986;p81"/>
          <p:cNvGrpSpPr/>
          <p:nvPr/>
        </p:nvGrpSpPr>
        <p:grpSpPr>
          <a:xfrm>
            <a:off x="1030509" y="1572432"/>
            <a:ext cx="3041211" cy="1099682"/>
            <a:chOff x="1347941" y="1084080"/>
            <a:chExt cx="5172128" cy="1810177"/>
          </a:xfrm>
        </p:grpSpPr>
        <p:sp>
          <p:nvSpPr>
            <p:cNvPr id="987" name="Google Shape;987;p81"/>
            <p:cNvSpPr/>
            <p:nvPr/>
          </p:nvSpPr>
          <p:spPr>
            <a:xfrm>
              <a:off x="3309710" y="2494722"/>
              <a:ext cx="45600" cy="45600"/>
            </a:xfrm>
            <a:prstGeom prst="ellipse">
              <a:avLst/>
            </a:prstGeom>
            <a:solidFill>
              <a:srgbClr val="000000"/>
            </a:solidFill>
            <a:ln cap="flat" cmpd="sng" w="25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81"/>
            <p:cNvSpPr/>
            <p:nvPr/>
          </p:nvSpPr>
          <p:spPr>
            <a:xfrm>
              <a:off x="3150688" y="1610153"/>
              <a:ext cx="45600" cy="45600"/>
            </a:xfrm>
            <a:prstGeom prst="ellipse">
              <a:avLst/>
            </a:prstGeom>
            <a:solidFill>
              <a:srgbClr val="000000"/>
            </a:solidFill>
            <a:ln cap="flat" cmpd="sng" w="25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81"/>
            <p:cNvSpPr/>
            <p:nvPr/>
          </p:nvSpPr>
          <p:spPr>
            <a:xfrm>
              <a:off x="5145116" y="1494200"/>
              <a:ext cx="45600" cy="45600"/>
            </a:xfrm>
            <a:prstGeom prst="ellipse">
              <a:avLst/>
            </a:prstGeom>
            <a:solidFill>
              <a:srgbClr val="000000"/>
            </a:solidFill>
            <a:ln cap="flat" cmpd="sng" w="25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81"/>
            <p:cNvSpPr/>
            <p:nvPr/>
          </p:nvSpPr>
          <p:spPr>
            <a:xfrm>
              <a:off x="4959658" y="2214988"/>
              <a:ext cx="45600" cy="45600"/>
            </a:xfrm>
            <a:prstGeom prst="ellipse">
              <a:avLst/>
            </a:prstGeom>
            <a:solidFill>
              <a:srgbClr val="000000"/>
            </a:solidFill>
            <a:ln cap="flat" cmpd="sng" w="25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81"/>
            <p:cNvSpPr/>
            <p:nvPr/>
          </p:nvSpPr>
          <p:spPr>
            <a:xfrm>
              <a:off x="2978412" y="2256188"/>
              <a:ext cx="45600" cy="45600"/>
            </a:xfrm>
            <a:prstGeom prst="ellipse">
              <a:avLst/>
            </a:prstGeom>
            <a:solidFill>
              <a:srgbClr val="000000"/>
            </a:solidFill>
            <a:ln cap="flat" cmpd="sng" w="25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81"/>
            <p:cNvSpPr/>
            <p:nvPr/>
          </p:nvSpPr>
          <p:spPr>
            <a:xfrm>
              <a:off x="4750869" y="1603529"/>
              <a:ext cx="45600" cy="45600"/>
            </a:xfrm>
            <a:prstGeom prst="ellipse">
              <a:avLst/>
            </a:prstGeom>
            <a:solidFill>
              <a:srgbClr val="000000"/>
            </a:solidFill>
            <a:ln cap="flat" cmpd="sng" w="25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993" name="Google Shape;993;p81"/>
            <p:cNvCxnSpPr>
              <a:stCxn id="988" idx="4"/>
              <a:endCxn id="991" idx="0"/>
            </p:cNvCxnSpPr>
            <p:nvPr/>
          </p:nvCxnSpPr>
          <p:spPr>
            <a:xfrm flipH="1">
              <a:off x="3001288" y="1655753"/>
              <a:ext cx="172200" cy="600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994" name="Google Shape;994;p81"/>
            <p:cNvCxnSpPr>
              <a:stCxn id="989" idx="4"/>
            </p:cNvCxnSpPr>
            <p:nvPr/>
          </p:nvCxnSpPr>
          <p:spPr>
            <a:xfrm flipH="1">
              <a:off x="4978916" y="1539800"/>
              <a:ext cx="189000" cy="7164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</p:cxnSp>
        <p:cxnSp>
          <p:nvCxnSpPr>
            <p:cNvPr id="995" name="Google Shape;995;p81"/>
            <p:cNvCxnSpPr>
              <a:endCxn id="990" idx="1"/>
            </p:cNvCxnSpPr>
            <p:nvPr/>
          </p:nvCxnSpPr>
          <p:spPr>
            <a:xfrm>
              <a:off x="4760536" y="1626466"/>
              <a:ext cx="205800" cy="5952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dash"/>
              <a:round/>
              <a:headEnd len="sm" w="sm" type="none"/>
              <a:tailEnd len="sm" w="sm" type="none"/>
            </a:ln>
          </p:spPr>
        </p:cxnSp>
        <p:sp>
          <p:nvSpPr>
            <p:cNvPr id="996" name="Google Shape;996;p81"/>
            <p:cNvSpPr/>
            <p:nvPr/>
          </p:nvSpPr>
          <p:spPr>
            <a:xfrm>
              <a:off x="1729408" y="1512118"/>
              <a:ext cx="4790661" cy="164191"/>
            </a:xfrm>
            <a:custGeom>
              <a:rect b="b" l="l" r="r" t="t"/>
              <a:pathLst>
                <a:path extrusionOk="0" h="164191" w="4790661">
                  <a:moveTo>
                    <a:pt x="0" y="140884"/>
                  </a:moveTo>
                  <a:cubicBezTo>
                    <a:pt x="134178" y="122386"/>
                    <a:pt x="268357" y="103889"/>
                    <a:pt x="417444" y="107754"/>
                  </a:cubicBezTo>
                  <a:cubicBezTo>
                    <a:pt x="566531" y="111619"/>
                    <a:pt x="723348" y="161866"/>
                    <a:pt x="894522" y="164075"/>
                  </a:cubicBezTo>
                  <a:cubicBezTo>
                    <a:pt x="1065696" y="166284"/>
                    <a:pt x="1294296" y="136467"/>
                    <a:pt x="1444487" y="121006"/>
                  </a:cubicBezTo>
                  <a:cubicBezTo>
                    <a:pt x="1594678" y="105545"/>
                    <a:pt x="1628913" y="74623"/>
                    <a:pt x="1795670" y="71310"/>
                  </a:cubicBezTo>
                  <a:cubicBezTo>
                    <a:pt x="1962427" y="67997"/>
                    <a:pt x="2445027" y="101127"/>
                    <a:pt x="2445027" y="101127"/>
                  </a:cubicBezTo>
                  <a:cubicBezTo>
                    <a:pt x="2634975" y="111066"/>
                    <a:pt x="2784614" y="146958"/>
                    <a:pt x="2935357" y="130945"/>
                  </a:cubicBezTo>
                  <a:cubicBezTo>
                    <a:pt x="3086100" y="114932"/>
                    <a:pt x="3226352" y="21062"/>
                    <a:pt x="3349487" y="5049"/>
                  </a:cubicBezTo>
                  <a:cubicBezTo>
                    <a:pt x="3472622" y="-10964"/>
                    <a:pt x="3589683" y="14437"/>
                    <a:pt x="3674166" y="34867"/>
                  </a:cubicBezTo>
                  <a:cubicBezTo>
                    <a:pt x="3758649" y="55297"/>
                    <a:pt x="3724414" y="109963"/>
                    <a:pt x="3856383" y="127632"/>
                  </a:cubicBezTo>
                  <a:cubicBezTo>
                    <a:pt x="3988352" y="145301"/>
                    <a:pt x="4310270" y="142541"/>
                    <a:pt x="4465983" y="140884"/>
                  </a:cubicBezTo>
                  <a:cubicBezTo>
                    <a:pt x="4621696" y="139227"/>
                    <a:pt x="4706178" y="128460"/>
                    <a:pt x="4790661" y="117693"/>
                  </a:cubicBezTo>
                </a:path>
              </a:pathLst>
            </a:custGeom>
            <a:noFill/>
            <a:ln cap="flat" cmpd="sng" w="25400">
              <a:solidFill>
                <a:srgbClr val="3061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81"/>
            <p:cNvSpPr/>
            <p:nvPr/>
          </p:nvSpPr>
          <p:spPr>
            <a:xfrm>
              <a:off x="1731073" y="2203038"/>
              <a:ext cx="4760844" cy="311562"/>
            </a:xfrm>
            <a:custGeom>
              <a:rect b="b" l="l" r="r" t="t"/>
              <a:pathLst>
                <a:path extrusionOk="0" h="311562" w="4760844">
                  <a:moveTo>
                    <a:pt x="0" y="39627"/>
                  </a:moveTo>
                  <a:cubicBezTo>
                    <a:pt x="106293" y="59505"/>
                    <a:pt x="212587" y="79384"/>
                    <a:pt x="347870" y="79384"/>
                  </a:cubicBezTo>
                  <a:cubicBezTo>
                    <a:pt x="483153" y="79384"/>
                    <a:pt x="659296" y="40179"/>
                    <a:pt x="811696" y="39627"/>
                  </a:cubicBezTo>
                  <a:cubicBezTo>
                    <a:pt x="964096" y="39075"/>
                    <a:pt x="1128644" y="30793"/>
                    <a:pt x="1262270" y="76071"/>
                  </a:cubicBezTo>
                  <a:cubicBezTo>
                    <a:pt x="1395896" y="121349"/>
                    <a:pt x="1461605" y="303567"/>
                    <a:pt x="1613453" y="311297"/>
                  </a:cubicBezTo>
                  <a:cubicBezTo>
                    <a:pt x="1765301" y="319027"/>
                    <a:pt x="1987827" y="155584"/>
                    <a:pt x="2173357" y="122453"/>
                  </a:cubicBezTo>
                  <a:cubicBezTo>
                    <a:pt x="2358887" y="89323"/>
                    <a:pt x="2563192" y="126318"/>
                    <a:pt x="2726635" y="112514"/>
                  </a:cubicBezTo>
                  <a:cubicBezTo>
                    <a:pt x="2890078" y="98710"/>
                    <a:pt x="2997201" y="47357"/>
                    <a:pt x="3154018" y="39627"/>
                  </a:cubicBezTo>
                  <a:cubicBezTo>
                    <a:pt x="3310836" y="31897"/>
                    <a:pt x="3512931" y="51775"/>
                    <a:pt x="3667540" y="66132"/>
                  </a:cubicBezTo>
                  <a:cubicBezTo>
                    <a:pt x="3822149" y="80489"/>
                    <a:pt x="3921540" y="135706"/>
                    <a:pt x="4081670" y="125767"/>
                  </a:cubicBezTo>
                  <a:cubicBezTo>
                    <a:pt x="4241800" y="115828"/>
                    <a:pt x="4515126" y="23062"/>
                    <a:pt x="4628322" y="6497"/>
                  </a:cubicBezTo>
                  <a:cubicBezTo>
                    <a:pt x="4741518" y="-10068"/>
                    <a:pt x="4751181" y="8153"/>
                    <a:pt x="4760844" y="26375"/>
                  </a:cubicBezTo>
                </a:path>
              </a:pathLst>
            </a:custGeom>
            <a:noFill/>
            <a:ln cap="flat" cmpd="sng" w="254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998" name="Google Shape;998;p8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415258" y="1485279"/>
              <a:ext cx="314150" cy="3029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9" name="Google Shape;999;p8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347941" y="2045334"/>
              <a:ext cx="381467" cy="3421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00" name="Google Shape;1000;p81"/>
            <p:cNvSpPr txBox="1"/>
            <p:nvPr/>
          </p:nvSpPr>
          <p:spPr>
            <a:xfrm>
              <a:off x="2836837" y="1090533"/>
              <a:ext cx="1077000" cy="50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</a:t>
              </a:r>
              <a:r>
                <a:rPr b="0" baseline="-2500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1001" name="Google Shape;1001;p81"/>
            <p:cNvSpPr txBox="1"/>
            <p:nvPr/>
          </p:nvSpPr>
          <p:spPr>
            <a:xfrm>
              <a:off x="4432040" y="1084089"/>
              <a:ext cx="862800" cy="50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</a:t>
              </a:r>
              <a:r>
                <a:rPr b="0" baseline="-2500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  <p:sp>
          <p:nvSpPr>
            <p:cNvPr id="1002" name="Google Shape;1002;p81"/>
            <p:cNvSpPr txBox="1"/>
            <p:nvPr/>
          </p:nvSpPr>
          <p:spPr>
            <a:xfrm>
              <a:off x="5021281" y="1084080"/>
              <a:ext cx="862800" cy="50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</a:t>
              </a:r>
              <a:r>
                <a:rPr b="0" baseline="-2500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  <p:sp>
          <p:nvSpPr>
            <p:cNvPr id="1003" name="Google Shape;1003;p81"/>
            <p:cNvSpPr txBox="1"/>
            <p:nvPr/>
          </p:nvSpPr>
          <p:spPr>
            <a:xfrm>
              <a:off x="2706465" y="2237850"/>
              <a:ext cx="1077000" cy="50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r>
                <a:rPr b="0" baseline="-2500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1004" name="Google Shape;1004;p81"/>
            <p:cNvSpPr txBox="1"/>
            <p:nvPr/>
          </p:nvSpPr>
          <p:spPr>
            <a:xfrm>
              <a:off x="3196282" y="2387557"/>
              <a:ext cx="1245000" cy="50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r>
                <a:rPr b="0" baseline="-2500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  <p:sp>
          <p:nvSpPr>
            <p:cNvPr id="1005" name="Google Shape;1005;p81"/>
            <p:cNvSpPr txBox="1"/>
            <p:nvPr/>
          </p:nvSpPr>
          <p:spPr>
            <a:xfrm>
              <a:off x="4829185" y="2237867"/>
              <a:ext cx="862800" cy="50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r>
                <a:rPr b="0" baseline="-25000" i="1" lang="en-GB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</p:grpSp>
      <p:pic>
        <p:nvPicPr>
          <p:cNvPr id="1006" name="Google Shape;1006;p8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0767" y="3967252"/>
            <a:ext cx="3418032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7" name="Google Shape;1007;p8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86125" y="3908050"/>
            <a:ext cx="3988852" cy="69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8" name="Google Shape;1008;p81"/>
          <p:cNvSpPr txBox="1"/>
          <p:nvPr/>
        </p:nvSpPr>
        <p:spPr>
          <a:xfrm>
            <a:off x="1539338" y="4484775"/>
            <a:ext cx="180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Hausdorff distance</a:t>
            </a:r>
            <a:endParaRPr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009" name="Google Shape;1009;p81"/>
          <p:cNvSpPr txBox="1"/>
          <p:nvPr/>
        </p:nvSpPr>
        <p:spPr>
          <a:xfrm>
            <a:off x="5708802" y="4484775"/>
            <a:ext cx="214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Root mean squared distance</a:t>
            </a:r>
            <a:endParaRPr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010" name="Google Shape;1010;p8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904450" y="4579313"/>
            <a:ext cx="812575" cy="21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3" name="Google Shape;123;p19"/>
          <p:cNvSpPr txBox="1"/>
          <p:nvPr/>
        </p:nvSpPr>
        <p:spPr>
          <a:xfrm>
            <a:off x="1846350" y="12352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α-shapes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24" name="Google Shape;124;p19"/>
          <p:cNvSpPr txBox="1"/>
          <p:nvPr/>
        </p:nvSpPr>
        <p:spPr>
          <a:xfrm>
            <a:off x="3293650" y="24213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β-skeleton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25" name="Google Shape;125;p19"/>
          <p:cNvSpPr txBox="1"/>
          <p:nvPr/>
        </p:nvSpPr>
        <p:spPr>
          <a:xfrm>
            <a:off x="3985475" y="14738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γ-neighborhood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26" name="Google Shape;126;p19"/>
          <p:cNvSpPr txBox="1"/>
          <p:nvPr/>
        </p:nvSpPr>
        <p:spPr>
          <a:xfrm>
            <a:off x="5008150" y="33688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EMST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27" name="Google Shape;127;p19"/>
          <p:cNvSpPr txBox="1"/>
          <p:nvPr/>
        </p:nvSpPr>
        <p:spPr>
          <a:xfrm>
            <a:off x="812125" y="3519250"/>
            <a:ext cx="3293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Ball-pivoting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28" name="Google Shape;128;p19"/>
          <p:cNvSpPr txBox="1"/>
          <p:nvPr/>
        </p:nvSpPr>
        <p:spPr>
          <a:xfrm>
            <a:off x="5832300" y="26920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r-regular shapes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29" name="Google Shape;129;p19"/>
          <p:cNvSpPr txBox="1"/>
          <p:nvPr/>
        </p:nvSpPr>
        <p:spPr>
          <a:xfrm>
            <a:off x="5136475" y="40455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Edge exchanging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30" name="Google Shape;130;p19"/>
          <p:cNvSpPr txBox="1"/>
          <p:nvPr/>
        </p:nvSpPr>
        <p:spPr>
          <a:xfrm>
            <a:off x="601575" y="19596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Connect2D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31" name="Google Shape;131;p19"/>
          <p:cNvSpPr txBox="1"/>
          <p:nvPr/>
        </p:nvSpPr>
        <p:spPr>
          <a:xfrm>
            <a:off x="6491925" y="12352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Shape-hull Graph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1925050" y="40455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Voronoi Labeling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33" name="Google Shape;133;p19"/>
          <p:cNvSpPr txBox="1"/>
          <p:nvPr/>
        </p:nvSpPr>
        <p:spPr>
          <a:xfrm>
            <a:off x="1188100" y="264041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Crawl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34" name="Google Shape;134;p19"/>
          <p:cNvSpPr txBox="1"/>
          <p:nvPr/>
        </p:nvSpPr>
        <p:spPr>
          <a:xfrm>
            <a:off x="4692325" y="21865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35" name="Google Shape;135;p19"/>
          <p:cNvSpPr txBox="1"/>
          <p:nvPr/>
        </p:nvSpPr>
        <p:spPr>
          <a:xfrm>
            <a:off x="6491925" y="19636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NN-Crust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36" name="Google Shape;136;p19"/>
          <p:cNvSpPr txBox="1"/>
          <p:nvPr/>
        </p:nvSpPr>
        <p:spPr>
          <a:xfrm>
            <a:off x="2511600" y="3116038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Conservative 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37" name="Google Shape;137;p19"/>
          <p:cNvSpPr txBox="1"/>
          <p:nvPr/>
        </p:nvSpPr>
        <p:spPr>
          <a:xfrm>
            <a:off x="7256175" y="29878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HNN-Crust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38" name="Google Shape;138;p19"/>
          <p:cNvSpPr txBox="1"/>
          <p:nvPr/>
        </p:nvSpPr>
        <p:spPr>
          <a:xfrm>
            <a:off x="2270950" y="18283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[Len06]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39" name="Google Shape;139;p19"/>
          <p:cNvSpPr txBox="1"/>
          <p:nvPr/>
        </p:nvSpPr>
        <p:spPr>
          <a:xfrm>
            <a:off x="4105825" y="40362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[Hiy09]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40" name="Google Shape;140;p19"/>
          <p:cNvSpPr txBox="1"/>
          <p:nvPr/>
        </p:nvSpPr>
        <p:spPr>
          <a:xfrm>
            <a:off x="311700" y="12788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[Lee00a]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41" name="Google Shape;141;p19"/>
          <p:cNvSpPr txBox="1"/>
          <p:nvPr/>
        </p:nvSpPr>
        <p:spPr>
          <a:xfrm>
            <a:off x="5511600" y="23278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[CFG*05]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42" name="Google Shape;142;p19"/>
          <p:cNvSpPr txBox="1"/>
          <p:nvPr/>
        </p:nvSpPr>
        <p:spPr>
          <a:xfrm>
            <a:off x="2669875" y="36720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Robust HPR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7105825" y="23278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[Rup14]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4361450" y="27776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[WYZ*14]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1846350" y="22949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FitConnect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3293650" y="10778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StretchDenoise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5832300" y="3182050"/>
            <a:ext cx="986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[FR01]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1782550" y="29071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Gathan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3383875" y="1937838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GathanG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50" name="Google Shape;150;p19"/>
          <p:cNvSpPr txBox="1"/>
          <p:nvPr/>
        </p:nvSpPr>
        <p:spPr>
          <a:xfrm>
            <a:off x="4361450" y="37406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[Gie99]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51" name="Google Shape;151;p19"/>
          <p:cNvSpPr txBox="1"/>
          <p:nvPr/>
        </p:nvSpPr>
        <p:spPr>
          <a:xfrm>
            <a:off x="5158525" y="1781563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[AM00]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311700" y="39371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[Aro98]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53" name="Google Shape;153;p19"/>
          <p:cNvSpPr txBox="1"/>
          <p:nvPr/>
        </p:nvSpPr>
        <p:spPr>
          <a:xfrm>
            <a:off x="311700" y="29703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Concorde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54" name="Google Shape;154;p19"/>
          <p:cNvSpPr txBox="1"/>
          <p:nvPr/>
        </p:nvSpPr>
        <p:spPr>
          <a:xfrm>
            <a:off x="6594300" y="351962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Optimal Transport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55" name="Google Shape;155;p19"/>
          <p:cNvSpPr txBox="1"/>
          <p:nvPr/>
        </p:nvSpPr>
        <p:spPr>
          <a:xfrm>
            <a:off x="275825" y="22949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Peel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56" name="Google Shape;156;p19"/>
          <p:cNvSpPr txBox="1"/>
          <p:nvPr/>
        </p:nvSpPr>
        <p:spPr>
          <a:xfrm>
            <a:off x="7635025" y="15483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ec-Shape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57" name="Google Shape;157;p19"/>
          <p:cNvSpPr txBox="1"/>
          <p:nvPr/>
        </p:nvSpPr>
        <p:spPr>
          <a:xfrm>
            <a:off x="5465350" y="9392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DISCUR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58" name="Google Shape;158;p19"/>
          <p:cNvSpPr txBox="1"/>
          <p:nvPr/>
        </p:nvSpPr>
        <p:spPr>
          <a:xfrm>
            <a:off x="8008150" y="9379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VICUR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59" name="Google Shape;159;p19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How to Choose a Suitable Algorithm?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60" name="Google Shape;16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4" name="Shape 1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Google Shape;1015;p8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The Benchmark - Test scripts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016" name="Google Shape;1016;p82"/>
          <p:cNvSpPr txBox="1"/>
          <p:nvPr>
            <p:ph idx="1" type="body"/>
          </p:nvPr>
        </p:nvSpPr>
        <p:spPr>
          <a:xfrm>
            <a:off x="231300" y="1156050"/>
            <a:ext cx="8601000" cy="382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Driver program can be run with various arguments and options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A set of test scripts for quantitatively &amp; 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qualitatively</a:t>
            </a: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 evaluate the algorithms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Each test script has a list of algorithms and test data, designed for the specific experiment: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017" name="Google Shape;1017;p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8" name="Google Shape;1018;p82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19" name="Google Shape;1019;p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88938" y="2728900"/>
            <a:ext cx="4085725" cy="2092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3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p8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Sampling density as </a:t>
            </a:r>
            <a:r>
              <a:rPr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𝜀</a:t>
            </a: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-sampling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025" name="Google Shape;1025;p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26" name="Google Shape;1026;p83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27" name="Google Shape;1027;p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79863" y="1017725"/>
            <a:ext cx="6784287" cy="383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Google Shape;1032;p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Noise robustness (BB Diagonal)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033" name="Google Shape;1033;p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4" name="Google Shape;1034;p84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35" name="Google Shape;1035;p84"/>
          <p:cNvPicPr preferRelativeResize="0"/>
          <p:nvPr/>
        </p:nvPicPr>
        <p:blipFill rotWithShape="1">
          <a:blip r:embed="rId4">
            <a:alphaModFix/>
          </a:blip>
          <a:srcRect b="13608" l="12134" r="23898" t="21308"/>
          <a:stretch/>
        </p:blipFill>
        <p:spPr>
          <a:xfrm>
            <a:off x="1168200" y="1017725"/>
            <a:ext cx="6807601" cy="38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9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p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Noise robustness (LFS)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041" name="Google Shape;1041;p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2" name="Google Shape;1042;p85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43" name="Google Shape;1043;p85"/>
          <p:cNvPicPr preferRelativeResize="0"/>
          <p:nvPr/>
        </p:nvPicPr>
        <p:blipFill rotWithShape="1">
          <a:blip r:embed="rId4">
            <a:alphaModFix/>
          </a:blip>
          <a:srcRect b="17631" l="11853" r="23899" t="17876"/>
          <a:stretch/>
        </p:blipFill>
        <p:spPr>
          <a:xfrm>
            <a:off x="1119413" y="1017725"/>
            <a:ext cx="6905174" cy="3897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7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p8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Noise robustness (</a:t>
            </a:r>
            <a:r>
              <a:rPr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𝜀</a:t>
            </a: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-sampling + </a:t>
            </a: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LFS)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049" name="Google Shape;1049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50" name="Google Shape;1050;p86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51" name="Google Shape;1051;p86"/>
          <p:cNvPicPr preferRelativeResize="0"/>
          <p:nvPr/>
        </p:nvPicPr>
        <p:blipFill rotWithShape="1">
          <a:blip r:embed="rId4">
            <a:alphaModFix/>
          </a:blip>
          <a:srcRect b="14605" l="12245" r="24306" t="21308"/>
          <a:stretch/>
        </p:blipFill>
        <p:spPr>
          <a:xfrm>
            <a:off x="1140825" y="1017725"/>
            <a:ext cx="6862343" cy="3897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5" name="Shape 1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Google Shape;1056;p8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Outlier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057" name="Google Shape;1057;p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58" name="Google Shape;1058;p87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59" name="Google Shape;1059;p87"/>
          <p:cNvPicPr preferRelativeResize="0"/>
          <p:nvPr/>
        </p:nvPicPr>
        <p:blipFill rotWithShape="1">
          <a:blip r:embed="rId4">
            <a:alphaModFix/>
          </a:blip>
          <a:srcRect b="15667" l="17509" r="18796" t="20332"/>
          <a:stretch/>
        </p:blipFill>
        <p:spPr>
          <a:xfrm>
            <a:off x="1140825" y="985488"/>
            <a:ext cx="6862350" cy="38767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3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p8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Running time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065" name="Google Shape;1065;p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66" name="Google Shape;1066;p88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67" name="Google Shape;1067;p88"/>
          <p:cNvPicPr preferRelativeResize="0"/>
          <p:nvPr/>
        </p:nvPicPr>
        <p:blipFill rotWithShape="1">
          <a:blip r:embed="rId4">
            <a:alphaModFix/>
          </a:blip>
          <a:srcRect b="11742" l="17093" r="18935" t="27196"/>
          <a:stretch/>
        </p:blipFill>
        <p:spPr>
          <a:xfrm>
            <a:off x="1065775" y="1017725"/>
            <a:ext cx="7012450" cy="376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Qualitative Comparison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073" name="Google Shape;1073;p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4" name="Google Shape;1074;p89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75" name="Google Shape;1075;p89"/>
          <p:cNvPicPr preferRelativeResize="0"/>
          <p:nvPr/>
        </p:nvPicPr>
        <p:blipFill rotWithShape="1">
          <a:blip r:embed="rId4">
            <a:alphaModFix/>
          </a:blip>
          <a:srcRect b="15669" l="3410" r="3410" t="15874"/>
          <a:stretch/>
        </p:blipFill>
        <p:spPr>
          <a:xfrm>
            <a:off x="263027" y="1017725"/>
            <a:ext cx="8617927" cy="355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9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Qualitative Comparison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081" name="Google Shape;1081;p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2" name="Google Shape;1082;p90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3" name="Google Shape;1083;p90"/>
          <p:cNvPicPr preferRelativeResize="0"/>
          <p:nvPr/>
        </p:nvPicPr>
        <p:blipFill rotWithShape="1">
          <a:blip r:embed="rId4">
            <a:alphaModFix/>
          </a:blip>
          <a:srcRect b="11354" l="17983" r="18041" t="22516"/>
          <a:stretch/>
        </p:blipFill>
        <p:spPr>
          <a:xfrm>
            <a:off x="1378150" y="1017713"/>
            <a:ext cx="6387689" cy="3712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7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Google Shape;1088;p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Qualitative Comparison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089" name="Google Shape;108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0" name="Google Shape;1090;p91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91" name="Google Shape;1091;p91"/>
          <p:cNvPicPr preferRelativeResize="0"/>
          <p:nvPr/>
        </p:nvPicPr>
        <p:blipFill rotWithShape="1">
          <a:blip r:embed="rId4">
            <a:alphaModFix/>
          </a:blip>
          <a:srcRect b="22088" l="20520" r="15071" t="17294"/>
          <a:stretch/>
        </p:blipFill>
        <p:spPr>
          <a:xfrm>
            <a:off x="1176988" y="1017713"/>
            <a:ext cx="6790024" cy="359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/>
          <p:cNvSpPr txBox="1"/>
          <p:nvPr>
            <p:ph idx="1" type="body"/>
          </p:nvPr>
        </p:nvSpPr>
        <p:spPr>
          <a:xfrm>
            <a:off x="311700" y="1040350"/>
            <a:ext cx="8520600" cy="348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Evaluating algorithms on challenging curves, highlighting strengths &amp; weaknesses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66" name="Google Shape;166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67" name="Google Shape;16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196" y="1175875"/>
            <a:ext cx="8616224" cy="2308923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0"/>
          <p:cNvSpPr txBox="1"/>
          <p:nvPr/>
        </p:nvSpPr>
        <p:spPr>
          <a:xfrm>
            <a:off x="304800" y="3962400"/>
            <a:ext cx="8520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Quantitative analysis on: reconstruction quality &amp; run-time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69" name="Google Shape;169;p20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 Benchmark Helps to Decide [OPP*21]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70" name="Google Shape;17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5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Google Shape;1096;p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Qualitative Comparison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097" name="Google Shape;1097;p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8" name="Google Shape;1098;p92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99" name="Google Shape;1099;p92"/>
          <p:cNvPicPr preferRelativeResize="0"/>
          <p:nvPr/>
        </p:nvPicPr>
        <p:blipFill rotWithShape="1">
          <a:blip r:embed="rId4">
            <a:alphaModFix/>
          </a:blip>
          <a:srcRect b="15061" l="8085" r="28301" t="21442"/>
          <a:stretch/>
        </p:blipFill>
        <p:spPr>
          <a:xfrm>
            <a:off x="1462925" y="1017725"/>
            <a:ext cx="6218152" cy="348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3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Google Shape;1104;p9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Qualitative Comparison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105" name="Google Shape;1105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06" name="Google Shape;1106;p93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07" name="Google Shape;1107;p93"/>
          <p:cNvPicPr preferRelativeResize="0"/>
          <p:nvPr/>
        </p:nvPicPr>
        <p:blipFill rotWithShape="1">
          <a:blip r:embed="rId4">
            <a:alphaModFix/>
          </a:blip>
          <a:srcRect b="19796" l="14173" r="21633" t="18049"/>
          <a:stretch/>
        </p:blipFill>
        <p:spPr>
          <a:xfrm>
            <a:off x="1284056" y="1017725"/>
            <a:ext cx="6575890" cy="3580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p9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Qualitative Comparison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113" name="Google Shape;1113;p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14" name="Google Shape;1114;p94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15" name="Google Shape;1115;p94"/>
          <p:cNvPicPr preferRelativeResize="0"/>
          <p:nvPr/>
        </p:nvPicPr>
        <p:blipFill rotWithShape="1">
          <a:blip r:embed="rId4">
            <a:alphaModFix/>
          </a:blip>
          <a:srcRect b="14615" l="21850" r="14296" t="23376"/>
          <a:stretch/>
        </p:blipFill>
        <p:spPr>
          <a:xfrm>
            <a:off x="1448455" y="1017725"/>
            <a:ext cx="6247090" cy="3410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9" name="Shape 1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Google Shape;1120;p9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Overview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121" name="Google Shape;1121;p95"/>
          <p:cNvSpPr txBox="1"/>
          <p:nvPr>
            <p:ph idx="1" type="body"/>
          </p:nvPr>
        </p:nvSpPr>
        <p:spPr>
          <a:xfrm>
            <a:off x="231300" y="1156050"/>
            <a:ext cx="8601000" cy="382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In short, we evaluate the robustness of various algorithms based on: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just">
              <a:spcBef>
                <a:spcPts val="120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Sampling density as ε-sampling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Noise robustness as δ of bounding box diagonal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Noise robustness as δ of lfs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Noise+sampling density as ε-sampling and δ of lfs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Outliers robustness in % of samples 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Font typeface="Cormorant Garamond"/>
              <a:buChar char="●"/>
            </a:pPr>
            <a:r>
              <a:rPr lang="en-GB" sz="2000">
                <a:latin typeface="Cormorant Garamond"/>
                <a:ea typeface="Cormorant Garamond"/>
                <a:cs typeface="Cormorant Garamond"/>
                <a:sym typeface="Cormorant Garamond"/>
              </a:rPr>
              <a:t>Average runtimes (in s)</a:t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122" name="Google Shape;1122;p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23" name="Google Shape;1123;p95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7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p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Evaluation - Summary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129" name="Google Shape;1129;p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0" name="Google Shape;1130;p96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31" name="Google Shape;1131;p96"/>
          <p:cNvPicPr preferRelativeResize="0"/>
          <p:nvPr/>
        </p:nvPicPr>
        <p:blipFill rotWithShape="1">
          <a:blip r:embed="rId4">
            <a:alphaModFix/>
          </a:blip>
          <a:srcRect b="16827" l="10987" r="12606" t="11354"/>
          <a:stretch/>
        </p:blipFill>
        <p:spPr>
          <a:xfrm>
            <a:off x="1143275" y="1017725"/>
            <a:ext cx="6857426" cy="362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5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p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Outline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137" name="Google Shape;1137;p97"/>
          <p:cNvSpPr txBox="1"/>
          <p:nvPr>
            <p:ph idx="1" type="body"/>
          </p:nvPr>
        </p:nvSpPr>
        <p:spPr>
          <a:xfrm>
            <a:off x="311700" y="1040350"/>
            <a:ext cx="8520600" cy="38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400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63487"/>
              <a:buNone/>
            </a:pPr>
            <a:r>
              <a:rPr lang="en-GB" sz="7087">
                <a:latin typeface="Cormorant Garamond"/>
                <a:ea typeface="Cormorant Garamond"/>
                <a:cs typeface="Cormorant Garamond"/>
                <a:sym typeface="Cormorant Garamond"/>
              </a:rPr>
              <a:t>Topic: Shape Characterization</a:t>
            </a:r>
            <a:endParaRPr sz="7087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41180" lvl="0" marL="4572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ct val="99985"/>
              <a:buFont typeface="Cormorant Garamond"/>
              <a:buChar char="●"/>
            </a:pPr>
            <a:r>
              <a:rPr lang="en-GB" sz="7087">
                <a:latin typeface="Cormorant Garamond"/>
                <a:ea typeface="Cormorant Garamond"/>
                <a:cs typeface="Cormorant Garamond"/>
                <a:sym typeface="Cormorant Garamond"/>
              </a:rPr>
              <a:t>Problem Definition</a:t>
            </a:r>
            <a:endParaRPr sz="7087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4118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99985"/>
              <a:buFont typeface="Cormorant Garamond"/>
              <a:buChar char="●"/>
            </a:pPr>
            <a:r>
              <a:rPr lang="en-GB" sz="7087">
                <a:latin typeface="Cormorant Garamond"/>
                <a:ea typeface="Cormorant Garamond"/>
                <a:cs typeface="Cormorant Garamond"/>
                <a:sym typeface="Cormorant Garamond"/>
              </a:rPr>
              <a:t>HVS based Algorithms</a:t>
            </a:r>
            <a:endParaRPr/>
          </a:p>
          <a:p>
            <a:pPr indent="-34118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99985"/>
              <a:buFont typeface="Cormorant Garamond"/>
              <a:buChar char="●"/>
            </a:pPr>
            <a:r>
              <a:rPr lang="en-GB" sz="7087">
                <a:latin typeface="Cormorant Garamond"/>
                <a:ea typeface="Cormorant Garamond"/>
                <a:cs typeface="Cormorant Garamond"/>
                <a:sym typeface="Cormorant Garamond"/>
              </a:rPr>
              <a:t>Delaunay based Algorithms</a:t>
            </a:r>
            <a:endParaRPr/>
          </a:p>
          <a:p>
            <a:pPr indent="-341129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rmorant Garamond"/>
              <a:buChar char="●"/>
            </a:pPr>
            <a:r>
              <a:rPr lang="en-GB" sz="6800">
                <a:latin typeface="Cormorant Garamond"/>
                <a:ea typeface="Cormorant Garamond"/>
                <a:cs typeface="Cormorant Garamond"/>
                <a:sym typeface="Cormorant Garamond"/>
              </a:rPr>
              <a:t>Sampling Models</a:t>
            </a:r>
            <a:endParaRPr sz="68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365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rmorant Garamond"/>
              <a:buChar char="●"/>
            </a:pPr>
            <a:r>
              <a:rPr lang="en-GB" sz="6800">
                <a:latin typeface="Cormorant Garamond"/>
                <a:ea typeface="Cormorant Garamond"/>
                <a:cs typeface="Cormorant Garamond"/>
                <a:sym typeface="Cormorant Garamond"/>
              </a:rPr>
              <a:t>Evaluation Practices</a:t>
            </a:r>
            <a:endParaRPr sz="68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-3365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rmorant Garamond"/>
              <a:buChar char="●"/>
            </a:pPr>
            <a:r>
              <a:rPr lang="en-GB" sz="6800">
                <a:latin typeface="Cormorant Garamond"/>
                <a:ea typeface="Cormorant Garamond"/>
                <a:cs typeface="Cormorant Garamond"/>
                <a:sym typeface="Cormorant Garamond"/>
              </a:rPr>
              <a:t>Future Directions</a:t>
            </a:r>
            <a:endParaRPr sz="68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225000"/>
              <a:buNone/>
            </a:pPr>
            <a:r>
              <a:t/>
            </a:r>
            <a:endParaRPr sz="20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138" name="Google Shape;1138;p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39" name="Google Shape;1139;p97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40" name="Google Shape;1140;p97"/>
          <p:cNvSpPr txBox="1"/>
          <p:nvPr>
            <p:ph idx="1" type="body"/>
          </p:nvPr>
        </p:nvSpPr>
        <p:spPr>
          <a:xfrm>
            <a:off x="4966625" y="2180550"/>
            <a:ext cx="3428400" cy="28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Presenter: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Jiju Peethambaran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Assistant Professor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-GB" sz="1700">
                <a:latin typeface="Cormorant Garamond"/>
                <a:ea typeface="Cormorant Garamond"/>
                <a:cs typeface="Cormorant Garamond"/>
                <a:sym typeface="Cormorant Garamond"/>
              </a:rPr>
              <a:t>Saint Mary’s University</a:t>
            </a:r>
            <a:endParaRPr sz="1700"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141" name="Google Shape;1141;p9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05777" y="1312789"/>
            <a:ext cx="1933962" cy="57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5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Google Shape;1146;p9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Shape Characterization or Region Reconstruction</a:t>
            </a:r>
            <a:endParaRPr/>
          </a:p>
        </p:txBody>
      </p:sp>
      <p:sp>
        <p:nvSpPr>
          <p:cNvPr id="1147" name="Google Shape;1147;p98"/>
          <p:cNvSpPr txBox="1"/>
          <p:nvPr>
            <p:ph idx="1" type="body"/>
          </p:nvPr>
        </p:nvSpPr>
        <p:spPr>
          <a:xfrm>
            <a:off x="311700" y="1069616"/>
            <a:ext cx="8520600" cy="40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-312644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Char char="●"/>
            </a:pPr>
            <a:r>
              <a:rPr lang="en-GB">
                <a:solidFill>
                  <a:srgbClr val="999999"/>
                </a:solidFill>
              </a:rPr>
              <a:t>Given a finite set of points sampled from a planar object or region, construct a polygonal boundary that best approximates the object or region.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312644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Char char="●"/>
            </a:pPr>
            <a:r>
              <a:rPr lang="en-GB">
                <a:solidFill>
                  <a:srgbClr val="999999"/>
                </a:solidFill>
              </a:rPr>
              <a:t>Inputs are known as dot pattern/area samples/region samples</a:t>
            </a:r>
            <a:endParaRPr/>
          </a:p>
          <a:p>
            <a:pPr indent="-312644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Char char="●"/>
            </a:pPr>
            <a:r>
              <a:rPr lang="en-GB">
                <a:solidFill>
                  <a:srgbClr val="999999"/>
                </a:solidFill>
              </a:rPr>
              <a:t>Outputs: graphs or polygons</a:t>
            </a:r>
            <a:endParaRPr/>
          </a:p>
          <a:p>
            <a:pPr indent="-312644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Char char="●"/>
            </a:pPr>
            <a:r>
              <a:rPr lang="en-GB">
                <a:solidFill>
                  <a:srgbClr val="999999"/>
                </a:solidFill>
              </a:rPr>
              <a:t>Compared to curve reconstruction, more signals (or samples) about the shape is available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None/>
            </a:pPr>
            <a:r>
              <a:t/>
            </a:r>
            <a:endParaRPr/>
          </a:p>
        </p:txBody>
      </p:sp>
      <p:cxnSp>
        <p:nvCxnSpPr>
          <p:cNvPr id="1148" name="Google Shape;1148;p98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49" name="Google Shape;1149;p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0" name="Google Shape;1150;p9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1438" y="1842470"/>
            <a:ext cx="3086472" cy="1898734"/>
          </a:xfrm>
          <a:prstGeom prst="rect">
            <a:avLst/>
          </a:prstGeom>
          <a:noFill/>
          <a:ln>
            <a:noFill/>
          </a:ln>
        </p:spPr>
      </p:pic>
      <p:sp>
        <p:nvSpPr>
          <p:cNvPr id="1151" name="Google Shape;1151;p98"/>
          <p:cNvSpPr txBox="1"/>
          <p:nvPr/>
        </p:nvSpPr>
        <p:spPr>
          <a:xfrm>
            <a:off x="2888202" y="3587315"/>
            <a:ext cx="882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Point set</a:t>
            </a:r>
            <a:endParaRPr/>
          </a:p>
        </p:txBody>
      </p:sp>
      <p:sp>
        <p:nvSpPr>
          <p:cNvPr id="1152" name="Google Shape;1152;p98"/>
          <p:cNvSpPr txBox="1"/>
          <p:nvPr/>
        </p:nvSpPr>
        <p:spPr>
          <a:xfrm>
            <a:off x="4098838" y="3587315"/>
            <a:ext cx="1875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Reconstructed shape</a:t>
            </a:r>
            <a:endParaRPr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6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p9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Applications</a:t>
            </a:r>
            <a:endParaRPr/>
          </a:p>
        </p:txBody>
      </p:sp>
      <p:sp>
        <p:nvSpPr>
          <p:cNvPr id="1158" name="Google Shape;1158;p99"/>
          <p:cNvSpPr txBox="1"/>
          <p:nvPr>
            <p:ph idx="1" type="body"/>
          </p:nvPr>
        </p:nvSpPr>
        <p:spPr>
          <a:xfrm>
            <a:off x="311700" y="1069617"/>
            <a:ext cx="8520600" cy="37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-26003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Computer graphics- geometric modeling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6003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Identification of island failure regions in the design space                                  of reliability-based crash optimization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159" name="Google Shape;1159;p99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60" name="Google Shape;1160;p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1" name="Google Shape;1161;p9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0147" y="1685783"/>
            <a:ext cx="4752514" cy="1671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2" name="Google Shape;1162;p9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05143" y="2895900"/>
            <a:ext cx="2227157" cy="20303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6" name="Shape 1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" name="Google Shape;1167;p10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Applications</a:t>
            </a:r>
            <a:endParaRPr/>
          </a:p>
        </p:txBody>
      </p:sp>
      <p:sp>
        <p:nvSpPr>
          <p:cNvPr id="1168" name="Google Shape;1168;p100"/>
          <p:cNvSpPr txBox="1"/>
          <p:nvPr>
            <p:ph idx="1" type="body"/>
          </p:nvPr>
        </p:nvSpPr>
        <p:spPr>
          <a:xfrm>
            <a:off x="311700" y="1069617"/>
            <a:ext cx="8520600" cy="37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Map generalization- e.g., aggregation of points representing buildings to form single polygon</a:t>
            </a:r>
            <a:endParaRPr/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Land cover change detection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Outline of trees or flock of birds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169" name="Google Shape;1169;p100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70" name="Google Shape;1170;p1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1" name="Google Shape;1171;p10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54567" y="3537424"/>
            <a:ext cx="2371861" cy="1335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2" name="Google Shape;1172;p10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45156" y="3503452"/>
            <a:ext cx="2371861" cy="1335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3" name="Google Shape;1173;p10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30212" y="1718744"/>
            <a:ext cx="2632839" cy="1470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7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Google Shape;1178;p1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Challenges</a:t>
            </a:r>
            <a:endParaRPr/>
          </a:p>
        </p:txBody>
      </p:sp>
      <p:sp>
        <p:nvSpPr>
          <p:cNvPr id="1179" name="Google Shape;1179;p101"/>
          <p:cNvSpPr txBox="1"/>
          <p:nvPr>
            <p:ph idx="1" type="body"/>
          </p:nvPr>
        </p:nvSpPr>
        <p:spPr>
          <a:xfrm>
            <a:off x="311700" y="1069617"/>
            <a:ext cx="8520600" cy="35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268605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b="1" lang="en-GB">
                <a:solidFill>
                  <a:srgbClr val="999999"/>
                </a:solidFill>
              </a:rPr>
              <a:t>Ill-posed problem </a:t>
            </a:r>
            <a:r>
              <a:rPr lang="en-GB">
                <a:solidFill>
                  <a:srgbClr val="999999"/>
                </a:solidFill>
              </a:rPr>
              <a:t>– a precise mathematical definition for ‘shape’ is almost impossible</a:t>
            </a:r>
            <a:endParaRPr/>
          </a:p>
          <a:p>
            <a:pPr indent="-340043" lvl="0" marL="1254126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2500"/>
              <a:buFont typeface="Noto Sans Symbols"/>
              <a:buChar char="⮚"/>
            </a:pPr>
            <a:r>
              <a:rPr lang="en-GB" sz="1600">
                <a:solidFill>
                  <a:srgbClr val="999999"/>
                </a:solidFill>
              </a:rPr>
              <a:t>Rich variety of shapes </a:t>
            </a:r>
            <a:endParaRPr/>
          </a:p>
          <a:p>
            <a:pPr indent="-340043" lvl="0" marL="1254126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2500"/>
              <a:buFont typeface="Noto Sans Symbols"/>
              <a:buChar char="⮚"/>
            </a:pPr>
            <a:r>
              <a:rPr lang="en-GB" sz="1600">
                <a:solidFill>
                  <a:srgbClr val="999999"/>
                </a:solidFill>
              </a:rPr>
              <a:t>Heterogeneity of point set sampling (density and distribution)</a:t>
            </a:r>
            <a:endParaRPr/>
          </a:p>
          <a:p>
            <a:pPr indent="-268605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b="1" lang="en-GB">
                <a:solidFill>
                  <a:srgbClr val="999999"/>
                </a:solidFill>
              </a:rPr>
              <a:t>Different interpretations </a:t>
            </a:r>
            <a:r>
              <a:rPr lang="en-GB">
                <a:solidFill>
                  <a:srgbClr val="999999"/>
                </a:solidFill>
              </a:rPr>
              <a:t>for ‘shape’ based on human cognition, visual perception and application demands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180" name="Google Shape;1180;p101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81" name="Google Shape;1181;p1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2" name="Google Shape;1182;p10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71385" y="3356146"/>
            <a:ext cx="4455937" cy="149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1"/>
          <p:cNvSpPr txBox="1"/>
          <p:nvPr>
            <p:ph idx="1" type="body"/>
          </p:nvPr>
        </p:nvSpPr>
        <p:spPr>
          <a:xfrm>
            <a:off x="311700" y="9238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We categorize 36 curve reconstruction algorithms: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Boundary samples	          Area samples		</a:t>
            </a:r>
            <a:endParaRPr sz="20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76" name="Google Shape;17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77" name="Google Shape;17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9772" y="1364975"/>
            <a:ext cx="4112525" cy="198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4325" y="1371600"/>
            <a:ext cx="2151037" cy="213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65350" y="1404925"/>
            <a:ext cx="2212496" cy="2134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1"/>
          <p:cNvSpPr txBox="1"/>
          <p:nvPr/>
        </p:nvSpPr>
        <p:spPr>
          <a:xfrm>
            <a:off x="4889676" y="3943350"/>
            <a:ext cx="4112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    </a:t>
            </a:r>
            <a:r>
              <a:rPr lang="en-GB" sz="2000">
                <a:solidFill>
                  <a:schemeClr val="dk1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Implicit curve		Polygonal curve</a:t>
            </a:r>
            <a:endParaRPr sz="1600">
              <a:solidFill>
                <a:schemeClr val="dk1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81" name="Google Shape;181;p21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Scope of this Tutorial</a:t>
            </a:r>
            <a:endParaRPr b="1">
              <a:solidFill>
                <a:srgbClr val="536395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82" name="Google Shape;182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6" name="Shape 1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Google Shape;1187;p10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Region Reconstruction Criteria</a:t>
            </a:r>
            <a:endParaRPr/>
          </a:p>
        </p:txBody>
      </p:sp>
      <p:sp>
        <p:nvSpPr>
          <p:cNvPr id="1188" name="Google Shape;1188;p102"/>
          <p:cNvSpPr txBox="1"/>
          <p:nvPr>
            <p:ph idx="1" type="body"/>
          </p:nvPr>
        </p:nvSpPr>
        <p:spPr>
          <a:xfrm>
            <a:off x="311700" y="1017725"/>
            <a:ext cx="8520600" cy="3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Should every member fall within the region or outliers permitted?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Should any points fall on the boundary, or they must fall in the interior?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189" name="Google Shape;1189;p102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90" name="Google Shape;1190;p1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1" name="Google Shape;1191;p10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35229" y="1614232"/>
            <a:ext cx="897572" cy="1121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2" name="Google Shape;1192;p10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35595" y="1623294"/>
            <a:ext cx="875131" cy="1138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3" name="Google Shape;1193;p10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35595" y="3665181"/>
            <a:ext cx="807814" cy="1015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4" name="Google Shape;1194;p10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23140" y="3611889"/>
            <a:ext cx="897572" cy="1121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8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Google Shape;1199;p10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Region Reconstruction Criteria</a:t>
            </a:r>
            <a:endParaRPr/>
          </a:p>
        </p:txBody>
      </p:sp>
      <p:sp>
        <p:nvSpPr>
          <p:cNvPr id="1200" name="Google Shape;1200;p103"/>
          <p:cNvSpPr txBox="1"/>
          <p:nvPr>
            <p:ph idx="1" type="body"/>
          </p:nvPr>
        </p:nvSpPr>
        <p:spPr>
          <a:xfrm>
            <a:off x="311700" y="1017725"/>
            <a:ext cx="8520600" cy="3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Should the region boundary be topologically regular?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Should the region be simply connected?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201" name="Google Shape;1201;p103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02" name="Google Shape;1202;p1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3" name="Google Shape;1203;p10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35229" y="1614232"/>
            <a:ext cx="897572" cy="1121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4" name="Google Shape;1204;p10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23140" y="3611889"/>
            <a:ext cx="897572" cy="1121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5" name="Google Shape;1205;p10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7079" y="1664720"/>
            <a:ext cx="852692" cy="1071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6" name="Google Shape;1206;p10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77079" y="3707665"/>
            <a:ext cx="807812" cy="10602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0" name="Shape 1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Google Shape;1211;p10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Region Reconstruction Criteria</a:t>
            </a:r>
            <a:endParaRPr/>
          </a:p>
        </p:txBody>
      </p:sp>
      <p:sp>
        <p:nvSpPr>
          <p:cNvPr id="1212" name="Google Shape;1212;p104"/>
          <p:cNvSpPr txBox="1"/>
          <p:nvPr>
            <p:ph idx="1" type="body"/>
          </p:nvPr>
        </p:nvSpPr>
        <p:spPr>
          <a:xfrm>
            <a:off x="311700" y="1017725"/>
            <a:ext cx="8520600" cy="3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Should the region boundary be polygonal, or can it be smooth and curved?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Should the region boundary be a simple polygon?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213" name="Google Shape;1213;p104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14" name="Google Shape;1214;p1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5" name="Google Shape;1215;p10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35229" y="1614232"/>
            <a:ext cx="897572" cy="1121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6" name="Google Shape;1216;p10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23140" y="3611889"/>
            <a:ext cx="897572" cy="1121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7" name="Google Shape;1217;p10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35058" y="1681147"/>
            <a:ext cx="875875" cy="1082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8" name="Google Shape;1218;p10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946650" y="3696036"/>
            <a:ext cx="852691" cy="10378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2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Google Shape;1223;p10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Classification</a:t>
            </a:r>
            <a:endParaRPr/>
          </a:p>
        </p:txBody>
      </p:sp>
      <p:cxnSp>
        <p:nvCxnSpPr>
          <p:cNvPr id="1224" name="Google Shape;1224;p105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25" name="Google Shape;1225;p1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26" name="Google Shape;1226;p105"/>
          <p:cNvGrpSpPr/>
          <p:nvPr/>
        </p:nvGrpSpPr>
        <p:grpSpPr>
          <a:xfrm>
            <a:off x="406894" y="1260628"/>
            <a:ext cx="8661049" cy="2515560"/>
            <a:chOff x="406894" y="1260628"/>
            <a:chExt cx="8661049" cy="2515560"/>
          </a:xfrm>
        </p:grpSpPr>
        <p:sp>
          <p:nvSpPr>
            <p:cNvPr id="1227" name="Google Shape;1227;p105"/>
            <p:cNvSpPr/>
            <p:nvPr/>
          </p:nvSpPr>
          <p:spPr>
            <a:xfrm>
              <a:off x="2598198" y="1260628"/>
              <a:ext cx="2891100" cy="5769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061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GB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Shape Characterization</a:t>
              </a:r>
              <a:endParaRPr/>
            </a:p>
          </p:txBody>
        </p:sp>
        <p:sp>
          <p:nvSpPr>
            <p:cNvPr id="1228" name="Google Shape;1228;p105"/>
            <p:cNvSpPr/>
            <p:nvPr/>
          </p:nvSpPr>
          <p:spPr>
            <a:xfrm>
              <a:off x="406894" y="2227432"/>
              <a:ext cx="2891100" cy="5769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061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GB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Delaunay based</a:t>
              </a:r>
              <a:endParaRPr/>
            </a:p>
          </p:txBody>
        </p:sp>
        <p:sp>
          <p:nvSpPr>
            <p:cNvPr id="1229" name="Google Shape;1229;p105"/>
            <p:cNvSpPr/>
            <p:nvPr/>
          </p:nvSpPr>
          <p:spPr>
            <a:xfrm>
              <a:off x="4814657" y="2238650"/>
              <a:ext cx="2891100" cy="5769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061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GB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Non-Delaunay based</a:t>
              </a:r>
              <a:endParaRPr/>
            </a:p>
          </p:txBody>
        </p:sp>
        <p:sp>
          <p:nvSpPr>
            <p:cNvPr id="1230" name="Google Shape;1230;p105"/>
            <p:cNvSpPr/>
            <p:nvPr/>
          </p:nvSpPr>
          <p:spPr>
            <a:xfrm>
              <a:off x="406894" y="3196694"/>
              <a:ext cx="2891100" cy="5769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061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GB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Alpha shape, A-shape, Chi-shape, RGG, EC-shape…</a:t>
              </a:r>
              <a:endParaRPr/>
            </a:p>
          </p:txBody>
        </p:sp>
        <p:sp>
          <p:nvSpPr>
            <p:cNvPr id="1231" name="Google Shape;1231;p105"/>
            <p:cNvSpPr/>
            <p:nvPr/>
          </p:nvSpPr>
          <p:spPr>
            <a:xfrm>
              <a:off x="3831212" y="3199288"/>
              <a:ext cx="1530900" cy="5769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061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GB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Concave hulls</a:t>
              </a:r>
              <a:endParaRPr/>
            </a:p>
          </p:txBody>
        </p:sp>
        <p:sp>
          <p:nvSpPr>
            <p:cNvPr id="1232" name="Google Shape;1232;p105"/>
            <p:cNvSpPr/>
            <p:nvPr/>
          </p:nvSpPr>
          <p:spPr>
            <a:xfrm>
              <a:off x="5714756" y="3196695"/>
              <a:ext cx="1618200" cy="5769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061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GB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Proximity graphs</a:t>
              </a:r>
              <a:endParaRPr/>
            </a:p>
          </p:txBody>
        </p:sp>
        <p:sp>
          <p:nvSpPr>
            <p:cNvPr id="1233" name="Google Shape;1233;p105"/>
            <p:cNvSpPr/>
            <p:nvPr/>
          </p:nvSpPr>
          <p:spPr>
            <a:xfrm>
              <a:off x="7566743" y="3196694"/>
              <a:ext cx="1501200" cy="5769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061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GB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Statistical/HVS</a:t>
              </a:r>
              <a:endParaRPr/>
            </a:p>
          </p:txBody>
        </p:sp>
        <p:grpSp>
          <p:nvGrpSpPr>
            <p:cNvPr id="1234" name="Google Shape;1234;p105"/>
            <p:cNvGrpSpPr/>
            <p:nvPr/>
          </p:nvGrpSpPr>
          <p:grpSpPr>
            <a:xfrm>
              <a:off x="1852474" y="1834718"/>
              <a:ext cx="4407900" cy="168600"/>
              <a:chOff x="1852474" y="1834718"/>
              <a:chExt cx="4407900" cy="168600"/>
            </a:xfrm>
          </p:grpSpPr>
          <p:cxnSp>
            <p:nvCxnSpPr>
              <p:cNvPr id="1235" name="Google Shape;1235;p105"/>
              <p:cNvCxnSpPr/>
              <p:nvPr/>
            </p:nvCxnSpPr>
            <p:spPr>
              <a:xfrm>
                <a:off x="4043779" y="1834718"/>
                <a:ext cx="0" cy="1686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3B7FF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36" name="Google Shape;1236;p105"/>
              <p:cNvCxnSpPr/>
              <p:nvPr/>
            </p:nvCxnSpPr>
            <p:spPr>
              <a:xfrm>
                <a:off x="1852474" y="1998424"/>
                <a:ext cx="4407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3B7FF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1237" name="Google Shape;1237;p105"/>
            <p:cNvCxnSpPr>
              <a:endCxn id="1228" idx="0"/>
            </p:cNvCxnSpPr>
            <p:nvPr/>
          </p:nvCxnSpPr>
          <p:spPr>
            <a:xfrm>
              <a:off x="1852444" y="1998532"/>
              <a:ext cx="0" cy="228900"/>
            </a:xfrm>
            <a:prstGeom prst="straightConnector1">
              <a:avLst/>
            </a:prstGeom>
            <a:noFill/>
            <a:ln cap="flat" cmpd="sng" w="9525">
              <a:solidFill>
                <a:srgbClr val="3B7FF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1238" name="Google Shape;1238;p105"/>
            <p:cNvCxnSpPr>
              <a:endCxn id="1229" idx="0"/>
            </p:cNvCxnSpPr>
            <p:nvPr/>
          </p:nvCxnSpPr>
          <p:spPr>
            <a:xfrm>
              <a:off x="6260207" y="1998350"/>
              <a:ext cx="0" cy="240300"/>
            </a:xfrm>
            <a:prstGeom prst="straightConnector1">
              <a:avLst/>
            </a:prstGeom>
            <a:noFill/>
            <a:ln cap="flat" cmpd="sng" w="9525">
              <a:solidFill>
                <a:srgbClr val="3B7FF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1239" name="Google Shape;1239;p105"/>
            <p:cNvCxnSpPr>
              <a:stCxn id="1228" idx="2"/>
              <a:endCxn id="1230" idx="0"/>
            </p:cNvCxnSpPr>
            <p:nvPr/>
          </p:nvCxnSpPr>
          <p:spPr>
            <a:xfrm>
              <a:off x="1852444" y="2804332"/>
              <a:ext cx="0" cy="392400"/>
            </a:xfrm>
            <a:prstGeom prst="straightConnector1">
              <a:avLst/>
            </a:prstGeom>
            <a:noFill/>
            <a:ln cap="flat" cmpd="sng" w="9525">
              <a:solidFill>
                <a:srgbClr val="3B7FF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grpSp>
          <p:nvGrpSpPr>
            <p:cNvPr id="1240" name="Google Shape;1240;p105"/>
            <p:cNvGrpSpPr/>
            <p:nvPr/>
          </p:nvGrpSpPr>
          <p:grpSpPr>
            <a:xfrm>
              <a:off x="4596663" y="2815699"/>
              <a:ext cx="3677400" cy="181262"/>
              <a:chOff x="2346174" y="1834718"/>
              <a:chExt cx="3677400" cy="181262"/>
            </a:xfrm>
          </p:grpSpPr>
          <p:cxnSp>
            <p:nvCxnSpPr>
              <p:cNvPr id="1241" name="Google Shape;1241;p105"/>
              <p:cNvCxnSpPr/>
              <p:nvPr/>
            </p:nvCxnSpPr>
            <p:spPr>
              <a:xfrm>
                <a:off x="4043779" y="1834718"/>
                <a:ext cx="0" cy="1686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3B7FF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42" name="Google Shape;1242;p105"/>
              <p:cNvCxnSpPr/>
              <p:nvPr/>
            </p:nvCxnSpPr>
            <p:spPr>
              <a:xfrm>
                <a:off x="2346174" y="2001580"/>
                <a:ext cx="3677400" cy="14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3B7FF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1243" name="Google Shape;1243;p105"/>
            <p:cNvCxnSpPr/>
            <p:nvPr/>
          </p:nvCxnSpPr>
          <p:spPr>
            <a:xfrm>
              <a:off x="4602582" y="2982561"/>
              <a:ext cx="0" cy="228900"/>
            </a:xfrm>
            <a:prstGeom prst="straightConnector1">
              <a:avLst/>
            </a:prstGeom>
            <a:noFill/>
            <a:ln cap="flat" cmpd="sng" w="9525">
              <a:solidFill>
                <a:srgbClr val="3B7FF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1244" name="Google Shape;1244;p105"/>
            <p:cNvCxnSpPr/>
            <p:nvPr/>
          </p:nvCxnSpPr>
          <p:spPr>
            <a:xfrm>
              <a:off x="6523855" y="2995544"/>
              <a:ext cx="0" cy="228900"/>
            </a:xfrm>
            <a:prstGeom prst="straightConnector1">
              <a:avLst/>
            </a:prstGeom>
            <a:noFill/>
            <a:ln cap="flat" cmpd="sng" w="9525">
              <a:solidFill>
                <a:srgbClr val="3B7FF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1245" name="Google Shape;1245;p105"/>
            <p:cNvCxnSpPr/>
            <p:nvPr/>
          </p:nvCxnSpPr>
          <p:spPr>
            <a:xfrm>
              <a:off x="8273988" y="2989721"/>
              <a:ext cx="0" cy="228900"/>
            </a:xfrm>
            <a:prstGeom prst="straightConnector1">
              <a:avLst/>
            </a:prstGeom>
            <a:noFill/>
            <a:ln cap="flat" cmpd="sng" w="9525">
              <a:solidFill>
                <a:srgbClr val="3B7FF2"/>
              </a:solidFill>
              <a:prstDash val="solid"/>
              <a:round/>
              <a:headEnd len="sm" w="sm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9" name="Shape 1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Google Shape;1250;p10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Human Visual Perception</a:t>
            </a:r>
            <a:endParaRPr/>
          </a:p>
        </p:txBody>
      </p:sp>
      <p:sp>
        <p:nvSpPr>
          <p:cNvPr id="1251" name="Google Shape;1251;p106"/>
          <p:cNvSpPr txBox="1"/>
          <p:nvPr>
            <p:ph idx="1" type="body"/>
          </p:nvPr>
        </p:nvSpPr>
        <p:spPr>
          <a:xfrm>
            <a:off x="311700" y="1069617"/>
            <a:ext cx="8520600" cy="7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200025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Gestalt Laws of visual perception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252" name="Google Shape;1252;p106"/>
          <p:cNvSpPr/>
          <p:nvPr/>
        </p:nvSpPr>
        <p:spPr>
          <a:xfrm>
            <a:off x="6823547" y="2351178"/>
            <a:ext cx="1089900" cy="994200"/>
          </a:xfrm>
          <a:prstGeom prst="ellipse">
            <a:avLst/>
          </a:prstGeom>
          <a:noFill/>
          <a:ln cap="flat" cmpd="sng" w="25400">
            <a:solidFill>
              <a:srgbClr val="3061B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53" name="Google Shape;1253;p106"/>
          <p:cNvGrpSpPr/>
          <p:nvPr/>
        </p:nvGrpSpPr>
        <p:grpSpPr>
          <a:xfrm>
            <a:off x="6776965" y="1976857"/>
            <a:ext cx="1190966" cy="1408908"/>
            <a:chOff x="6593493" y="1399809"/>
            <a:chExt cx="1190966" cy="1408908"/>
          </a:xfrm>
        </p:grpSpPr>
        <p:sp>
          <p:nvSpPr>
            <p:cNvPr id="1254" name="Google Shape;1254;p106"/>
            <p:cNvSpPr txBox="1"/>
            <p:nvPr/>
          </p:nvSpPr>
          <p:spPr>
            <a:xfrm>
              <a:off x="6797252" y="1399809"/>
              <a:ext cx="7569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en-GB" sz="1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Closure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55" name="Google Shape;1255;p106"/>
            <p:cNvGrpSpPr/>
            <p:nvPr/>
          </p:nvGrpSpPr>
          <p:grpSpPr>
            <a:xfrm>
              <a:off x="6593493" y="1722855"/>
              <a:ext cx="1190966" cy="1085862"/>
              <a:chOff x="6534678" y="1775359"/>
              <a:chExt cx="1190966" cy="1085862"/>
            </a:xfrm>
          </p:grpSpPr>
          <p:sp>
            <p:nvSpPr>
              <p:cNvPr id="1256" name="Google Shape;1256;p106"/>
              <p:cNvSpPr/>
              <p:nvPr/>
            </p:nvSpPr>
            <p:spPr>
              <a:xfrm>
                <a:off x="7044763" y="1775359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7" name="Google Shape;1257;p106"/>
              <p:cNvSpPr/>
              <p:nvPr/>
            </p:nvSpPr>
            <p:spPr>
              <a:xfrm>
                <a:off x="7190451" y="1784741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8" name="Google Shape;1258;p106"/>
              <p:cNvSpPr/>
              <p:nvPr/>
            </p:nvSpPr>
            <p:spPr>
              <a:xfrm>
                <a:off x="7339526" y="1830899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9" name="Google Shape;1259;p106"/>
              <p:cNvSpPr/>
              <p:nvPr/>
            </p:nvSpPr>
            <p:spPr>
              <a:xfrm>
                <a:off x="7454278" y="1904263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0" name="Google Shape;1260;p106"/>
              <p:cNvSpPr/>
              <p:nvPr/>
            </p:nvSpPr>
            <p:spPr>
              <a:xfrm>
                <a:off x="7643444" y="2305315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1" name="Google Shape;1261;p106"/>
              <p:cNvSpPr/>
              <p:nvPr/>
            </p:nvSpPr>
            <p:spPr>
              <a:xfrm>
                <a:off x="7590851" y="2508250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2" name="Google Shape;1262;p106"/>
              <p:cNvSpPr/>
              <p:nvPr/>
            </p:nvSpPr>
            <p:spPr>
              <a:xfrm>
                <a:off x="6838175" y="2735202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3" name="Google Shape;1263;p106"/>
              <p:cNvSpPr/>
              <p:nvPr/>
            </p:nvSpPr>
            <p:spPr>
              <a:xfrm>
                <a:off x="7342913" y="2731038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4" name="Google Shape;1264;p106"/>
              <p:cNvSpPr/>
              <p:nvPr/>
            </p:nvSpPr>
            <p:spPr>
              <a:xfrm>
                <a:off x="6534678" y="2214227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5" name="Google Shape;1265;p106"/>
              <p:cNvSpPr/>
              <p:nvPr/>
            </p:nvSpPr>
            <p:spPr>
              <a:xfrm>
                <a:off x="6589759" y="2052824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6" name="Google Shape;1266;p106"/>
              <p:cNvSpPr/>
              <p:nvPr/>
            </p:nvSpPr>
            <p:spPr>
              <a:xfrm>
                <a:off x="6722314" y="2652269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7" name="Google Shape;1267;p106"/>
              <p:cNvSpPr/>
              <p:nvPr/>
            </p:nvSpPr>
            <p:spPr>
              <a:xfrm>
                <a:off x="6979337" y="2782321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8" name="Google Shape;1268;p106"/>
              <p:cNvSpPr/>
              <p:nvPr/>
            </p:nvSpPr>
            <p:spPr>
              <a:xfrm>
                <a:off x="7564374" y="2021697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9" name="Google Shape;1269;p106"/>
              <p:cNvSpPr/>
              <p:nvPr/>
            </p:nvSpPr>
            <p:spPr>
              <a:xfrm>
                <a:off x="6611649" y="2539746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0" name="Google Shape;1270;p106"/>
              <p:cNvSpPr/>
              <p:nvPr/>
            </p:nvSpPr>
            <p:spPr>
              <a:xfrm>
                <a:off x="7619180" y="2156191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1" name="Google Shape;1271;p106"/>
              <p:cNvSpPr/>
              <p:nvPr/>
            </p:nvSpPr>
            <p:spPr>
              <a:xfrm>
                <a:off x="6551193" y="2387340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2" name="Google Shape;1272;p106"/>
              <p:cNvSpPr/>
              <p:nvPr/>
            </p:nvSpPr>
            <p:spPr>
              <a:xfrm>
                <a:off x="6906769" y="1802702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73" name="Google Shape;1273;p106"/>
          <p:cNvGrpSpPr/>
          <p:nvPr/>
        </p:nvGrpSpPr>
        <p:grpSpPr>
          <a:xfrm>
            <a:off x="796008" y="1974085"/>
            <a:ext cx="1203005" cy="1160327"/>
            <a:chOff x="612536" y="1397037"/>
            <a:chExt cx="1203005" cy="1160327"/>
          </a:xfrm>
        </p:grpSpPr>
        <p:grpSp>
          <p:nvGrpSpPr>
            <p:cNvPr id="1274" name="Google Shape;1274;p106"/>
            <p:cNvGrpSpPr/>
            <p:nvPr/>
          </p:nvGrpSpPr>
          <p:grpSpPr>
            <a:xfrm>
              <a:off x="612536" y="1920660"/>
              <a:ext cx="451464" cy="565780"/>
              <a:chOff x="522154" y="1659212"/>
              <a:chExt cx="451464" cy="565780"/>
            </a:xfrm>
          </p:grpSpPr>
          <p:sp>
            <p:nvSpPr>
              <p:cNvPr id="1275" name="Google Shape;1275;p106"/>
              <p:cNvSpPr/>
              <p:nvPr/>
            </p:nvSpPr>
            <p:spPr>
              <a:xfrm>
                <a:off x="522154" y="1659213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6" name="Google Shape;1276;p106"/>
              <p:cNvSpPr/>
              <p:nvPr/>
            </p:nvSpPr>
            <p:spPr>
              <a:xfrm>
                <a:off x="715651" y="1659213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7" name="Google Shape;1277;p106"/>
              <p:cNvSpPr/>
              <p:nvPr/>
            </p:nvSpPr>
            <p:spPr>
              <a:xfrm>
                <a:off x="885124" y="1659212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8" name="Google Shape;1278;p106"/>
              <p:cNvSpPr/>
              <p:nvPr/>
            </p:nvSpPr>
            <p:spPr>
              <a:xfrm>
                <a:off x="522154" y="1821506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9" name="Google Shape;1279;p106"/>
              <p:cNvSpPr/>
              <p:nvPr/>
            </p:nvSpPr>
            <p:spPr>
              <a:xfrm>
                <a:off x="715651" y="1821505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0" name="Google Shape;1280;p106"/>
              <p:cNvSpPr/>
              <p:nvPr/>
            </p:nvSpPr>
            <p:spPr>
              <a:xfrm>
                <a:off x="885124" y="1821504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1" name="Google Shape;1281;p106"/>
              <p:cNvSpPr/>
              <p:nvPr/>
            </p:nvSpPr>
            <p:spPr>
              <a:xfrm>
                <a:off x="522154" y="1983799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2" name="Google Shape;1282;p106"/>
              <p:cNvSpPr/>
              <p:nvPr/>
            </p:nvSpPr>
            <p:spPr>
              <a:xfrm>
                <a:off x="709741" y="1983797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3" name="Google Shape;1283;p106"/>
              <p:cNvSpPr/>
              <p:nvPr/>
            </p:nvSpPr>
            <p:spPr>
              <a:xfrm>
                <a:off x="885124" y="1983797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4" name="Google Shape;1284;p106"/>
              <p:cNvSpPr/>
              <p:nvPr/>
            </p:nvSpPr>
            <p:spPr>
              <a:xfrm>
                <a:off x="522154" y="2146092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5" name="Google Shape;1285;p106"/>
              <p:cNvSpPr/>
              <p:nvPr/>
            </p:nvSpPr>
            <p:spPr>
              <a:xfrm>
                <a:off x="709741" y="2146089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6" name="Google Shape;1286;p106"/>
              <p:cNvSpPr/>
              <p:nvPr/>
            </p:nvSpPr>
            <p:spPr>
              <a:xfrm>
                <a:off x="891418" y="2141405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87" name="Google Shape;1287;p106"/>
            <p:cNvGrpSpPr/>
            <p:nvPr/>
          </p:nvGrpSpPr>
          <p:grpSpPr>
            <a:xfrm>
              <a:off x="1370371" y="1814744"/>
              <a:ext cx="445170" cy="241194"/>
              <a:chOff x="1292478" y="1536432"/>
              <a:chExt cx="445170" cy="241194"/>
            </a:xfrm>
          </p:grpSpPr>
          <p:sp>
            <p:nvSpPr>
              <p:cNvPr id="1288" name="Google Shape;1288;p106"/>
              <p:cNvSpPr/>
              <p:nvPr/>
            </p:nvSpPr>
            <p:spPr>
              <a:xfrm>
                <a:off x="1485975" y="1536433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89" name="Google Shape;1289;p106"/>
              <p:cNvGrpSpPr/>
              <p:nvPr/>
            </p:nvGrpSpPr>
            <p:grpSpPr>
              <a:xfrm>
                <a:off x="1292478" y="1536432"/>
                <a:ext cx="445170" cy="241194"/>
                <a:chOff x="1292478" y="1536432"/>
                <a:chExt cx="445170" cy="241194"/>
              </a:xfrm>
            </p:grpSpPr>
            <p:sp>
              <p:nvSpPr>
                <p:cNvPr id="1290" name="Google Shape;1290;p106"/>
                <p:cNvSpPr/>
                <p:nvPr/>
              </p:nvSpPr>
              <p:spPr>
                <a:xfrm>
                  <a:off x="1292478" y="1536433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1" name="Google Shape;1291;p106"/>
                <p:cNvSpPr/>
                <p:nvPr/>
              </p:nvSpPr>
              <p:spPr>
                <a:xfrm>
                  <a:off x="1655448" y="1536432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2" name="Google Shape;1292;p106"/>
                <p:cNvSpPr/>
                <p:nvPr/>
              </p:nvSpPr>
              <p:spPr>
                <a:xfrm>
                  <a:off x="1292478" y="1698726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3" name="Google Shape;1293;p106"/>
                <p:cNvSpPr/>
                <p:nvPr/>
              </p:nvSpPr>
              <p:spPr>
                <a:xfrm>
                  <a:off x="1485975" y="1698725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4" name="Google Shape;1294;p106"/>
                <p:cNvSpPr/>
                <p:nvPr/>
              </p:nvSpPr>
              <p:spPr>
                <a:xfrm>
                  <a:off x="1655448" y="1698724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295" name="Google Shape;1295;p106"/>
            <p:cNvGrpSpPr/>
            <p:nvPr/>
          </p:nvGrpSpPr>
          <p:grpSpPr>
            <a:xfrm>
              <a:off x="1360126" y="2316169"/>
              <a:ext cx="451464" cy="241195"/>
              <a:chOff x="1282233" y="1954670"/>
              <a:chExt cx="451464" cy="241195"/>
            </a:xfrm>
          </p:grpSpPr>
          <p:sp>
            <p:nvSpPr>
              <p:cNvPr id="1296" name="Google Shape;1296;p106"/>
              <p:cNvSpPr/>
              <p:nvPr/>
            </p:nvSpPr>
            <p:spPr>
              <a:xfrm>
                <a:off x="1282233" y="1954672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7" name="Google Shape;1297;p106"/>
              <p:cNvSpPr/>
              <p:nvPr/>
            </p:nvSpPr>
            <p:spPr>
              <a:xfrm>
                <a:off x="1469820" y="1954670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8" name="Google Shape;1298;p106"/>
              <p:cNvSpPr/>
              <p:nvPr/>
            </p:nvSpPr>
            <p:spPr>
              <a:xfrm>
                <a:off x="1645203" y="1954670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9" name="Google Shape;1299;p106"/>
              <p:cNvSpPr/>
              <p:nvPr/>
            </p:nvSpPr>
            <p:spPr>
              <a:xfrm>
                <a:off x="1282233" y="2116965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0" name="Google Shape;1300;p106"/>
              <p:cNvSpPr/>
              <p:nvPr/>
            </p:nvSpPr>
            <p:spPr>
              <a:xfrm>
                <a:off x="1469820" y="2116962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1" name="Google Shape;1301;p106"/>
              <p:cNvSpPr/>
              <p:nvPr/>
            </p:nvSpPr>
            <p:spPr>
              <a:xfrm>
                <a:off x="1651497" y="2112278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02" name="Google Shape;1302;p106"/>
            <p:cNvSpPr txBox="1"/>
            <p:nvPr/>
          </p:nvSpPr>
          <p:spPr>
            <a:xfrm>
              <a:off x="848162" y="1397037"/>
              <a:ext cx="8853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en-GB" sz="1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Proximity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3" name="Google Shape;1303;p106"/>
          <p:cNvSpPr/>
          <p:nvPr/>
        </p:nvSpPr>
        <p:spPr>
          <a:xfrm>
            <a:off x="1433297" y="2292119"/>
            <a:ext cx="706800" cy="434100"/>
          </a:xfrm>
          <a:prstGeom prst="ellipse">
            <a:avLst/>
          </a:prstGeom>
          <a:noFill/>
          <a:ln cap="flat" cmpd="sng" w="25400">
            <a:solidFill>
              <a:srgbClr val="3061B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4" name="Google Shape;1304;p106"/>
          <p:cNvSpPr/>
          <p:nvPr/>
        </p:nvSpPr>
        <p:spPr>
          <a:xfrm>
            <a:off x="1428215" y="2828249"/>
            <a:ext cx="706800" cy="434100"/>
          </a:xfrm>
          <a:prstGeom prst="ellipse">
            <a:avLst/>
          </a:prstGeom>
          <a:noFill/>
          <a:ln cap="flat" cmpd="sng" w="25400">
            <a:solidFill>
              <a:srgbClr val="3061B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05" name="Google Shape;1305;p106"/>
          <p:cNvGrpSpPr/>
          <p:nvPr/>
        </p:nvGrpSpPr>
        <p:grpSpPr>
          <a:xfrm>
            <a:off x="3365334" y="1974085"/>
            <a:ext cx="2055408" cy="1341368"/>
            <a:chOff x="3181862" y="1397037"/>
            <a:chExt cx="2055408" cy="1341368"/>
          </a:xfrm>
        </p:grpSpPr>
        <p:sp>
          <p:nvSpPr>
            <p:cNvPr id="1306" name="Google Shape;1306;p106"/>
            <p:cNvSpPr txBox="1"/>
            <p:nvPr/>
          </p:nvSpPr>
          <p:spPr>
            <a:xfrm>
              <a:off x="3520242" y="1397037"/>
              <a:ext cx="9477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en-GB" sz="1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Continuity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07" name="Google Shape;1307;p106"/>
            <p:cNvGrpSpPr/>
            <p:nvPr/>
          </p:nvGrpSpPr>
          <p:grpSpPr>
            <a:xfrm>
              <a:off x="3181862" y="1784740"/>
              <a:ext cx="2055408" cy="953665"/>
              <a:chOff x="3181862" y="1784740"/>
              <a:chExt cx="2055408" cy="953665"/>
            </a:xfrm>
          </p:grpSpPr>
          <p:sp>
            <p:nvSpPr>
              <p:cNvPr id="1308" name="Google Shape;1308;p106"/>
              <p:cNvSpPr/>
              <p:nvPr/>
            </p:nvSpPr>
            <p:spPr>
              <a:xfrm>
                <a:off x="3181862" y="2221329"/>
                <a:ext cx="82200" cy="78900"/>
              </a:xfrm>
              <a:prstGeom prst="ellipse">
                <a:avLst/>
              </a:prstGeom>
              <a:solidFill>
                <a:srgbClr val="351BA5"/>
              </a:solidFill>
              <a:ln cap="flat" cmpd="sng" w="25400">
                <a:solidFill>
                  <a:srgbClr val="351BA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9" name="Google Shape;1309;p106"/>
              <p:cNvSpPr/>
              <p:nvPr/>
            </p:nvSpPr>
            <p:spPr>
              <a:xfrm>
                <a:off x="3479145" y="2221329"/>
                <a:ext cx="82200" cy="78900"/>
              </a:xfrm>
              <a:prstGeom prst="ellipse">
                <a:avLst/>
              </a:prstGeom>
              <a:solidFill>
                <a:srgbClr val="351BA5"/>
              </a:solidFill>
              <a:ln cap="flat" cmpd="sng" w="25400">
                <a:solidFill>
                  <a:srgbClr val="351BA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0" name="Google Shape;1310;p106"/>
              <p:cNvSpPr/>
              <p:nvPr/>
            </p:nvSpPr>
            <p:spPr>
              <a:xfrm>
                <a:off x="3334704" y="2223427"/>
                <a:ext cx="82200" cy="78900"/>
              </a:xfrm>
              <a:prstGeom prst="ellipse">
                <a:avLst/>
              </a:prstGeom>
              <a:solidFill>
                <a:srgbClr val="351BA5"/>
              </a:solidFill>
              <a:ln cap="flat" cmpd="sng" w="25400">
                <a:solidFill>
                  <a:srgbClr val="351BA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1" name="Google Shape;1311;p106"/>
              <p:cNvSpPr/>
              <p:nvPr/>
            </p:nvSpPr>
            <p:spPr>
              <a:xfrm>
                <a:off x="3627041" y="2226337"/>
                <a:ext cx="82200" cy="78900"/>
              </a:xfrm>
              <a:prstGeom prst="ellipse">
                <a:avLst/>
              </a:prstGeom>
              <a:solidFill>
                <a:srgbClr val="351BA5"/>
              </a:solidFill>
              <a:ln cap="flat" cmpd="sng" w="25400">
                <a:solidFill>
                  <a:srgbClr val="351BA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2" name="Google Shape;1312;p106"/>
              <p:cNvSpPr/>
              <p:nvPr/>
            </p:nvSpPr>
            <p:spPr>
              <a:xfrm>
                <a:off x="3779883" y="2219679"/>
                <a:ext cx="82200" cy="78900"/>
              </a:xfrm>
              <a:prstGeom prst="ellipse">
                <a:avLst/>
              </a:prstGeom>
              <a:solidFill>
                <a:srgbClr val="351BA5"/>
              </a:solidFill>
              <a:ln cap="flat" cmpd="sng" w="25400">
                <a:solidFill>
                  <a:srgbClr val="351BA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3" name="Google Shape;1313;p106"/>
              <p:cNvSpPr/>
              <p:nvPr/>
            </p:nvSpPr>
            <p:spPr>
              <a:xfrm>
                <a:off x="3934719" y="2221329"/>
                <a:ext cx="82200" cy="78900"/>
              </a:xfrm>
              <a:prstGeom prst="ellipse">
                <a:avLst/>
              </a:prstGeom>
              <a:solidFill>
                <a:srgbClr val="351BA5"/>
              </a:solidFill>
              <a:ln cap="flat" cmpd="sng" w="25400">
                <a:solidFill>
                  <a:srgbClr val="351BA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4" name="Google Shape;1314;p106"/>
              <p:cNvSpPr/>
              <p:nvPr/>
            </p:nvSpPr>
            <p:spPr>
              <a:xfrm>
                <a:off x="4075303" y="2223427"/>
                <a:ext cx="82200" cy="78900"/>
              </a:xfrm>
              <a:prstGeom prst="ellipse">
                <a:avLst/>
              </a:prstGeom>
              <a:solidFill>
                <a:srgbClr val="351BA5"/>
              </a:solidFill>
              <a:ln cap="flat" cmpd="sng" w="25400">
                <a:solidFill>
                  <a:srgbClr val="351BA5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5" name="Google Shape;1315;p106"/>
              <p:cNvSpPr/>
              <p:nvPr/>
            </p:nvSpPr>
            <p:spPr>
              <a:xfrm>
                <a:off x="4258920" y="2221259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6" name="Google Shape;1316;p106"/>
              <p:cNvSpPr/>
              <p:nvPr/>
            </p:nvSpPr>
            <p:spPr>
              <a:xfrm>
                <a:off x="4401431" y="2221259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7" name="Google Shape;1317;p106"/>
              <p:cNvSpPr/>
              <p:nvPr/>
            </p:nvSpPr>
            <p:spPr>
              <a:xfrm>
                <a:off x="4556873" y="2220749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8" name="Google Shape;1318;p106"/>
              <p:cNvSpPr/>
              <p:nvPr/>
            </p:nvSpPr>
            <p:spPr>
              <a:xfrm>
                <a:off x="4703540" y="2222847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9" name="Google Shape;1319;p106"/>
              <p:cNvSpPr/>
              <p:nvPr/>
            </p:nvSpPr>
            <p:spPr>
              <a:xfrm>
                <a:off x="4857486" y="2231063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0" name="Google Shape;1320;p106"/>
              <p:cNvSpPr/>
              <p:nvPr/>
            </p:nvSpPr>
            <p:spPr>
              <a:xfrm>
                <a:off x="5008248" y="2231063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1" name="Google Shape;1321;p106"/>
              <p:cNvSpPr/>
              <p:nvPr/>
            </p:nvSpPr>
            <p:spPr>
              <a:xfrm>
                <a:off x="5155070" y="2229817"/>
                <a:ext cx="82200" cy="78900"/>
              </a:xfrm>
              <a:prstGeom prst="ellipse">
                <a:avLst/>
              </a:prstGeom>
              <a:solidFill>
                <a:srgbClr val="FF0000"/>
              </a:solidFill>
              <a:ln cap="flat" cmpd="sng" w="254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322" name="Google Shape;1322;p106"/>
              <p:cNvGrpSpPr/>
              <p:nvPr/>
            </p:nvGrpSpPr>
            <p:grpSpPr>
              <a:xfrm>
                <a:off x="3368298" y="1784740"/>
                <a:ext cx="874078" cy="449113"/>
                <a:chOff x="3361524" y="1784740"/>
                <a:chExt cx="874078" cy="449113"/>
              </a:xfrm>
            </p:grpSpPr>
            <p:sp>
              <p:nvSpPr>
                <p:cNvPr id="1323" name="Google Shape;1323;p106"/>
                <p:cNvSpPr/>
                <p:nvPr/>
              </p:nvSpPr>
              <p:spPr>
                <a:xfrm>
                  <a:off x="3361524" y="1784740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4" name="Google Shape;1324;p106"/>
                <p:cNvSpPr/>
                <p:nvPr/>
              </p:nvSpPr>
              <p:spPr>
                <a:xfrm>
                  <a:off x="3494349" y="1798202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5" name="Google Shape;1325;p106"/>
                <p:cNvSpPr/>
                <p:nvPr/>
              </p:nvSpPr>
              <p:spPr>
                <a:xfrm>
                  <a:off x="3632569" y="1823262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6" name="Google Shape;1326;p106"/>
                <p:cNvSpPr/>
                <p:nvPr/>
              </p:nvSpPr>
              <p:spPr>
                <a:xfrm>
                  <a:off x="3766942" y="1857327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7" name="Google Shape;1327;p106"/>
                <p:cNvSpPr/>
                <p:nvPr/>
              </p:nvSpPr>
              <p:spPr>
                <a:xfrm>
                  <a:off x="3890001" y="1899620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8" name="Google Shape;1328;p106"/>
                <p:cNvSpPr/>
                <p:nvPr/>
              </p:nvSpPr>
              <p:spPr>
                <a:xfrm>
                  <a:off x="4001133" y="1964598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9" name="Google Shape;1329;p106"/>
                <p:cNvSpPr/>
                <p:nvPr/>
              </p:nvSpPr>
              <p:spPr>
                <a:xfrm>
                  <a:off x="4101513" y="2049436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0" name="Google Shape;1330;p106"/>
                <p:cNvSpPr/>
                <p:nvPr/>
              </p:nvSpPr>
              <p:spPr>
                <a:xfrm>
                  <a:off x="4153402" y="2154953"/>
                  <a:ext cx="82200" cy="78900"/>
                </a:xfrm>
                <a:prstGeom prst="ellipse">
                  <a:avLst/>
                </a:prstGeom>
                <a:solidFill>
                  <a:srgbClr val="FF0000"/>
                </a:solidFill>
                <a:ln cap="flat" cmpd="sng" w="254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31" name="Google Shape;1331;p106"/>
              <p:cNvGrpSpPr/>
              <p:nvPr/>
            </p:nvGrpSpPr>
            <p:grpSpPr>
              <a:xfrm rot="10800000">
                <a:off x="4169462" y="2289292"/>
                <a:ext cx="874078" cy="449113"/>
                <a:chOff x="3361524" y="1784740"/>
                <a:chExt cx="874078" cy="449113"/>
              </a:xfrm>
            </p:grpSpPr>
            <p:sp>
              <p:nvSpPr>
                <p:cNvPr id="1332" name="Google Shape;1332;p106"/>
                <p:cNvSpPr/>
                <p:nvPr/>
              </p:nvSpPr>
              <p:spPr>
                <a:xfrm>
                  <a:off x="3361524" y="1784740"/>
                  <a:ext cx="82200" cy="78900"/>
                </a:xfrm>
                <a:prstGeom prst="ellipse">
                  <a:avLst/>
                </a:prstGeom>
                <a:solidFill>
                  <a:srgbClr val="351BA5"/>
                </a:solidFill>
                <a:ln cap="flat" cmpd="sng" w="25400">
                  <a:solidFill>
                    <a:srgbClr val="351BA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3" name="Google Shape;1333;p106"/>
                <p:cNvSpPr/>
                <p:nvPr/>
              </p:nvSpPr>
              <p:spPr>
                <a:xfrm>
                  <a:off x="3494349" y="1798202"/>
                  <a:ext cx="82200" cy="78900"/>
                </a:xfrm>
                <a:prstGeom prst="ellipse">
                  <a:avLst/>
                </a:prstGeom>
                <a:solidFill>
                  <a:srgbClr val="351BA5"/>
                </a:solidFill>
                <a:ln cap="flat" cmpd="sng" w="25400">
                  <a:solidFill>
                    <a:srgbClr val="351BA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4" name="Google Shape;1334;p106"/>
                <p:cNvSpPr/>
                <p:nvPr/>
              </p:nvSpPr>
              <p:spPr>
                <a:xfrm>
                  <a:off x="3632569" y="1823262"/>
                  <a:ext cx="82200" cy="78900"/>
                </a:xfrm>
                <a:prstGeom prst="ellipse">
                  <a:avLst/>
                </a:prstGeom>
                <a:solidFill>
                  <a:srgbClr val="351BA5"/>
                </a:solidFill>
                <a:ln cap="flat" cmpd="sng" w="25400">
                  <a:solidFill>
                    <a:srgbClr val="351BA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5" name="Google Shape;1335;p106"/>
                <p:cNvSpPr/>
                <p:nvPr/>
              </p:nvSpPr>
              <p:spPr>
                <a:xfrm>
                  <a:off x="3766942" y="1857327"/>
                  <a:ext cx="82200" cy="78900"/>
                </a:xfrm>
                <a:prstGeom prst="ellipse">
                  <a:avLst/>
                </a:prstGeom>
                <a:solidFill>
                  <a:srgbClr val="351BA5"/>
                </a:solidFill>
                <a:ln cap="flat" cmpd="sng" w="25400">
                  <a:solidFill>
                    <a:srgbClr val="351BA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6" name="Google Shape;1336;p106"/>
                <p:cNvSpPr/>
                <p:nvPr/>
              </p:nvSpPr>
              <p:spPr>
                <a:xfrm>
                  <a:off x="3890001" y="1899620"/>
                  <a:ext cx="82200" cy="78900"/>
                </a:xfrm>
                <a:prstGeom prst="ellipse">
                  <a:avLst/>
                </a:prstGeom>
                <a:solidFill>
                  <a:srgbClr val="351BA5"/>
                </a:solidFill>
                <a:ln cap="flat" cmpd="sng" w="25400">
                  <a:solidFill>
                    <a:srgbClr val="351BA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7" name="Google Shape;1337;p106"/>
                <p:cNvSpPr/>
                <p:nvPr/>
              </p:nvSpPr>
              <p:spPr>
                <a:xfrm>
                  <a:off x="4001133" y="1964598"/>
                  <a:ext cx="82200" cy="78900"/>
                </a:xfrm>
                <a:prstGeom prst="ellipse">
                  <a:avLst/>
                </a:prstGeom>
                <a:solidFill>
                  <a:srgbClr val="351BA5"/>
                </a:solidFill>
                <a:ln cap="flat" cmpd="sng" w="25400">
                  <a:solidFill>
                    <a:srgbClr val="351BA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8" name="Google Shape;1338;p106"/>
                <p:cNvSpPr/>
                <p:nvPr/>
              </p:nvSpPr>
              <p:spPr>
                <a:xfrm>
                  <a:off x="4101513" y="2049436"/>
                  <a:ext cx="82200" cy="78900"/>
                </a:xfrm>
                <a:prstGeom prst="ellipse">
                  <a:avLst/>
                </a:prstGeom>
                <a:solidFill>
                  <a:srgbClr val="351BA5"/>
                </a:solidFill>
                <a:ln cap="flat" cmpd="sng" w="25400">
                  <a:solidFill>
                    <a:srgbClr val="351BA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9" name="Google Shape;1339;p106"/>
                <p:cNvSpPr/>
                <p:nvPr/>
              </p:nvSpPr>
              <p:spPr>
                <a:xfrm>
                  <a:off x="4153402" y="2154953"/>
                  <a:ext cx="82200" cy="78900"/>
                </a:xfrm>
                <a:prstGeom prst="ellipse">
                  <a:avLst/>
                </a:prstGeom>
                <a:solidFill>
                  <a:srgbClr val="351BA5"/>
                </a:solidFill>
                <a:ln cap="flat" cmpd="sng" w="25400">
                  <a:solidFill>
                    <a:srgbClr val="351BA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340" name="Google Shape;1340;p106"/>
          <p:cNvCxnSpPr/>
          <p:nvPr/>
        </p:nvCxnSpPr>
        <p:spPr>
          <a:xfrm>
            <a:off x="3384886" y="2838863"/>
            <a:ext cx="2014200" cy="6900"/>
          </a:xfrm>
          <a:prstGeom prst="straightConnector1">
            <a:avLst/>
          </a:prstGeom>
          <a:noFill/>
          <a:ln cap="flat" cmpd="sng" w="22225">
            <a:solidFill>
              <a:srgbClr val="3B7FF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41" name="Google Shape;1341;p106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42" name="Google Shape;1342;p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6" name="Shape 1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" name="Google Shape;1347;p107"/>
          <p:cNvSpPr txBox="1"/>
          <p:nvPr>
            <p:ph type="title"/>
          </p:nvPr>
        </p:nvSpPr>
        <p:spPr>
          <a:xfrm>
            <a:off x="290985" y="36725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DISCUR</a:t>
            </a:r>
            <a:r>
              <a:rPr b="0" i="0" lang="en-GB" sz="2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</a:t>
            </a:r>
            <a:r>
              <a:rPr b="0" i="0" lang="en-GB" sz="2800" u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ZNYL08</a:t>
            </a:r>
            <a:r>
              <a:rPr b="0" i="0" lang="en-GB" sz="2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]</a:t>
            </a:r>
            <a:br>
              <a:rPr lang="en-GB">
                <a:solidFill>
                  <a:srgbClr val="999999"/>
                </a:solidFill>
              </a:rPr>
            </a:br>
            <a:endParaRPr b="1">
              <a:solidFill>
                <a:schemeClr val="accent4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1348" name="Google Shape;1348;p107"/>
          <p:cNvSpPr txBox="1"/>
          <p:nvPr>
            <p:ph idx="1" type="body"/>
          </p:nvPr>
        </p:nvSpPr>
        <p:spPr>
          <a:xfrm>
            <a:off x="311700" y="837091"/>
            <a:ext cx="8520600" cy="30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259491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Char char="●"/>
            </a:pPr>
            <a:r>
              <a:rPr b="0" i="0" lang="en-GB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 vision function that encodes p’s relation to T</a:t>
            </a:r>
            <a:r>
              <a:rPr b="0" baseline="-25000" i="0" lang="en-GB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q </a:t>
            </a:r>
            <a:r>
              <a:rPr b="0" i="0" lang="en-GB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and the edge (r, q)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 b="0" i="0" sz="18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9491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Char char="●"/>
            </a:pPr>
            <a:r>
              <a:rPr b="0" i="0" lang="en-GB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If d(p, q) &lt; E [p, T</a:t>
            </a:r>
            <a:r>
              <a:rPr b="0" baseline="-25000" i="0" lang="en-GB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="0" i="0" lang="en-GB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], connect p to q</a:t>
            </a:r>
            <a:endParaRPr/>
          </a:p>
          <a:p>
            <a:pPr indent="-259491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Char char="●"/>
            </a:pPr>
            <a:r>
              <a:rPr b="0" i="0" lang="en-GB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Parameter free algorithm</a:t>
            </a:r>
            <a:endParaRPr/>
          </a:p>
          <a:p>
            <a:pPr indent="-259491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Char char="●"/>
            </a:pPr>
            <a:r>
              <a:rPr b="0" i="0" lang="en-GB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Open/closed curves, multiple curves, sharp corners</a:t>
            </a:r>
            <a:endParaRPr/>
          </a:p>
          <a:p>
            <a:pPr indent="-259491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Char char="●"/>
            </a:pPr>
            <a:r>
              <a:rPr b="0" i="0" lang="en-GB" sz="1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Dense sampling at sharp corners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55575" lvl="0" marL="719137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ct val="129730"/>
              <a:buFont typeface="Noto Sans Symbols"/>
              <a:buNone/>
            </a:pPr>
            <a:r>
              <a:t/>
            </a:r>
            <a:endParaRPr b="0" i="0" sz="15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12700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ct val="129730"/>
              <a:buFont typeface="Noto Sans Symbols"/>
              <a:buNone/>
            </a:pPr>
            <a:r>
              <a:t/>
            </a:r>
            <a:endParaRPr b="0" i="0" sz="15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</p:txBody>
      </p:sp>
      <p:pic>
        <p:nvPicPr>
          <p:cNvPr id="1349" name="Google Shape;1349;p1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00389" y="3266669"/>
            <a:ext cx="1269155" cy="1269155"/>
          </a:xfrm>
          <a:prstGeom prst="rect">
            <a:avLst/>
          </a:prstGeom>
          <a:noFill/>
          <a:ln>
            <a:noFill/>
          </a:ln>
        </p:spPr>
      </p:pic>
      <p:sp>
        <p:nvSpPr>
          <p:cNvPr id="1350" name="Google Shape;1350;p107"/>
          <p:cNvSpPr txBox="1"/>
          <p:nvPr/>
        </p:nvSpPr>
        <p:spPr>
          <a:xfrm>
            <a:off x="4378192" y="4565854"/>
            <a:ext cx="1191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1" lang="en-GB" sz="12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DISCUR result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1" name="Google Shape;1351;p10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08588" y="3274693"/>
            <a:ext cx="1156658" cy="1156658"/>
          </a:xfrm>
          <a:prstGeom prst="rect">
            <a:avLst/>
          </a:prstGeom>
          <a:noFill/>
          <a:ln>
            <a:noFill/>
          </a:ln>
        </p:spPr>
      </p:pic>
      <p:sp>
        <p:nvSpPr>
          <p:cNvPr id="1352" name="Google Shape;1352;p107"/>
          <p:cNvSpPr txBox="1"/>
          <p:nvPr/>
        </p:nvSpPr>
        <p:spPr>
          <a:xfrm>
            <a:off x="6363283" y="4561328"/>
            <a:ext cx="1114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1" lang="en-GB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 failure case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3" name="Google Shape;1353;p107"/>
          <p:cNvSpPr txBox="1"/>
          <p:nvPr/>
        </p:nvSpPr>
        <p:spPr>
          <a:xfrm>
            <a:off x="2556041" y="3326993"/>
            <a:ext cx="5162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4" name="Google Shape;1354;p10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50622" y="1413011"/>
            <a:ext cx="2235088" cy="7191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55" name="Google Shape;1355;p107"/>
          <p:cNvGrpSpPr/>
          <p:nvPr/>
        </p:nvGrpSpPr>
        <p:grpSpPr>
          <a:xfrm>
            <a:off x="6222559" y="1440062"/>
            <a:ext cx="2298321" cy="1228037"/>
            <a:chOff x="188351" y="3671566"/>
            <a:chExt cx="2298321" cy="1228037"/>
          </a:xfrm>
        </p:grpSpPr>
        <p:grpSp>
          <p:nvGrpSpPr>
            <p:cNvPr id="1356" name="Google Shape;1356;p107"/>
            <p:cNvGrpSpPr/>
            <p:nvPr/>
          </p:nvGrpSpPr>
          <p:grpSpPr>
            <a:xfrm>
              <a:off x="188351" y="3671566"/>
              <a:ext cx="2298321" cy="1228037"/>
              <a:chOff x="221247" y="3427797"/>
              <a:chExt cx="2298321" cy="1228037"/>
            </a:xfrm>
          </p:grpSpPr>
          <p:grpSp>
            <p:nvGrpSpPr>
              <p:cNvPr id="1357" name="Google Shape;1357;p107"/>
              <p:cNvGrpSpPr/>
              <p:nvPr/>
            </p:nvGrpSpPr>
            <p:grpSpPr>
              <a:xfrm>
                <a:off x="221247" y="3427797"/>
                <a:ext cx="2298321" cy="1228037"/>
                <a:chOff x="1733341" y="3248674"/>
                <a:chExt cx="2298321" cy="1228037"/>
              </a:xfrm>
            </p:grpSpPr>
            <p:sp>
              <p:nvSpPr>
                <p:cNvPr id="1358" name="Google Shape;1358;p107"/>
                <p:cNvSpPr/>
                <p:nvPr/>
              </p:nvSpPr>
              <p:spPr>
                <a:xfrm>
                  <a:off x="1733341" y="3436546"/>
                  <a:ext cx="82200" cy="78900"/>
                </a:xfrm>
                <a:prstGeom prst="ellipse">
                  <a:avLst/>
                </a:prstGeom>
                <a:solidFill>
                  <a:schemeClr val="dk1"/>
                </a:solidFill>
                <a:ln cap="flat" cmpd="sng" w="254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59" name="Google Shape;1359;p107"/>
                <p:cNvSpPr/>
                <p:nvPr/>
              </p:nvSpPr>
              <p:spPr>
                <a:xfrm>
                  <a:off x="1974783" y="3791975"/>
                  <a:ext cx="82200" cy="78900"/>
                </a:xfrm>
                <a:prstGeom prst="ellipse">
                  <a:avLst/>
                </a:prstGeom>
                <a:solidFill>
                  <a:schemeClr val="dk1"/>
                </a:solidFill>
                <a:ln cap="flat" cmpd="sng" w="254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0" name="Google Shape;1360;p107"/>
                <p:cNvSpPr/>
                <p:nvPr/>
              </p:nvSpPr>
              <p:spPr>
                <a:xfrm>
                  <a:off x="3467936" y="3852462"/>
                  <a:ext cx="82200" cy="78900"/>
                </a:xfrm>
                <a:prstGeom prst="ellipse">
                  <a:avLst/>
                </a:prstGeom>
                <a:solidFill>
                  <a:schemeClr val="dk1"/>
                </a:solidFill>
                <a:ln cap="flat" cmpd="sng" w="254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1" name="Google Shape;1361;p107"/>
                <p:cNvSpPr/>
                <p:nvPr/>
              </p:nvSpPr>
              <p:spPr>
                <a:xfrm>
                  <a:off x="3099668" y="4056607"/>
                  <a:ext cx="82200" cy="78900"/>
                </a:xfrm>
                <a:prstGeom prst="ellipse">
                  <a:avLst/>
                </a:prstGeom>
                <a:solidFill>
                  <a:schemeClr val="dk1"/>
                </a:solidFill>
                <a:ln cap="flat" cmpd="sng" w="254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2" name="Google Shape;1362;p107"/>
                <p:cNvSpPr/>
                <p:nvPr/>
              </p:nvSpPr>
              <p:spPr>
                <a:xfrm>
                  <a:off x="2242230" y="4095991"/>
                  <a:ext cx="82200" cy="78900"/>
                </a:xfrm>
                <a:prstGeom prst="ellipse">
                  <a:avLst/>
                </a:prstGeom>
                <a:solidFill>
                  <a:schemeClr val="dk1"/>
                </a:solidFill>
                <a:ln cap="flat" cmpd="sng" w="254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3" name="Google Shape;1363;p107"/>
                <p:cNvSpPr/>
                <p:nvPr/>
              </p:nvSpPr>
              <p:spPr>
                <a:xfrm>
                  <a:off x="2670949" y="4174760"/>
                  <a:ext cx="82200" cy="78900"/>
                </a:xfrm>
                <a:prstGeom prst="ellipse">
                  <a:avLst/>
                </a:prstGeom>
                <a:solidFill>
                  <a:schemeClr val="dk1"/>
                </a:solidFill>
                <a:ln cap="flat" cmpd="sng" w="254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4" name="Google Shape;1364;p107"/>
                <p:cNvSpPr/>
                <p:nvPr/>
              </p:nvSpPr>
              <p:spPr>
                <a:xfrm>
                  <a:off x="3646457" y="3406422"/>
                  <a:ext cx="82200" cy="78900"/>
                </a:xfrm>
                <a:prstGeom prst="ellipse">
                  <a:avLst/>
                </a:prstGeom>
                <a:solidFill>
                  <a:schemeClr val="dk1"/>
                </a:solidFill>
                <a:ln cap="flat" cmpd="sng" w="254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cxnSp>
              <p:nvCxnSpPr>
                <p:cNvPr id="1365" name="Google Shape;1365;p107"/>
                <p:cNvCxnSpPr>
                  <a:stCxn id="1358" idx="5"/>
                  <a:endCxn id="1359" idx="1"/>
                </p:cNvCxnSpPr>
                <p:nvPr/>
              </p:nvCxnSpPr>
              <p:spPr>
                <a:xfrm>
                  <a:off x="1803503" y="3503891"/>
                  <a:ext cx="183300" cy="2997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366" name="Google Shape;1366;p107"/>
                <p:cNvCxnSpPr>
                  <a:endCxn id="1362" idx="1"/>
                </p:cNvCxnSpPr>
                <p:nvPr/>
              </p:nvCxnSpPr>
              <p:spPr>
                <a:xfrm>
                  <a:off x="2040068" y="3861246"/>
                  <a:ext cx="214200" cy="2463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367" name="Google Shape;1367;p107"/>
                <p:cNvCxnSpPr>
                  <a:endCxn id="1363" idx="2"/>
                </p:cNvCxnSpPr>
                <p:nvPr/>
              </p:nvCxnSpPr>
              <p:spPr>
                <a:xfrm>
                  <a:off x="2324449" y="4156610"/>
                  <a:ext cx="346500" cy="57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368" name="Google Shape;1368;p107"/>
                <p:cNvCxnSpPr>
                  <a:endCxn id="1361" idx="3"/>
                </p:cNvCxnSpPr>
                <p:nvPr/>
              </p:nvCxnSpPr>
              <p:spPr>
                <a:xfrm flipH="1" rot="10800000">
                  <a:off x="2753206" y="4123952"/>
                  <a:ext cx="358500" cy="903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369" name="Google Shape;1369;p107"/>
                <p:cNvCxnSpPr>
                  <a:endCxn id="1360" idx="3"/>
                </p:cNvCxnSpPr>
                <p:nvPr/>
              </p:nvCxnSpPr>
              <p:spPr>
                <a:xfrm flipH="1" rot="10800000">
                  <a:off x="3185074" y="3919807"/>
                  <a:ext cx="294900" cy="1713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370" name="Google Shape;1370;p107"/>
                <p:cNvSpPr txBox="1"/>
                <p:nvPr/>
              </p:nvSpPr>
              <p:spPr>
                <a:xfrm>
                  <a:off x="3761962" y="3248674"/>
                  <a:ext cx="269700" cy="27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0" i="1" lang="en-GB" sz="1200" u="none" cap="none" strike="noStrik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71" name="Google Shape;1371;p107"/>
                <p:cNvSpPr txBox="1"/>
                <p:nvPr/>
              </p:nvSpPr>
              <p:spPr>
                <a:xfrm>
                  <a:off x="3524850" y="3802298"/>
                  <a:ext cx="269700" cy="27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0" i="1" lang="en-GB" sz="1200" u="none" cap="none" strike="noStrik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q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72" name="Google Shape;1372;p107"/>
                <p:cNvSpPr txBox="1"/>
                <p:nvPr/>
              </p:nvSpPr>
              <p:spPr>
                <a:xfrm>
                  <a:off x="2143582" y="4199811"/>
                  <a:ext cx="457200" cy="27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0" i="1" lang="en-GB" sz="1200" u="none" cap="none" strike="noStrik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</a:t>
                  </a:r>
                  <a:r>
                    <a:rPr b="0" baseline="-25000" i="1" lang="en-GB" sz="1200" u="none" cap="none" strike="noStrik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q</a:t>
                  </a:r>
                  <a:endParaRPr b="0" baseline="-25000" i="1" sz="12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373" name="Google Shape;1373;p107"/>
              <p:cNvSpPr txBox="1"/>
              <p:nvPr/>
            </p:nvSpPr>
            <p:spPr>
              <a:xfrm>
                <a:off x="1603318" y="4240434"/>
                <a:ext cx="236100" cy="27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b="0" i="1" lang="en-GB" sz="12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1374" name="Google Shape;1374;p107"/>
            <p:cNvCxnSpPr>
              <a:stCxn id="1360" idx="0"/>
              <a:endCxn id="1364" idx="4"/>
            </p:cNvCxnSpPr>
            <p:nvPr/>
          </p:nvCxnSpPr>
          <p:spPr>
            <a:xfrm flipH="1" rot="10800000">
              <a:off x="1964046" y="3908154"/>
              <a:ext cx="178500" cy="3672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dash"/>
              <a:round/>
              <a:headEnd len="sm" w="sm" type="none"/>
              <a:tailEnd len="sm" w="sm" type="none"/>
            </a:ln>
          </p:spPr>
        </p:cxnSp>
        <p:sp>
          <p:nvSpPr>
            <p:cNvPr id="1375" name="Google Shape;1375;p107"/>
            <p:cNvSpPr txBox="1"/>
            <p:nvPr/>
          </p:nvSpPr>
          <p:spPr>
            <a:xfrm>
              <a:off x="1852408" y="3919756"/>
              <a:ext cx="2697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1" lang="en-GB" sz="1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376" name="Google Shape;1376;p10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77" name="Google Shape;1377;p107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1" name="Shape 1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" name="Google Shape;1382;p108"/>
          <p:cNvSpPr txBox="1"/>
          <p:nvPr>
            <p:ph idx="1" type="body"/>
          </p:nvPr>
        </p:nvSpPr>
        <p:spPr>
          <a:xfrm>
            <a:off x="98340" y="806099"/>
            <a:ext cx="8520600" cy="41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DISCUR limitation: arbitrary selection of candidate points</a:t>
            </a:r>
            <a:endParaRPr/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Vision function that encodes proximity and continuity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Candidate point with highest E value is connected</a:t>
            </a:r>
            <a:endParaRPr/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999999"/>
                </a:solidFill>
              </a:rPr>
              <a:t>Sensitive to parameters, e.g., c balances                                                                  the smoothness and nearness</a:t>
            </a:r>
            <a:r>
              <a:rPr lang="en-GB" sz="1600">
                <a:solidFill>
                  <a:srgbClr val="999999"/>
                </a:solidFill>
              </a:rPr>
              <a:t>      </a:t>
            </a:r>
            <a:endParaRPr/>
          </a:p>
          <a:p>
            <a:pPr indent="-171450" lvl="0" marL="733425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Noto Sans Symbols"/>
              <a:buNone/>
            </a:pPr>
            <a:r>
              <a:t/>
            </a:r>
            <a:endParaRPr sz="1400">
              <a:solidFill>
                <a:srgbClr val="999999"/>
              </a:solidFill>
            </a:endParaRPr>
          </a:p>
        </p:txBody>
      </p:sp>
      <p:pic>
        <p:nvPicPr>
          <p:cNvPr id="1383" name="Google Shape;1383;p1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82220" y="3098179"/>
            <a:ext cx="2543953" cy="1315889"/>
          </a:xfrm>
          <a:prstGeom prst="rect">
            <a:avLst/>
          </a:prstGeom>
          <a:noFill/>
          <a:ln>
            <a:noFill/>
          </a:ln>
        </p:spPr>
      </p:pic>
      <p:sp>
        <p:nvSpPr>
          <p:cNvPr id="1384" name="Google Shape;1384;p108"/>
          <p:cNvSpPr txBox="1"/>
          <p:nvPr/>
        </p:nvSpPr>
        <p:spPr>
          <a:xfrm>
            <a:off x="6143530" y="4505770"/>
            <a:ext cx="1821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VICUR result [</a:t>
            </a:r>
            <a:r>
              <a:rPr b="0" i="1" lang="en-GB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NZ08</a:t>
            </a:r>
            <a:r>
              <a:rPr b="0" i="1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5" name="Google Shape;1385;p10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1361" y="2083456"/>
            <a:ext cx="3753682" cy="68841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86" name="Google Shape;1386;p108"/>
          <p:cNvGrpSpPr/>
          <p:nvPr/>
        </p:nvGrpSpPr>
        <p:grpSpPr>
          <a:xfrm>
            <a:off x="6207431" y="862378"/>
            <a:ext cx="2630378" cy="1778528"/>
            <a:chOff x="5468131" y="718771"/>
            <a:chExt cx="2630378" cy="1778528"/>
          </a:xfrm>
        </p:grpSpPr>
        <p:grpSp>
          <p:nvGrpSpPr>
            <p:cNvPr id="1387" name="Google Shape;1387;p108"/>
            <p:cNvGrpSpPr/>
            <p:nvPr/>
          </p:nvGrpSpPr>
          <p:grpSpPr>
            <a:xfrm>
              <a:off x="5468131" y="718771"/>
              <a:ext cx="2630378" cy="1778528"/>
              <a:chOff x="1772428" y="1069734"/>
              <a:chExt cx="2630378" cy="1778528"/>
            </a:xfrm>
          </p:grpSpPr>
          <p:grpSp>
            <p:nvGrpSpPr>
              <p:cNvPr id="1388" name="Google Shape;1388;p108"/>
              <p:cNvGrpSpPr/>
              <p:nvPr/>
            </p:nvGrpSpPr>
            <p:grpSpPr>
              <a:xfrm rot="9434716">
                <a:off x="2035990" y="1479582"/>
                <a:ext cx="2279768" cy="797736"/>
                <a:chOff x="263768" y="3819236"/>
                <a:chExt cx="2279692" cy="797709"/>
              </a:xfrm>
            </p:grpSpPr>
            <p:grpSp>
              <p:nvGrpSpPr>
                <p:cNvPr id="1389" name="Google Shape;1389;p108"/>
                <p:cNvGrpSpPr/>
                <p:nvPr/>
              </p:nvGrpSpPr>
              <p:grpSpPr>
                <a:xfrm>
                  <a:off x="263768" y="3819236"/>
                  <a:ext cx="2279692" cy="797709"/>
                  <a:chOff x="1775862" y="3640113"/>
                  <a:chExt cx="2279692" cy="797709"/>
                </a:xfrm>
              </p:grpSpPr>
              <p:sp>
                <p:nvSpPr>
                  <p:cNvPr id="1390" name="Google Shape;1390;p108"/>
                  <p:cNvSpPr/>
                  <p:nvPr/>
                </p:nvSpPr>
                <p:spPr>
                  <a:xfrm>
                    <a:off x="1775862" y="3961917"/>
                    <a:ext cx="82200" cy="789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254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1" name="Google Shape;1391;p108"/>
                  <p:cNvSpPr/>
                  <p:nvPr/>
                </p:nvSpPr>
                <p:spPr>
                  <a:xfrm>
                    <a:off x="3561527" y="4000291"/>
                    <a:ext cx="82200" cy="789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254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2" name="Google Shape;1392;p108"/>
                  <p:cNvSpPr/>
                  <p:nvPr/>
                </p:nvSpPr>
                <p:spPr>
                  <a:xfrm>
                    <a:off x="3072422" y="3963448"/>
                    <a:ext cx="82200" cy="789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254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3" name="Google Shape;1393;p108"/>
                  <p:cNvSpPr/>
                  <p:nvPr/>
                </p:nvSpPr>
                <p:spPr>
                  <a:xfrm>
                    <a:off x="2216673" y="3976238"/>
                    <a:ext cx="82200" cy="789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254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4" name="Google Shape;1394;p108"/>
                  <p:cNvSpPr/>
                  <p:nvPr/>
                </p:nvSpPr>
                <p:spPr>
                  <a:xfrm>
                    <a:off x="2671438" y="4092774"/>
                    <a:ext cx="82200" cy="789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254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5" name="Google Shape;1395;p108"/>
                  <p:cNvSpPr/>
                  <p:nvPr/>
                </p:nvSpPr>
                <p:spPr>
                  <a:xfrm>
                    <a:off x="3973354" y="3640113"/>
                    <a:ext cx="82200" cy="789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254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396" name="Google Shape;1396;p108"/>
                  <p:cNvCxnSpPr>
                    <a:stCxn id="1390" idx="6"/>
                    <a:endCxn id="1393" idx="1"/>
                  </p:cNvCxnSpPr>
                  <p:nvPr/>
                </p:nvCxnSpPr>
                <p:spPr>
                  <a:xfrm flipH="1" rot="-9435033">
                    <a:off x="1875115" y="3916698"/>
                    <a:ext cx="336693" cy="155839"/>
                  </a:xfrm>
                  <a:prstGeom prst="straightConnector1">
                    <a:avLst/>
                  </a:prstGeom>
                  <a:noFill/>
                  <a:ln cap="flat" cmpd="sng" w="9525">
                    <a:solidFill>
                      <a:srgbClr val="FF0000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397" name="Google Shape;1397;p108"/>
                  <p:cNvCxnSpPr>
                    <a:stCxn id="1393" idx="6"/>
                    <a:endCxn id="1394" idx="2"/>
                  </p:cNvCxnSpPr>
                  <p:nvPr/>
                </p:nvCxnSpPr>
                <p:spPr>
                  <a:xfrm flipH="1" rot="-9435257">
                    <a:off x="2290807" y="4055530"/>
                    <a:ext cx="388732" cy="36715"/>
                  </a:xfrm>
                  <a:prstGeom prst="straightConnector1">
                    <a:avLst/>
                  </a:prstGeom>
                  <a:noFill/>
                  <a:ln cap="flat" cmpd="sng" w="9525">
                    <a:solidFill>
                      <a:srgbClr val="FF0000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398" name="Google Shape;1398;p108"/>
                  <p:cNvCxnSpPr>
                    <a:stCxn id="1394" idx="6"/>
                    <a:endCxn id="1392" idx="3"/>
                  </p:cNvCxnSpPr>
                  <p:nvPr/>
                </p:nvCxnSpPr>
                <p:spPr>
                  <a:xfrm flipH="1" rot="-9433556">
                    <a:off x="2786176" y="3970731"/>
                    <a:ext cx="265824" cy="221585"/>
                  </a:xfrm>
                  <a:prstGeom prst="straightConnector1">
                    <a:avLst/>
                  </a:prstGeom>
                  <a:noFill/>
                  <a:ln cap="flat" cmpd="sng" w="9525">
                    <a:solidFill>
                      <a:srgbClr val="FF0000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399" name="Google Shape;1399;p108"/>
                  <p:cNvCxnSpPr>
                    <a:stCxn id="1392" idx="6"/>
                    <a:endCxn id="1391" idx="3"/>
                  </p:cNvCxnSpPr>
                  <p:nvPr/>
                </p:nvCxnSpPr>
                <p:spPr>
                  <a:xfrm flipH="1" rot="-9436060">
                    <a:off x="3158441" y="3983917"/>
                    <a:ext cx="411462" cy="102462"/>
                  </a:xfrm>
                  <a:prstGeom prst="straightConnector1">
                    <a:avLst/>
                  </a:prstGeom>
                  <a:noFill/>
                  <a:ln cap="flat" cmpd="sng" w="9525">
                    <a:solidFill>
                      <a:srgbClr val="FF0000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400" name="Google Shape;1400;p108"/>
                  <p:cNvSpPr txBox="1"/>
                  <p:nvPr/>
                </p:nvSpPr>
                <p:spPr>
                  <a:xfrm rot="-9434566">
                    <a:off x="3377784" y="4108445"/>
                    <a:ext cx="327278" cy="27685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sp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200"/>
                      <a:buFont typeface="Arial"/>
                      <a:buNone/>
                    </a:pPr>
                    <a:r>
                      <a:rPr b="0" i="1" lang="en-GB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p</a:t>
                    </a:r>
                    <a:r>
                      <a:rPr b="0" baseline="-25000" i="1" lang="en-GB"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1</a:t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401" name="Google Shape;1401;p108"/>
                <p:cNvSpPr txBox="1"/>
                <p:nvPr/>
              </p:nvSpPr>
              <p:spPr>
                <a:xfrm rot="-9435072">
                  <a:off x="1392234" y="4043500"/>
                  <a:ext cx="235847" cy="27685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0" i="1" lang="en-GB" sz="1200" u="none" cap="none" strike="noStrik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02" name="Google Shape;1402;p108"/>
              <p:cNvCxnSpPr>
                <a:stCxn id="1391" idx="7"/>
                <a:endCxn id="1395" idx="4"/>
              </p:cNvCxnSpPr>
              <p:nvPr/>
            </p:nvCxnSpPr>
            <p:spPr>
              <a:xfrm flipH="1">
                <a:off x="2286387" y="2180404"/>
                <a:ext cx="239700" cy="418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FF0000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sp>
            <p:nvSpPr>
              <p:cNvPr id="1403" name="Google Shape;1403;p108"/>
              <p:cNvSpPr txBox="1"/>
              <p:nvPr/>
            </p:nvSpPr>
            <p:spPr>
              <a:xfrm>
                <a:off x="2776176" y="1693227"/>
                <a:ext cx="327300" cy="27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b="0" i="1" lang="en-GB" sz="12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p</a:t>
                </a:r>
                <a:r>
                  <a:rPr b="0" baseline="-25000" i="1" lang="en-GB" sz="12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p108"/>
              <p:cNvSpPr txBox="1"/>
              <p:nvPr/>
            </p:nvSpPr>
            <p:spPr>
              <a:xfrm>
                <a:off x="3150626" y="1383874"/>
                <a:ext cx="327300" cy="27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b="0" i="1" lang="en-GB" sz="12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p</a:t>
                </a:r>
                <a:r>
                  <a:rPr b="0" baseline="-25000" i="1" lang="en-GB" sz="12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p108"/>
              <p:cNvSpPr txBox="1"/>
              <p:nvPr/>
            </p:nvSpPr>
            <p:spPr>
              <a:xfrm>
                <a:off x="3614302" y="1327932"/>
                <a:ext cx="327300" cy="27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b="0" i="1" lang="en-GB" sz="12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p</a:t>
                </a:r>
                <a:r>
                  <a:rPr b="0" baseline="-25000" i="1" lang="en-GB" sz="12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p108"/>
              <p:cNvSpPr txBox="1"/>
              <p:nvPr/>
            </p:nvSpPr>
            <p:spPr>
              <a:xfrm>
                <a:off x="4075506" y="1184786"/>
                <a:ext cx="327300" cy="27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b="0" i="1" lang="en-GB" sz="12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p</a:t>
                </a:r>
                <a:r>
                  <a:rPr b="0" baseline="-25000" i="1" lang="en-GB" sz="12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5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p108"/>
              <p:cNvSpPr txBox="1"/>
              <p:nvPr/>
            </p:nvSpPr>
            <p:spPr>
              <a:xfrm>
                <a:off x="2325457" y="2496522"/>
                <a:ext cx="327300" cy="27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b="0" i="1" lang="en-GB" sz="12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p</a:t>
                </a:r>
                <a:r>
                  <a:rPr b="0" baseline="-25000" i="1" lang="en-GB" sz="12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p108"/>
              <p:cNvSpPr/>
              <p:nvPr/>
            </p:nvSpPr>
            <p:spPr>
              <a:xfrm>
                <a:off x="1772428" y="1438862"/>
                <a:ext cx="1501800" cy="1409400"/>
              </a:xfrm>
              <a:prstGeom prst="pie">
                <a:avLst>
                  <a:gd fmla="val 463829" name="adj1"/>
                  <a:gd fmla="val 17841780" name="adj2"/>
                </a:avLst>
              </a:prstGeom>
              <a:solidFill>
                <a:srgbClr val="8CB5F8">
                  <a:alpha val="20000"/>
                </a:srgbClr>
              </a:solidFill>
              <a:ln cap="flat" cmpd="sng" w="25400">
                <a:solidFill>
                  <a:srgbClr val="3061B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409" name="Google Shape;1409;p108"/>
              <p:cNvCxnSpPr>
                <a:stCxn id="1391" idx="5"/>
              </p:cNvCxnSpPr>
              <p:nvPr/>
            </p:nvCxnSpPr>
            <p:spPr>
              <a:xfrm rot="10800000">
                <a:off x="1801907" y="1988253"/>
                <a:ext cx="702600" cy="1407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3B7FF2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410" name="Google Shape;1410;p108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2017080" y="1743931"/>
                <a:ext cx="236682" cy="26035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11" name="Google Shape;1411;p108"/>
            <p:cNvSpPr/>
            <p:nvPr/>
          </p:nvSpPr>
          <p:spPr>
            <a:xfrm rot="3348766">
              <a:off x="6134711" y="1691823"/>
              <a:ext cx="239723" cy="220502"/>
            </a:xfrm>
            <a:prstGeom prst="arc">
              <a:avLst>
                <a:gd fmla="val 16200000" name="adj1"/>
                <a:gd fmla="val 4096190" name="adj2"/>
              </a:avLst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12" name="Google Shape;1412;p10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6362440" y="1861634"/>
              <a:ext cx="176837" cy="1473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13" name="Google Shape;1413;p108"/>
          <p:cNvSpPr txBox="1"/>
          <p:nvPr/>
        </p:nvSpPr>
        <p:spPr>
          <a:xfrm>
            <a:off x="273230" y="456993"/>
            <a:ext cx="85206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Arial"/>
              <a:buNone/>
            </a:pPr>
            <a:r>
              <a:rPr b="1" i="0" lang="en-GB" sz="10000" u="none" cap="none" strike="noStrike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VICUR</a:t>
            </a:r>
            <a:r>
              <a:rPr b="0" i="0" lang="en-GB" sz="10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</a:t>
            </a:r>
            <a:r>
              <a:rPr b="0" i="0" lang="en-GB" sz="96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NZ08</a:t>
            </a:r>
            <a:r>
              <a:rPr b="0" i="0" lang="en-GB" sz="10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]</a:t>
            </a:r>
            <a:br>
              <a:rPr b="0" i="0" lang="en-GB" sz="28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2800" u="none" cap="none" strike="noStrike">
              <a:solidFill>
                <a:schemeClr val="accent4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414" name="Google Shape;1414;p10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8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9" name="Google Shape;1419;p109"/>
          <p:cNvSpPr txBox="1"/>
          <p:nvPr/>
        </p:nvSpPr>
        <p:spPr>
          <a:xfrm>
            <a:off x="273230" y="456993"/>
            <a:ext cx="85206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Arial"/>
              <a:buNone/>
            </a:pPr>
            <a:r>
              <a:rPr b="1" i="0" lang="en-GB" sz="10000" u="none" cap="none" strike="noStrike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Notations and Symbols</a:t>
            </a:r>
            <a:endParaRPr b="1" i="0" sz="2800" u="none" cap="none" strike="noStrike">
              <a:solidFill>
                <a:schemeClr val="accent4"/>
              </a:solidFill>
              <a:latin typeface="Cormorant Garamond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420" name="Google Shape;1420;p1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1" name="Google Shape;1421;p10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6935" y="1040350"/>
            <a:ext cx="7893190" cy="199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2" name="Google Shape;1422;p10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6935" y="2858949"/>
            <a:ext cx="7397047" cy="20405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6" name="Shape 1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7" name="Google Shape;1427;p1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Simple Shape</a:t>
            </a:r>
            <a:endParaRPr/>
          </a:p>
        </p:txBody>
      </p:sp>
      <p:sp>
        <p:nvSpPr>
          <p:cNvPr id="1428" name="Google Shape;1428;p110"/>
          <p:cNvSpPr txBox="1"/>
          <p:nvPr>
            <p:ph idx="1" type="body"/>
          </p:nvPr>
        </p:nvSpPr>
        <p:spPr>
          <a:xfrm>
            <a:off x="311700" y="1069617"/>
            <a:ext cx="8520600" cy="37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277177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Good shape according to HVS based on how the concavities are perceived</a:t>
            </a:r>
            <a:endParaRPr/>
          </a:p>
          <a:p>
            <a:pPr indent="-277177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Start from the convex hull and carve out the concavity by replacing an outer edge by two new edges, edge selection is based on</a:t>
            </a:r>
            <a:endParaRPr/>
          </a:p>
          <a:p>
            <a:pPr indent="-243840" lvl="0" marL="538162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2500"/>
              <a:buFont typeface="Noto Sans Symbols"/>
              <a:buChar char="⮚"/>
            </a:pPr>
            <a:r>
              <a:rPr lang="en-GB" sz="1600">
                <a:solidFill>
                  <a:srgbClr val="999999"/>
                </a:solidFill>
              </a:rPr>
              <a:t>Closeness criteria</a:t>
            </a:r>
            <a:endParaRPr/>
          </a:p>
          <a:p>
            <a:pPr indent="-243840" lvl="0" marL="538162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2500"/>
              <a:buFont typeface="Noto Sans Symbols"/>
              <a:buChar char="⮚"/>
            </a:pPr>
            <a:r>
              <a:rPr lang="en-GB" sz="1600">
                <a:solidFill>
                  <a:srgbClr val="999999"/>
                </a:solidFill>
              </a:rPr>
              <a:t>Edge length criteria</a:t>
            </a:r>
            <a:endParaRPr/>
          </a:p>
          <a:p>
            <a:pPr indent="-243840" lvl="0" marL="538162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2500"/>
              <a:buFont typeface="Noto Sans Symbols"/>
              <a:buChar char="⮚"/>
            </a:pPr>
            <a:r>
              <a:rPr lang="en-GB" sz="1600">
                <a:solidFill>
                  <a:srgbClr val="999999"/>
                </a:solidFill>
              </a:rPr>
              <a:t>Angular constraints</a:t>
            </a:r>
            <a:endParaRPr sz="1600"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429" name="Google Shape;1429;p110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30" name="Google Shape;1430;p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1" name="Google Shape;1431;p1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03996" y="2849635"/>
            <a:ext cx="5925959" cy="15588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5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Google Shape;1436;p1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-GB">
                <a:solidFill>
                  <a:srgbClr val="536395"/>
                </a:solidFill>
                <a:latin typeface="Cormorant Garamond"/>
                <a:ea typeface="Cormorant Garamond"/>
                <a:cs typeface="Cormorant Garamond"/>
                <a:sym typeface="Cormorant Garamond"/>
              </a:rPr>
              <a:t>Simplicial Complex</a:t>
            </a:r>
            <a:endParaRPr/>
          </a:p>
        </p:txBody>
      </p:sp>
      <p:sp>
        <p:nvSpPr>
          <p:cNvPr id="1437" name="Google Shape;1437;p111"/>
          <p:cNvSpPr txBox="1"/>
          <p:nvPr>
            <p:ph idx="1" type="body"/>
          </p:nvPr>
        </p:nvSpPr>
        <p:spPr>
          <a:xfrm>
            <a:off x="311700" y="1069617"/>
            <a:ext cx="8520600" cy="38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77500" lnSpcReduction="10000"/>
          </a:bodyPr>
          <a:lstStyle/>
          <a:p>
            <a:pPr indent="-26003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k-simplex(    ) : non-degenerate convex hull of k+1 geometrically distinct points in in R</a:t>
            </a:r>
            <a:r>
              <a:rPr baseline="30000" lang="en-GB">
                <a:solidFill>
                  <a:srgbClr val="999999"/>
                </a:solidFill>
              </a:rPr>
              <a:t>d</a:t>
            </a:r>
            <a:r>
              <a:rPr lang="en-GB">
                <a:solidFill>
                  <a:srgbClr val="999999"/>
                </a:solidFill>
              </a:rPr>
              <a:t> where k &lt;= d.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60032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>
                <a:solidFill>
                  <a:srgbClr val="999999"/>
                </a:solidFill>
              </a:rPr>
              <a:t>Simplicial Complex:</a:t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1714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>
              <a:solidFill>
                <a:srgbClr val="99999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cxnSp>
        <p:nvCxnSpPr>
          <p:cNvPr id="1438" name="Google Shape;1438;p111"/>
          <p:cNvCxnSpPr/>
          <p:nvPr/>
        </p:nvCxnSpPr>
        <p:spPr>
          <a:xfrm>
            <a:off x="76050" y="4983450"/>
            <a:ext cx="8991900" cy="14700"/>
          </a:xfrm>
          <a:prstGeom prst="straightConnector1">
            <a:avLst/>
          </a:prstGeom>
          <a:noFill/>
          <a:ln cap="flat" cmpd="sng" w="28575">
            <a:solidFill>
              <a:srgbClr val="3C3A5A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439" name="Google Shape;1439;p1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3650" y="0"/>
            <a:ext cx="1040350" cy="1040350"/>
          </a:xfrm>
          <a:prstGeom prst="rect">
            <a:avLst/>
          </a:prstGeom>
          <a:noFill/>
          <a:ln>
            <a:noFill/>
          </a:ln>
        </p:spPr>
      </p:pic>
      <p:sp>
        <p:nvSpPr>
          <p:cNvPr id="1440" name="Google Shape;1440;p111"/>
          <p:cNvSpPr/>
          <p:nvPr/>
        </p:nvSpPr>
        <p:spPr>
          <a:xfrm>
            <a:off x="1470148" y="2164835"/>
            <a:ext cx="135600" cy="129300"/>
          </a:xfrm>
          <a:prstGeom prst="ellipse">
            <a:avLst/>
          </a:prstGeom>
          <a:solidFill>
            <a:srgbClr val="083C92"/>
          </a:solidFill>
          <a:ln cap="flat" cmpd="sng" w="254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1" name="Google Shape;1441;p111"/>
          <p:cNvSpPr/>
          <p:nvPr/>
        </p:nvSpPr>
        <p:spPr>
          <a:xfrm>
            <a:off x="2465864" y="2164835"/>
            <a:ext cx="135600" cy="129300"/>
          </a:xfrm>
          <a:prstGeom prst="ellipse">
            <a:avLst/>
          </a:prstGeom>
          <a:solidFill>
            <a:srgbClr val="083C92"/>
          </a:solidFill>
          <a:ln cap="flat" cmpd="sng" w="254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2" name="Google Shape;1442;p111"/>
          <p:cNvSpPr/>
          <p:nvPr/>
        </p:nvSpPr>
        <p:spPr>
          <a:xfrm>
            <a:off x="3260713" y="2164835"/>
            <a:ext cx="135600" cy="129300"/>
          </a:xfrm>
          <a:prstGeom prst="ellipse">
            <a:avLst/>
          </a:prstGeom>
          <a:solidFill>
            <a:srgbClr val="083C92"/>
          </a:solidFill>
          <a:ln cap="flat" cmpd="sng" w="254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3" name="Google Shape;1443;p111"/>
          <p:cNvSpPr/>
          <p:nvPr/>
        </p:nvSpPr>
        <p:spPr>
          <a:xfrm>
            <a:off x="4504147" y="1926272"/>
            <a:ext cx="135600" cy="129300"/>
          </a:xfrm>
          <a:prstGeom prst="ellipse">
            <a:avLst/>
          </a:prstGeom>
          <a:solidFill>
            <a:srgbClr val="083C92"/>
          </a:solidFill>
          <a:ln cap="flat" cmpd="sng" w="254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4" name="Google Shape;1444;p111"/>
          <p:cNvSpPr/>
          <p:nvPr/>
        </p:nvSpPr>
        <p:spPr>
          <a:xfrm>
            <a:off x="3864928" y="2507128"/>
            <a:ext cx="135600" cy="129300"/>
          </a:xfrm>
          <a:prstGeom prst="ellipse">
            <a:avLst/>
          </a:prstGeom>
          <a:solidFill>
            <a:srgbClr val="083C92"/>
          </a:solidFill>
          <a:ln cap="flat" cmpd="sng" w="254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5" name="Google Shape;1445;p111"/>
          <p:cNvSpPr/>
          <p:nvPr/>
        </p:nvSpPr>
        <p:spPr>
          <a:xfrm>
            <a:off x="5075515" y="2507128"/>
            <a:ext cx="135600" cy="129300"/>
          </a:xfrm>
          <a:prstGeom prst="ellipse">
            <a:avLst/>
          </a:prstGeom>
          <a:solidFill>
            <a:srgbClr val="083C92"/>
          </a:solidFill>
          <a:ln cap="flat" cmpd="sng" w="254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6" name="Google Shape;1446;p111"/>
          <p:cNvSpPr/>
          <p:nvPr/>
        </p:nvSpPr>
        <p:spPr>
          <a:xfrm>
            <a:off x="7157414" y="1797028"/>
            <a:ext cx="135600" cy="129300"/>
          </a:xfrm>
          <a:prstGeom prst="ellipse">
            <a:avLst/>
          </a:prstGeom>
          <a:solidFill>
            <a:srgbClr val="083C92"/>
          </a:solidFill>
          <a:ln cap="flat" cmpd="sng" w="254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7" name="Google Shape;1447;p111"/>
          <p:cNvSpPr/>
          <p:nvPr/>
        </p:nvSpPr>
        <p:spPr>
          <a:xfrm>
            <a:off x="6427187" y="2574465"/>
            <a:ext cx="135600" cy="129300"/>
          </a:xfrm>
          <a:prstGeom prst="ellipse">
            <a:avLst/>
          </a:prstGeom>
          <a:solidFill>
            <a:srgbClr val="083C92"/>
          </a:solidFill>
          <a:ln cap="flat" cmpd="sng" w="254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8" name="Google Shape;1448;p111"/>
          <p:cNvSpPr/>
          <p:nvPr/>
        </p:nvSpPr>
        <p:spPr>
          <a:xfrm>
            <a:off x="7106254" y="2300200"/>
            <a:ext cx="135600" cy="129300"/>
          </a:xfrm>
          <a:prstGeom prst="ellipse">
            <a:avLst/>
          </a:prstGeom>
          <a:solidFill>
            <a:srgbClr val="083C92"/>
          </a:solidFill>
          <a:ln cap="flat" cmpd="sng" w="254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9" name="Google Shape;1449;p111"/>
          <p:cNvSpPr/>
          <p:nvPr/>
        </p:nvSpPr>
        <p:spPr>
          <a:xfrm>
            <a:off x="7778859" y="2611264"/>
            <a:ext cx="135600" cy="129300"/>
          </a:xfrm>
          <a:prstGeom prst="ellipse">
            <a:avLst/>
          </a:prstGeom>
          <a:solidFill>
            <a:srgbClr val="083C92"/>
          </a:solidFill>
          <a:ln cap="flat" cmpd="sng" w="254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50" name="Google Shape;1450;p111"/>
          <p:cNvCxnSpPr>
            <a:stCxn id="1441" idx="6"/>
            <a:endCxn id="1442" idx="2"/>
          </p:cNvCxnSpPr>
          <p:nvPr/>
        </p:nvCxnSpPr>
        <p:spPr>
          <a:xfrm>
            <a:off x="2601464" y="2229485"/>
            <a:ext cx="659100" cy="0"/>
          </a:xfrm>
          <a:prstGeom prst="straightConnector1">
            <a:avLst/>
          </a:prstGeom>
          <a:noFill/>
          <a:ln cap="flat" cmpd="sng" w="508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1" name="Google Shape;1451;p111"/>
          <p:cNvCxnSpPr>
            <a:stCxn id="1444" idx="7"/>
            <a:endCxn id="1443" idx="3"/>
          </p:cNvCxnSpPr>
          <p:nvPr/>
        </p:nvCxnSpPr>
        <p:spPr>
          <a:xfrm flipH="1" rot="10800000">
            <a:off x="3980670" y="2036764"/>
            <a:ext cx="543300" cy="489300"/>
          </a:xfrm>
          <a:prstGeom prst="straightConnector1">
            <a:avLst/>
          </a:prstGeom>
          <a:noFill/>
          <a:ln cap="flat" cmpd="sng" w="508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2" name="Google Shape;1452;p111"/>
          <p:cNvCxnSpPr>
            <a:endCxn id="1445" idx="2"/>
          </p:cNvCxnSpPr>
          <p:nvPr/>
        </p:nvCxnSpPr>
        <p:spPr>
          <a:xfrm>
            <a:off x="4000615" y="2571778"/>
            <a:ext cx="1074900" cy="0"/>
          </a:xfrm>
          <a:prstGeom prst="straightConnector1">
            <a:avLst/>
          </a:prstGeom>
          <a:noFill/>
          <a:ln cap="flat" cmpd="sng" w="508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3" name="Google Shape;1453;p111"/>
          <p:cNvCxnSpPr>
            <a:stCxn id="1443" idx="5"/>
            <a:endCxn id="1445" idx="1"/>
          </p:cNvCxnSpPr>
          <p:nvPr/>
        </p:nvCxnSpPr>
        <p:spPr>
          <a:xfrm>
            <a:off x="4619889" y="2036636"/>
            <a:ext cx="475500" cy="489300"/>
          </a:xfrm>
          <a:prstGeom prst="straightConnector1">
            <a:avLst/>
          </a:prstGeom>
          <a:noFill/>
          <a:ln cap="flat" cmpd="sng" w="508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4" name="Google Shape;1454;p111"/>
          <p:cNvCxnSpPr>
            <a:endCxn id="1449" idx="1"/>
          </p:cNvCxnSpPr>
          <p:nvPr/>
        </p:nvCxnSpPr>
        <p:spPr>
          <a:xfrm>
            <a:off x="7225117" y="1875400"/>
            <a:ext cx="573600" cy="754800"/>
          </a:xfrm>
          <a:prstGeom prst="straightConnector1">
            <a:avLst/>
          </a:prstGeom>
          <a:noFill/>
          <a:ln cap="flat" cmpd="sng" w="508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5" name="Google Shape;1455;p111"/>
          <p:cNvCxnSpPr>
            <a:stCxn id="1446" idx="3"/>
            <a:endCxn id="1447" idx="7"/>
          </p:cNvCxnSpPr>
          <p:nvPr/>
        </p:nvCxnSpPr>
        <p:spPr>
          <a:xfrm flipH="1">
            <a:off x="6543072" y="1907392"/>
            <a:ext cx="634200" cy="686100"/>
          </a:xfrm>
          <a:prstGeom prst="straightConnector1">
            <a:avLst/>
          </a:prstGeom>
          <a:noFill/>
          <a:ln cap="flat" cmpd="sng" w="508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6" name="Google Shape;1456;p111"/>
          <p:cNvCxnSpPr>
            <a:stCxn id="1449" idx="2"/>
            <a:endCxn id="1447" idx="6"/>
          </p:cNvCxnSpPr>
          <p:nvPr/>
        </p:nvCxnSpPr>
        <p:spPr>
          <a:xfrm rot="10800000">
            <a:off x="6562659" y="2639014"/>
            <a:ext cx="1216200" cy="36900"/>
          </a:xfrm>
          <a:prstGeom prst="straightConnector1">
            <a:avLst/>
          </a:prstGeom>
          <a:noFill/>
          <a:ln cap="flat" cmpd="sng" w="50800">
            <a:solidFill>
              <a:srgbClr val="083C9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7" name="Google Shape;1457;p111"/>
          <p:cNvCxnSpPr>
            <a:stCxn id="1448" idx="0"/>
            <a:endCxn id="1446" idx="4"/>
          </p:cNvCxnSpPr>
          <p:nvPr/>
        </p:nvCxnSpPr>
        <p:spPr>
          <a:xfrm flipH="1" rot="10800000">
            <a:off x="7174054" y="1926400"/>
            <a:ext cx="51300" cy="373800"/>
          </a:xfrm>
          <a:prstGeom prst="straightConnector1">
            <a:avLst/>
          </a:prstGeom>
          <a:noFill/>
          <a:ln cap="flat" cmpd="sng" w="50800">
            <a:solidFill>
              <a:srgbClr val="083C92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1458" name="Google Shape;1458;p111"/>
          <p:cNvCxnSpPr>
            <a:stCxn id="1448" idx="3"/>
            <a:endCxn id="1447" idx="7"/>
          </p:cNvCxnSpPr>
          <p:nvPr/>
        </p:nvCxnSpPr>
        <p:spPr>
          <a:xfrm flipH="1">
            <a:off x="6542912" y="2410564"/>
            <a:ext cx="583200" cy="182700"/>
          </a:xfrm>
          <a:prstGeom prst="straightConnector1">
            <a:avLst/>
          </a:prstGeom>
          <a:noFill/>
          <a:ln cap="flat" cmpd="sng" w="50800">
            <a:solidFill>
              <a:srgbClr val="083C92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1459" name="Google Shape;1459;p111"/>
          <p:cNvCxnSpPr>
            <a:stCxn id="1448" idx="5"/>
            <a:endCxn id="1449" idx="1"/>
          </p:cNvCxnSpPr>
          <p:nvPr/>
        </p:nvCxnSpPr>
        <p:spPr>
          <a:xfrm>
            <a:off x="7221996" y="2410564"/>
            <a:ext cx="576600" cy="219600"/>
          </a:xfrm>
          <a:prstGeom prst="straightConnector1">
            <a:avLst/>
          </a:prstGeom>
          <a:noFill/>
          <a:ln cap="flat" cmpd="sng" w="50800">
            <a:solidFill>
              <a:srgbClr val="083C92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1460" name="Google Shape;1460;p111"/>
          <p:cNvSpPr txBox="1"/>
          <p:nvPr/>
        </p:nvSpPr>
        <p:spPr>
          <a:xfrm>
            <a:off x="958426" y="2611264"/>
            <a:ext cx="951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0-simplex</a:t>
            </a:r>
            <a:endParaRPr/>
          </a:p>
        </p:txBody>
      </p:sp>
      <p:sp>
        <p:nvSpPr>
          <p:cNvPr id="1461" name="Google Shape;1461;p111"/>
          <p:cNvSpPr txBox="1"/>
          <p:nvPr/>
        </p:nvSpPr>
        <p:spPr>
          <a:xfrm>
            <a:off x="2414587" y="2593392"/>
            <a:ext cx="951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1-simplex</a:t>
            </a:r>
            <a:endParaRPr/>
          </a:p>
        </p:txBody>
      </p:sp>
      <p:sp>
        <p:nvSpPr>
          <p:cNvPr id="1462" name="Google Shape;1462;p111"/>
          <p:cNvSpPr txBox="1"/>
          <p:nvPr/>
        </p:nvSpPr>
        <p:spPr>
          <a:xfrm>
            <a:off x="4066487" y="2623643"/>
            <a:ext cx="951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2-simplex</a:t>
            </a:r>
            <a:endParaRPr/>
          </a:p>
        </p:txBody>
      </p:sp>
      <p:sp>
        <p:nvSpPr>
          <p:cNvPr id="1463" name="Google Shape;1463;p111"/>
          <p:cNvSpPr txBox="1"/>
          <p:nvPr/>
        </p:nvSpPr>
        <p:spPr>
          <a:xfrm>
            <a:off x="6766509" y="2673329"/>
            <a:ext cx="951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3-simplex</a:t>
            </a:r>
            <a:endParaRPr/>
          </a:p>
        </p:txBody>
      </p:sp>
      <p:pic>
        <p:nvPicPr>
          <p:cNvPr id="1464" name="Google Shape;1464;p1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48093" y="3376989"/>
            <a:ext cx="6351854" cy="1571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5" name="Google Shape;1465;p1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50517" y="1376569"/>
            <a:ext cx="230561" cy="233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