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30275213" cy="42803763"/>
  <p:notesSz cx="6858000" cy="9144000"/>
  <p:defaultTextStyle>
    <a:defPPr>
      <a:defRPr lang="de-DE"/>
    </a:defPPr>
    <a:lvl1pPr marL="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66BFF"/>
    <a:srgbClr val="DAE3F3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14"/>
    <p:restoredTop sz="96281"/>
  </p:normalViewPr>
  <p:slideViewPr>
    <p:cSldViewPr snapToGrid="0" snapToObjects="1">
      <p:cViewPr>
        <p:scale>
          <a:sx n="136" d="100"/>
          <a:sy n="136" d="100"/>
        </p:scale>
        <p:origin x="-9618" y="-43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B04B-6384-2841-BE93-328F395DFD14}" type="datetimeFigureOut">
              <a:rPr lang="de-DE" smtClean="0"/>
              <a:t>01.04.2024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065E-FED9-B84A-ADC6-4BB3DB2FFDC5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8186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B04B-6384-2841-BE93-328F395DFD14}" type="datetimeFigureOut">
              <a:rPr lang="de-DE" smtClean="0"/>
              <a:t>01.04.2024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065E-FED9-B84A-ADC6-4BB3DB2FFDC5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2287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B04B-6384-2841-BE93-328F395DFD14}" type="datetimeFigureOut">
              <a:rPr lang="de-DE" smtClean="0"/>
              <a:t>01.04.2024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065E-FED9-B84A-ADC6-4BB3DB2FFDC5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7653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B04B-6384-2841-BE93-328F395DFD14}" type="datetimeFigureOut">
              <a:rPr lang="de-DE" smtClean="0"/>
              <a:t>01.04.2024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065E-FED9-B84A-ADC6-4BB3DB2FFDC5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85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B04B-6384-2841-BE93-328F395DFD14}" type="datetimeFigureOut">
              <a:rPr lang="de-DE" smtClean="0"/>
              <a:t>01.04.2024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065E-FED9-B84A-ADC6-4BB3DB2FFDC5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4366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B04B-6384-2841-BE93-328F395DFD14}" type="datetimeFigureOut">
              <a:rPr lang="de-DE" smtClean="0"/>
              <a:t>01.04.2024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065E-FED9-B84A-ADC6-4BB3DB2FFDC5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3253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B04B-6384-2841-BE93-328F395DFD14}" type="datetimeFigureOut">
              <a:rPr lang="de-DE" smtClean="0"/>
              <a:t>01.04.2024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065E-FED9-B84A-ADC6-4BB3DB2FFDC5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789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B04B-6384-2841-BE93-328F395DFD14}" type="datetimeFigureOut">
              <a:rPr lang="de-DE" smtClean="0"/>
              <a:t>01.04.2024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065E-FED9-B84A-ADC6-4BB3DB2FFDC5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7080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B04B-6384-2841-BE93-328F395DFD14}" type="datetimeFigureOut">
              <a:rPr lang="de-DE" smtClean="0"/>
              <a:t>01.04.2024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065E-FED9-B84A-ADC6-4BB3DB2FFDC5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1430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B04B-6384-2841-BE93-328F395DFD14}" type="datetimeFigureOut">
              <a:rPr lang="de-DE" smtClean="0"/>
              <a:t>01.04.2024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065E-FED9-B84A-ADC6-4BB3DB2FFDC5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911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B04B-6384-2841-BE93-328F395DFD14}" type="datetimeFigureOut">
              <a:rPr lang="de-DE" smtClean="0"/>
              <a:t>01.04.2024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065E-FED9-B84A-ADC6-4BB3DB2FFDC5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1586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5B04B-6384-2841-BE93-328F395DFD14}" type="datetimeFigureOut">
              <a:rPr lang="de-DE" smtClean="0"/>
              <a:t>01.04.2024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7065E-FED9-B84A-ADC6-4BB3DB2FFDC5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4739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93">
            <a:extLst>
              <a:ext uri="{FF2B5EF4-FFF2-40B4-BE49-F238E27FC236}">
                <a16:creationId xmlns:a16="http://schemas.microsoft.com/office/drawing/2014/main" id="{C614E79C-A544-91F4-A773-DDB3B7B4CA0F}"/>
              </a:ext>
            </a:extLst>
          </p:cNvPr>
          <p:cNvSpPr/>
          <p:nvPr/>
        </p:nvSpPr>
        <p:spPr>
          <a:xfrm>
            <a:off x="26967" y="24774061"/>
            <a:ext cx="30275214" cy="107068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Y" dirty="0"/>
              <a:t>  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BAFDDB-D9AB-618E-F7B0-944504EB6D2E}"/>
              </a:ext>
            </a:extLst>
          </p:cNvPr>
          <p:cNvSpPr/>
          <p:nvPr/>
        </p:nvSpPr>
        <p:spPr>
          <a:xfrm>
            <a:off x="-1" y="0"/>
            <a:ext cx="30275214" cy="6854311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Y"/>
          </a:p>
        </p:txBody>
      </p:sp>
      <p:sp>
        <p:nvSpPr>
          <p:cNvPr id="12" name="ZoneTexte 5">
            <a:extLst>
              <a:ext uri="{FF2B5EF4-FFF2-40B4-BE49-F238E27FC236}">
                <a16:creationId xmlns:a16="http://schemas.microsoft.com/office/drawing/2014/main" id="{FF8DE168-FBE8-1E47-9C5E-56973632DC26}"/>
              </a:ext>
            </a:extLst>
          </p:cNvPr>
          <p:cNvSpPr txBox="1"/>
          <p:nvPr/>
        </p:nvSpPr>
        <p:spPr>
          <a:xfrm>
            <a:off x="2133426" y="7645720"/>
            <a:ext cx="1144048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3507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 real-world scenarios, it is common to have only a few views of an object available for 3D reconstruction. This issue is particularly daunting due to its ill-posed nature, compounded by the fact that certain portions of the 3D model may not be captured in the available input images. Consequently, there is a critical need for techniques capable of accurately inferring or "hallucinating" the unseen aspects of an object's shape and texture in a manner that remains consistent with the observed views.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4">
                <a:extLst>
                  <a:ext uri="{FF2B5EF4-FFF2-40B4-BE49-F238E27FC236}">
                    <a16:creationId xmlns:a16="http://schemas.microsoft.com/office/drawing/2014/main" id="{D0A836BC-BF82-F74C-BFF1-E1D294B37E7F}"/>
                  </a:ext>
                </a:extLst>
              </p:cNvPr>
              <p:cNvSpPr txBox="1"/>
              <p:nvPr/>
            </p:nvSpPr>
            <p:spPr>
              <a:xfrm>
                <a:off x="14636100" y="11127031"/>
                <a:ext cx="14067279" cy="138496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defRPr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The core methodology of F2F is depicted in the fig</a:t>
                </a:r>
                <a:r>
                  <a:rPr lang="en-US" sz="2800" dirty="0" err="1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ure</a:t>
                </a:r>
                <a:r>
                  <a:rPr lang="en-US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above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, illustrating the process from input images to the final 3D reconstruction.</a:t>
                </a:r>
              </a:p>
              <a:p>
                <a:pPr algn="just">
                  <a:defRPr/>
                </a:pPr>
                <a:endParaRPr lang="fr-FR" sz="28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lvl="0" indent="-342900" algn="just">
                  <a:lnSpc>
                    <a:spcPct val="107000"/>
                  </a:lnSpc>
                  <a:buFont typeface="Symbol" panose="05050102010706020507" pitchFamily="18" charset="2"/>
                  <a:buChar char=""/>
                </a:pPr>
                <a:r>
                  <a:rPr lang="en-CA" sz="2800" b="1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Poses estimation and Feature volume construction</a:t>
                </a:r>
              </a:p>
              <a:p>
                <a:pPr lvl="0" algn="just">
                  <a:lnSpc>
                    <a:spcPct val="107000"/>
                  </a:lnSpc>
                </a:pPr>
                <a:r>
                  <a:rPr lang="en-US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We use </a:t>
                </a:r>
                <a:r>
                  <a:rPr lang="en-US" sz="2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PoseDiffusion</a:t>
                </a:r>
                <a:r>
                  <a:rPr lang="en-US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model [5] to estimate camera poses from </a:t>
                </a:r>
                <a:r>
                  <a:rPr lang="en-US" sz="2800">
                    <a:latin typeface="Calibri" panose="020F0502020204030204" pitchFamily="34" charset="0"/>
                    <a:cs typeface="Calibri" panose="020F0502020204030204" pitchFamily="34" charset="0"/>
                  </a:rPr>
                  <a:t>sparse views, then </a:t>
                </a:r>
                <a:r>
                  <a:rPr lang="en-US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we construct a feature volume on a deformable tetrahedral grid by projecting 2D features extracted with Dinov2 [4] onto it, forming the basis for geometry reasoning.</a:t>
                </a:r>
              </a:p>
              <a:p>
                <a:pPr lvl="0" algn="just">
                  <a:lnSpc>
                    <a:spcPct val="107000"/>
                  </a:lnSpc>
                </a:pPr>
                <a:endParaRPr lang="fr-FR" sz="2800" b="1" kern="1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 algn="just">
                  <a:lnSpc>
                    <a:spcPct val="107000"/>
                  </a:lnSpc>
                </a:pPr>
                <a:endParaRPr lang="fr-FR" sz="2800" b="1" kern="1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 algn="just">
                  <a:lnSpc>
                    <a:spcPct val="107000"/>
                  </a:lnSpc>
                </a:pPr>
                <a:endParaRPr lang="fr-FR" sz="2800" b="1" kern="1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 algn="just">
                  <a:lnSpc>
                    <a:spcPct val="107000"/>
                  </a:lnSpc>
                </a:pPr>
                <a:endParaRPr lang="en-CA" sz="2800" b="1" kern="1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lvl="0" indent="-342900" algn="just">
                  <a:lnSpc>
                    <a:spcPct val="107000"/>
                  </a:lnSpc>
                  <a:buFont typeface="Symbol" panose="05050102010706020507" pitchFamily="18" charset="2"/>
                  <a:buChar char=""/>
                </a:pPr>
                <a:r>
                  <a:rPr lang="en-CA" sz="2800" b="1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Latent vector and Prediction</a:t>
                </a:r>
              </a:p>
              <a:p>
                <a:pPr lvl="0" algn="just">
                  <a:lnSpc>
                    <a:spcPct val="107000"/>
                  </a:lnSpc>
                </a:pPr>
                <a:r>
                  <a:rPr lang="en-US" sz="2800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For each vertex v in tetrahedral grid, we create a latent vector z(v) as a concatenation of:</a:t>
                </a:r>
                <a:endParaRPr lang="en-CA" sz="2800" kern="1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096765" lvl="1" indent="-342900" algn="just">
                  <a:lnSpc>
                    <a:spcPct val="107000"/>
                  </a:lnSpc>
                  <a:buFont typeface="Symbol" panose="05050102010706020507" pitchFamily="18" charset="2"/>
                  <a:buChar char=""/>
                </a:pPr>
                <a:r>
                  <a:rPr lang="en-US" sz="2800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 global semantic shape embedding derived from CLIP embeddings</a:t>
                </a:r>
              </a:p>
              <a:p>
                <a:pPr marL="2096765" lvl="1" indent="-342900" algn="just">
                  <a:lnSpc>
                    <a:spcPct val="107000"/>
                  </a:lnSpc>
                  <a:buFont typeface="Symbol" panose="05050102010706020507" pitchFamily="18" charset="2"/>
                  <a:buChar char=""/>
                </a:pPr>
                <a:r>
                  <a:rPr lang="en-US" sz="2800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 local semantic shape embedding from the feature volume at vertex v</a:t>
                </a:r>
                <a:endParaRPr lang="en-CA" sz="2800" kern="1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096765" lvl="1" indent="-342900" algn="just">
                  <a:lnSpc>
                    <a:spcPct val="107000"/>
                  </a:lnSpc>
                  <a:buFont typeface="Symbol" panose="05050102010706020507" pitchFamily="18" charset="2"/>
                  <a:buChar char=""/>
                </a:pPr>
                <a:r>
                  <a:rPr lang="en-US" sz="2800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 positional encoding used to capture the spatial features of each vertex v</a:t>
                </a:r>
                <a:endParaRPr lang="en-CA" sz="2800" kern="1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 algn="just">
                  <a:lnSpc>
                    <a:spcPct val="107000"/>
                  </a:lnSpc>
                </a:pPr>
                <a:r>
                  <a:rPr lang="en-CA" sz="2800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We predict signed distance function (SDF) value s(v) and deformation vector </a:t>
                </a:r>
                <a:r>
                  <a:rPr lang="el-GR" sz="2800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δ(</a:t>
                </a:r>
                <a:r>
                  <a:rPr lang="en-CA" sz="2800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v) using MLP:</a:t>
                </a:r>
              </a:p>
              <a:p>
                <a:pPr lvl="0" algn="ctr">
                  <a:lnSpc>
                    <a:spcPct val="107000"/>
                  </a:lnSpc>
                </a:pPr>
                <a:r>
                  <a:rPr lang="pl-PL" sz="2800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{s(v),δ(v)} = MLP(z(v))</a:t>
                </a:r>
                <a:endParaRPr lang="en-CA" sz="2800" kern="1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 algn="just">
                  <a:lnSpc>
                    <a:spcPct val="107000"/>
                  </a:lnSpc>
                  <a:buFont typeface="Symbol" panose="05050102010706020507" pitchFamily="18" charset="2"/>
                  <a:buChar char=""/>
                </a:pPr>
                <a:r>
                  <a:rPr lang="en-CA" sz="2800" b="1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Surface Extraction and Optimization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2800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With {s(v),</a:t>
                </a:r>
                <a:r>
                  <a:rPr lang="en-US" sz="2800" kern="100" dirty="0" err="1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δ</a:t>
                </a:r>
                <a:r>
                  <a:rPr lang="en-US" sz="2800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(v)} predicted, we extract triangular mesh using marching tetrahedra. Then we predict a 2D texture map by using a second MLP. To directly optimize the surface mesh, we render multi-view images of predicted mesh, and define several losses: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CA" sz="2800" b="1" i="1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Photometric loss </a:t>
                </a:r>
                <a:r>
                  <a:rPr lang="en-CA" sz="2800" b="1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: </a:t>
                </a:r>
                <a:r>
                  <a:rPr lang="en-CA" sz="2800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computing L2 loss to compare predicted images to ground truth images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𝑟𝑔𝑏</m:t>
                        </m:r>
                      </m:sub>
                    </m:sSub>
                    <m:r>
                      <a:rPr lang="en-CA" sz="2800" i="0" kern="10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CA" sz="2800" i="1" kern="100" dirty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2800" i="1" kern="100" dirty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en-CA" sz="2800" i="0" kern="100" dirty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acc>
                              <m:accPr>
                                <m:chr m:val="̂"/>
                                <m:ctrlPr>
                                  <a:rPr lang="en-CA" sz="2800" i="1" kern="100" dirty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CA" sz="2800" i="1" kern="100" dirty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</m:acc>
                          </m:e>
                        </m:d>
                      </m:e>
                      <m:sub>
                        <m:r>
                          <a:rPr lang="en-CA" sz="2800" i="0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CA" sz="2800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800" i="1" kern="10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i="1" kern="10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FR" sz="2800" b="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𝑚𝑎𝑠𝑘</m:t>
                        </m:r>
                      </m:sub>
                    </m:sSub>
                    <m:r>
                      <a:rPr lang="en-CA" sz="2800" kern="10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sz="2800" i="1" kern="10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CA" sz="2800" i="1" kern="100" dirty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800" b="0" i="1" kern="100" dirty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CA" sz="2800" kern="100" dirty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acc>
                              <m:accPr>
                                <m:chr m:val="̂"/>
                                <m:ctrlPr>
                                  <a:rPr lang="en-CA" sz="2800" i="1" kern="100" dirty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800" b="0" i="1" kern="100" dirty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</m:acc>
                          </m:e>
                        </m:d>
                      </m:e>
                      <m:sub>
                        <m:r>
                          <a:rPr lang="en-CA" sz="2800" kern="10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CA" sz="2800" kern="1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CA" sz="2800" b="1" i="1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Semantic Shape Consistency loss </a:t>
                </a:r>
                <a:r>
                  <a:rPr lang="en-CA" sz="2800" b="1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: </a:t>
                </a:r>
                <a:r>
                  <a:rPr lang="en-CA" sz="2800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computing L2 loss to compare predicted images CLIP embeddings to the global CLIP embeddings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2800" b="0" i="0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ss</m:t>
                        </m:r>
                        <m:r>
                          <a:rPr lang="fr-FR" sz="2800" b="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CA" sz="2800" i="0" kern="10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CA" sz="2800" i="1" kern="100" dirty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hr m:val="∑"/>
                                <m:grow m:val="on"/>
                                <m:subHide m:val="on"/>
                                <m:supHide m:val="on"/>
                                <m:ctrlPr>
                                  <a:rPr lang="en-CA" sz="2800" i="1" kern="100" dirty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CA" sz="2800" i="1" kern="100" dirty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ⅇ</m:t>
                                </m:r>
                                <m:r>
                                  <a:rPr lang="fr-FR" sz="2800" i="1" kern="100" dirty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𝑚𝑏𝑒𝑑</m:t>
                                </m:r>
                                <m:r>
                                  <a:rPr lang="fr-FR" sz="2800" i="1" kern="100" dirty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fr-FR" sz="2800" i="1" kern="100" dirty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CA" sz="2800" i="1" kern="100" dirty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CA" sz="2800" i="1" kern="100" dirty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fr-FR" sz="2800" b="0" i="1" kern="100" dirty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𝑛𝑜𝑣𝑒𝑙</m:t>
                                    </m:r>
                                  </m:sub>
                                </m:sSub>
                                <m:r>
                                  <a:rPr lang="fr-FR" sz="2800" i="1" kern="100" dirty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nary>
                            <m:r>
                              <a:rPr lang="en-CA" sz="2800" i="0" kern="100" dirty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nary>
                              <m:naryPr>
                                <m:chr m:val="∑"/>
                                <m:grow m:val="on"/>
                                <m:subHide m:val="on"/>
                                <m:supHide m:val="on"/>
                                <m:ctrlPr>
                                  <a:rPr lang="en-CA" sz="2800" i="1" kern="100" dirty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CA" sz="2800" i="1" kern="100" dirty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ⅇ</m:t>
                                </m:r>
                                <m:r>
                                  <a:rPr lang="fr-FR" sz="2800" b="0" i="1" kern="100" dirty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𝑚𝑏𝑒𝑑</m:t>
                                </m:r>
                                <m:r>
                                  <a:rPr lang="fr-FR" sz="2800" b="0" i="1" kern="100" dirty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FR" sz="2800" b="0" i="1" kern="100" dirty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  <m:r>
                                  <a:rPr lang="fr-FR" sz="2800" b="0" i="1" kern="100" dirty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nary>
                          </m:e>
                        </m:d>
                      </m:e>
                      <m:sub>
                        <m:r>
                          <a:rPr lang="en-CA" sz="2800" i="0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CA" sz="2800" kern="1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CA" sz="2800" b="1" i="1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Regularization loss </a:t>
                </a:r>
                <a:r>
                  <a:rPr lang="en-CA" sz="2800" b="1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: </a:t>
                </a:r>
                <a:r>
                  <a:rPr lang="en-CA" sz="2800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Applied to vertex deformation to avoid artefacts.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CA" sz="2800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Total loss is </a:t>
                </a:r>
                <a:r>
                  <a:rPr lang="en-US" sz="2800" kern="1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weighted combination of these losses: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b="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2800" b="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𝑎𝑙</m:t>
                        </m:r>
                      </m:sub>
                    </m:sSub>
                    <m:r>
                      <a:rPr lang="en-CA" sz="2800" i="0" kern="10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𝑟𝑔𝑏</m:t>
                        </m:r>
                      </m:sub>
                    </m:sSub>
                    <m:sSub>
                      <m:sSubPr>
                        <m:ctrlP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fr-FR" sz="2800" b="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𝑔𝑏</m:t>
                        </m:r>
                      </m:sub>
                    </m:sSub>
                    <m:r>
                      <a:rPr lang="en-CA" sz="2800" i="0" kern="10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fr-FR" sz="2800" b="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𝑎𝑠𝑘</m:t>
                        </m:r>
                      </m:sub>
                    </m:sSub>
                    <m:sSub>
                      <m:sSubPr>
                        <m:ctrlP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FR" sz="2800" b="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𝑚𝑎𝑠𝑘</m:t>
                        </m:r>
                      </m:sub>
                    </m:sSub>
                    <m:r>
                      <a:rPr lang="en-CA" sz="2800" i="0" kern="10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fr-FR" sz="2800" b="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</m:sSub>
                    <m:sSub>
                      <m:sSubPr>
                        <m:ctrlP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fr-FR" sz="2800" b="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</m:sSub>
                    <m:r>
                      <a:rPr lang="en-CA" sz="2800" i="0" kern="10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fr-FR" sz="2800" b="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𝑒𝑔</m:t>
                        </m:r>
                      </m:sub>
                    </m:sSub>
                    <m:sSub>
                      <m:sSubPr>
                        <m:ctrlP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CA" sz="280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fr-FR" sz="2800" b="0" i="1" kern="1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𝑒𝑔</m:t>
                        </m:r>
                      </m:sub>
                    </m:sSub>
                  </m:oMath>
                </a14:m>
                <a:endParaRPr lang="en-CA" sz="2800" kern="1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3" name="ZoneTexte 24">
                <a:extLst>
                  <a:ext uri="{FF2B5EF4-FFF2-40B4-BE49-F238E27FC236}">
                    <a16:creationId xmlns:a16="http://schemas.microsoft.com/office/drawing/2014/main" id="{D0A836BC-BF82-F74C-BFF1-E1D294B37E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36100" y="11127031"/>
                <a:ext cx="14067279" cy="13849689"/>
              </a:xfrm>
              <a:prstGeom prst="rect">
                <a:avLst/>
              </a:prstGeom>
              <a:blipFill>
                <a:blip r:embed="rId2"/>
                <a:stretch>
                  <a:fillRect l="-902" t="-458" r="-81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ZoneTexte 27">
            <a:extLst>
              <a:ext uri="{FF2B5EF4-FFF2-40B4-BE49-F238E27FC236}">
                <a16:creationId xmlns:a16="http://schemas.microsoft.com/office/drawing/2014/main" id="{7E7589C3-4400-4B47-9849-346BBAA7B979}"/>
              </a:ext>
            </a:extLst>
          </p:cNvPr>
          <p:cNvSpPr txBox="1"/>
          <p:nvPr/>
        </p:nvSpPr>
        <p:spPr>
          <a:xfrm>
            <a:off x="9083227" y="36757997"/>
            <a:ext cx="199086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3507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[1]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JIANG H., JIANG Z., GRAUMAN K., ZHU Y.: Few-view object reconstruction with unknown categories and camera poses. 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International Conference on 3D Vision (3DV)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(2024)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marR="0" lvl="0" indent="0" defTabSz="3507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[2]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MU T.-J., CHEN H., CAI J., GUO N.: Neural 3d reconstruction from sparse views using geometric priors. 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Computational Visual Media 9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(2023), 687 – 697.</a:t>
            </a:r>
          </a:p>
          <a:p>
            <a:pPr marL="0" marR="0" lvl="0" indent="0" defTabSz="3507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[3] MILDENHALL B., SRINIVASAN P. P., TANCIK M., BARRON J. T., RAMAMOORTHI R., NG R.: Nerf: Representing scenes as neural radiance fields for view synthesis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kumimoji="0" lang="en-US" sz="2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Commun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. ACM 65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(2020), 99–106.</a:t>
            </a:r>
          </a:p>
          <a:p>
            <a:pPr marL="0" marR="0" lvl="0" indent="0" defTabSz="3507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] OQUAB M., DARCET T., MOUTAKANNI T.: Dinov2: Learning </a:t>
            </a: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robust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visual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features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without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supervision</a:t>
            </a:r>
            <a:r>
              <a:rPr kumimoji="0" lang="fr-FR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. arXiv:2304.07193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(2023).</a:t>
            </a:r>
          </a:p>
          <a:p>
            <a:pPr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[5] WANG J., RUPPRECHT C., NOVOTNY D.: </a:t>
            </a: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PoseDiffusion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Solving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pose estimation via diffusion-</a:t>
            </a: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aided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bundle </a:t>
            </a: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adjustment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. In </a:t>
            </a:r>
            <a:r>
              <a:rPr kumimoji="0" lang="fr-FR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ICCV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(2023)</a:t>
            </a:r>
          </a:p>
          <a:p>
            <a:pPr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[6]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ZOU Z.-X., CHENG W., CAO Y.-P.: Sparse3d: Distilling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multiview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-consistent diffusion for object reconstruction from sparse views. 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AAAI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(2023)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[7]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ZHANG J. Y., YANG G., TULSIANI S., RAMANAN D.: Ners: Neural reflectance surfaces for sparse-view 3D reconstruction in the wild. In 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Neural Information Processing Systems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(2021)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31" name="Image 32">
            <a:extLst>
              <a:ext uri="{FF2B5EF4-FFF2-40B4-BE49-F238E27FC236}">
                <a16:creationId xmlns:a16="http://schemas.microsoft.com/office/drawing/2014/main" id="{0F50D9CD-EE11-1F45-9C58-509B536AEF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3768089" y="25246767"/>
            <a:ext cx="16195859" cy="5513917"/>
          </a:xfrm>
          <a:prstGeom prst="rect">
            <a:avLst/>
          </a:prstGeom>
        </p:spPr>
      </p:pic>
      <p:pic>
        <p:nvPicPr>
          <p:cNvPr id="33" name="Image 34">
            <a:extLst>
              <a:ext uri="{FF2B5EF4-FFF2-40B4-BE49-F238E27FC236}">
                <a16:creationId xmlns:a16="http://schemas.microsoft.com/office/drawing/2014/main" id="{124D888E-43E2-9747-B486-D5707CEDD05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3768090" y="31089601"/>
            <a:ext cx="7913514" cy="4038723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B57C1D93-B16C-64F0-EC66-46249E56C741}"/>
              </a:ext>
            </a:extLst>
          </p:cNvPr>
          <p:cNvSpPr txBox="1"/>
          <p:nvPr/>
        </p:nvSpPr>
        <p:spPr>
          <a:xfrm>
            <a:off x="2106192" y="7019726"/>
            <a:ext cx="7118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Y" sz="4000" b="1" dirty="0">
                <a:solidFill>
                  <a:srgbClr val="366BFF"/>
                </a:solidFill>
              </a:rPr>
              <a:t>PROBLEM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F3531A8-846F-CFB7-7A14-FA03B7B3DAB0}"/>
              </a:ext>
            </a:extLst>
          </p:cNvPr>
          <p:cNvSpPr txBox="1"/>
          <p:nvPr/>
        </p:nvSpPr>
        <p:spPr>
          <a:xfrm>
            <a:off x="15131876" y="7019726"/>
            <a:ext cx="7118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Y" sz="4000" b="1" dirty="0">
                <a:solidFill>
                  <a:srgbClr val="366BFF"/>
                </a:solidFill>
              </a:rPr>
              <a:t>METHODOLOGY</a:t>
            </a:r>
          </a:p>
        </p:txBody>
      </p:sp>
      <p:sp>
        <p:nvSpPr>
          <p:cNvPr id="55" name="ZoneTexte 5">
            <a:extLst>
              <a:ext uri="{FF2B5EF4-FFF2-40B4-BE49-F238E27FC236}">
                <a16:creationId xmlns:a16="http://schemas.microsoft.com/office/drawing/2014/main" id="{2E5AEAAD-9C29-2389-C57D-E8D62EDB2062}"/>
              </a:ext>
            </a:extLst>
          </p:cNvPr>
          <p:cNvSpPr txBox="1"/>
          <p:nvPr/>
        </p:nvSpPr>
        <p:spPr>
          <a:xfrm>
            <a:off x="2154840" y="14339387"/>
            <a:ext cx="11440485" cy="534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CA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Several approaches have been proposed:</a:t>
            </a:r>
            <a:endParaRPr lang="fr-F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CA" sz="2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Surface based methods</a:t>
            </a:r>
            <a:r>
              <a:rPr lang="en-CA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leveraging the deformation of template shapes (spheres, cuboids, etc.) through differentiable rendering to align each input viewpoint with its corresponding rendering views [7].</a:t>
            </a:r>
            <a:endParaRPr lang="fr-F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2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Implicit-based methods: </a:t>
            </a:r>
            <a:r>
              <a:rPr lang="en-CA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optimize a signed distance function (SDF) as in [2] and [1], or a neural radiance field [6] using volumetric rendering [3].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CA" sz="2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Limitations</a:t>
            </a:r>
            <a:r>
              <a:rPr lang="en-CA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Surface-based methods require fixed topology, hindering arbitrary 3D model reconstruction while Implicit-based methods optimize only implicit forms, necessitating postprocessing (e.g. marching cubes) for mesh extraction, introducing potential errors and low resolution. Both approaches require accurate camera poses,</a:t>
            </a:r>
            <a:endParaRPr lang="fr-F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63DCE89-BF93-BF4E-2677-D85A7CCE3625}"/>
              </a:ext>
            </a:extLst>
          </p:cNvPr>
          <p:cNvSpPr txBox="1"/>
          <p:nvPr/>
        </p:nvSpPr>
        <p:spPr>
          <a:xfrm>
            <a:off x="2106192" y="13443786"/>
            <a:ext cx="7118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Y" sz="4000" b="1" dirty="0">
                <a:solidFill>
                  <a:srgbClr val="366BFF"/>
                </a:solidFill>
              </a:rPr>
              <a:t>RELATED WORK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2E39027-A112-7B5B-7B91-96239B89AFD5}"/>
              </a:ext>
            </a:extLst>
          </p:cNvPr>
          <p:cNvSpPr txBox="1"/>
          <p:nvPr/>
        </p:nvSpPr>
        <p:spPr>
          <a:xfrm>
            <a:off x="2154839" y="25761398"/>
            <a:ext cx="5585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Y" sz="4000" b="1" dirty="0">
                <a:solidFill>
                  <a:srgbClr val="366BFF"/>
                </a:solidFill>
              </a:rPr>
              <a:t>RESULTS</a:t>
            </a:r>
          </a:p>
        </p:txBody>
      </p:sp>
      <p:sp>
        <p:nvSpPr>
          <p:cNvPr id="61" name="ZoneTexte 24">
            <a:extLst>
              <a:ext uri="{FF2B5EF4-FFF2-40B4-BE49-F238E27FC236}">
                <a16:creationId xmlns:a16="http://schemas.microsoft.com/office/drawing/2014/main" id="{58836C6A-08C2-0A0B-55FB-9F0F198A81FD}"/>
              </a:ext>
            </a:extLst>
          </p:cNvPr>
          <p:cNvSpPr txBox="1"/>
          <p:nvPr/>
        </p:nvSpPr>
        <p:spPr>
          <a:xfrm>
            <a:off x="2187538" y="26395320"/>
            <a:ext cx="1138637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3507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We test our method on synthetic dataset. For each object, we render from 6 to 10 synthetic 2D views with predefined camera poses. Then we use these set of sparse views to reconstruct 3D models. We mainly observe that F2F generates triangular meshes with arbitrary topologies. </a:t>
            </a:r>
          </a:p>
          <a:p>
            <a:pPr marL="0" marR="0" lvl="0" indent="0" algn="just" defTabSz="3507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3507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 conclusion, we aim to propose a method for high-resolution 3D reconstruction from sparse views, addressing the complexities of unknown camera poses and arbitrary topologies. Through a hybrid representation and surface-focused optimization, we demonstrate that our pipeline effectively produces 3D models from a few 2D synthetic data with known poses. In future work, we will extend testing to more extensive datasets, incorporating real-world data without predefined poses, and explore how semantic shape consistency can further enhance neural network-based 3D reconstruction.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ZoneTexte 5">
            <a:extLst>
              <a:ext uri="{FF2B5EF4-FFF2-40B4-BE49-F238E27FC236}">
                <a16:creationId xmlns:a16="http://schemas.microsoft.com/office/drawing/2014/main" id="{6BC33268-C95B-E7E7-9D0A-10B3D545104A}"/>
              </a:ext>
            </a:extLst>
          </p:cNvPr>
          <p:cNvSpPr txBox="1"/>
          <p:nvPr/>
        </p:nvSpPr>
        <p:spPr>
          <a:xfrm>
            <a:off x="2106192" y="21523631"/>
            <a:ext cx="1144048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3507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We introduce our method ‘F2F’ (Few to Full) to directly optimize a surface representation, giving sparse object views without the constraints of topology and camera poses. F2F employs a hybrid approach, optimizing both implicit and explicit representations through a unique pipeline involving a pretrained diffusion model for pose estimation, a deformable tetrahedra grid for feature volume construction, and an MLP (neural network) for surface optimization.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0C42DCB-85D4-911A-3B16-4DF6FD6138EE}"/>
              </a:ext>
            </a:extLst>
          </p:cNvPr>
          <p:cNvSpPr txBox="1"/>
          <p:nvPr/>
        </p:nvSpPr>
        <p:spPr>
          <a:xfrm>
            <a:off x="2089369" y="20596914"/>
            <a:ext cx="7118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Y" sz="4000" b="1" dirty="0">
                <a:solidFill>
                  <a:srgbClr val="366BFF"/>
                </a:solidFill>
              </a:rPr>
              <a:t>OVERVIEW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2291969-89C3-5911-4AFB-2247494D78C5}"/>
              </a:ext>
            </a:extLst>
          </p:cNvPr>
          <p:cNvSpPr txBox="1"/>
          <p:nvPr/>
        </p:nvSpPr>
        <p:spPr>
          <a:xfrm>
            <a:off x="9050530" y="35951715"/>
            <a:ext cx="5585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Y" sz="4000" b="1" dirty="0">
                <a:solidFill>
                  <a:srgbClr val="366BFF"/>
                </a:solidFill>
              </a:rPr>
              <a:t>REFERENCES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4E1A9FF-BF46-21D4-3513-3A844D26AB5F}"/>
              </a:ext>
            </a:extLst>
          </p:cNvPr>
          <p:cNvSpPr txBox="1"/>
          <p:nvPr/>
        </p:nvSpPr>
        <p:spPr>
          <a:xfrm>
            <a:off x="2220685" y="35888263"/>
            <a:ext cx="42982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Y" sz="4000" b="1" dirty="0">
                <a:solidFill>
                  <a:srgbClr val="366BFF"/>
                </a:solidFill>
              </a:rPr>
              <a:t>AFFILIATIONS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1D5D626-8921-1BFF-F955-09A701EBEA03}"/>
              </a:ext>
            </a:extLst>
          </p:cNvPr>
          <p:cNvSpPr txBox="1"/>
          <p:nvPr/>
        </p:nvSpPr>
        <p:spPr>
          <a:xfrm>
            <a:off x="10537326" y="1105515"/>
            <a:ext cx="1920356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cs typeface="Arial" panose="020B0604020202020204" pitchFamily="34" charset="0"/>
              </a:rPr>
              <a:t>FROM FEW TO FULL:</a:t>
            </a:r>
            <a:br>
              <a:rPr lang="en-US" sz="6600" b="1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en-US" sz="6600" b="1" dirty="0">
                <a:solidFill>
                  <a:schemeClr val="bg1"/>
                </a:solidFill>
                <a:cs typeface="Arial" panose="020B0604020202020204" pitchFamily="34" charset="0"/>
              </a:rPr>
              <a:t>HIGH-RESOLUTION 3D OBJECT RECONSTRUCTION</a:t>
            </a:r>
            <a:br>
              <a:rPr lang="en-US" sz="6600" b="1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en-US" sz="6600" b="1" dirty="0">
                <a:solidFill>
                  <a:schemeClr val="bg1"/>
                </a:solidFill>
                <a:cs typeface="Arial" panose="020B0604020202020204" pitchFamily="34" charset="0"/>
              </a:rPr>
              <a:t>FROM SPARSE VIEWS AND UNKNOWN POSES</a:t>
            </a:r>
            <a:endParaRPr lang="en-GB" sz="6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0AFC0E8-B0CA-70F3-BBAE-43C8C198E8C5}"/>
              </a:ext>
            </a:extLst>
          </p:cNvPr>
          <p:cNvSpPr txBox="1"/>
          <p:nvPr/>
        </p:nvSpPr>
        <p:spPr>
          <a:xfrm>
            <a:off x="10537327" y="4364640"/>
            <a:ext cx="1686762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600" dirty="0">
                <a:solidFill>
                  <a:schemeClr val="bg1"/>
                </a:solidFill>
                <a:cs typeface="Arial" panose="020B0604020202020204" pitchFamily="34" charset="0"/>
              </a:rPr>
              <a:t>G. Yao , S. Mavromatis and J.-L. Mari</a:t>
            </a:r>
            <a:br>
              <a:rPr lang="en-GB" sz="4600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fr-FR" sz="4600" dirty="0">
                <a:solidFill>
                  <a:schemeClr val="bg1"/>
                </a:solidFill>
                <a:cs typeface="Arial" panose="020B0604020202020204" pitchFamily="34" charset="0"/>
              </a:rPr>
              <a:t>Aix Marseille Univ, CNRS, LIS, Marseille, France</a:t>
            </a:r>
            <a:br>
              <a:rPr lang="fr-FR" sz="4600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en-GB" sz="4600" dirty="0">
                <a:solidFill>
                  <a:schemeClr val="bg1"/>
                </a:solidFill>
                <a:cs typeface="Arial" panose="020B0604020202020204" pitchFamily="34" charset="0"/>
              </a:rPr>
              <a:t>Retail-VR, Nantes, France</a:t>
            </a:r>
            <a:endParaRPr lang="en-CY" sz="4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7" name="ZoneTexte 38">
            <a:extLst>
              <a:ext uri="{FF2B5EF4-FFF2-40B4-BE49-F238E27FC236}">
                <a16:creationId xmlns:a16="http://schemas.microsoft.com/office/drawing/2014/main" id="{A448ACB4-DB49-D0CA-BE1C-D79593CFC109}"/>
              </a:ext>
            </a:extLst>
          </p:cNvPr>
          <p:cNvSpPr txBox="1"/>
          <p:nvPr/>
        </p:nvSpPr>
        <p:spPr>
          <a:xfrm>
            <a:off x="4973415" y="38417645"/>
            <a:ext cx="135049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507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LOGO #2</a:t>
            </a:r>
          </a:p>
        </p:txBody>
      </p:sp>
      <p:sp>
        <p:nvSpPr>
          <p:cNvPr id="89" name="ZoneTexte 38">
            <a:extLst>
              <a:ext uri="{FF2B5EF4-FFF2-40B4-BE49-F238E27FC236}">
                <a16:creationId xmlns:a16="http://schemas.microsoft.com/office/drawing/2014/main" id="{194BC644-A341-8D5D-D982-66A628EA94F7}"/>
              </a:ext>
            </a:extLst>
          </p:cNvPr>
          <p:cNvSpPr txBox="1"/>
          <p:nvPr/>
        </p:nvSpPr>
        <p:spPr>
          <a:xfrm>
            <a:off x="2412362" y="41110045"/>
            <a:ext cx="135049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507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LOGO #3</a:t>
            </a:r>
          </a:p>
        </p:txBody>
      </p:sp>
      <p:sp>
        <p:nvSpPr>
          <p:cNvPr id="91" name="ZoneTexte 38">
            <a:extLst>
              <a:ext uri="{FF2B5EF4-FFF2-40B4-BE49-F238E27FC236}">
                <a16:creationId xmlns:a16="http://schemas.microsoft.com/office/drawing/2014/main" id="{CF719692-2F54-9274-76ED-8B0E168E5327}"/>
              </a:ext>
            </a:extLst>
          </p:cNvPr>
          <p:cNvSpPr txBox="1"/>
          <p:nvPr/>
        </p:nvSpPr>
        <p:spPr>
          <a:xfrm>
            <a:off x="4973415" y="41110045"/>
            <a:ext cx="135049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507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LOGO #4</a:t>
            </a:r>
          </a:p>
        </p:txBody>
      </p:sp>
      <p:pic>
        <p:nvPicPr>
          <p:cNvPr id="4" name="Picture 3" descr="A logo with a ball on it&#10;&#10;Description automatically generated">
            <a:extLst>
              <a:ext uri="{FF2B5EF4-FFF2-40B4-BE49-F238E27FC236}">
                <a16:creationId xmlns:a16="http://schemas.microsoft.com/office/drawing/2014/main" id="{70CA81E8-B1D4-86DE-2981-1E59113E32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4752" y="469048"/>
            <a:ext cx="5536274" cy="5536274"/>
          </a:xfrm>
          <a:prstGeom prst="rect">
            <a:avLst/>
          </a:prstGeom>
        </p:spPr>
      </p:pic>
      <p:pic>
        <p:nvPicPr>
          <p:cNvPr id="5" name="Image 32">
            <a:extLst>
              <a:ext uri="{FF2B5EF4-FFF2-40B4-BE49-F238E27FC236}">
                <a16:creationId xmlns:a16="http://schemas.microsoft.com/office/drawing/2014/main" id="{E6531D3E-1F1F-D0BC-17EE-4D4705E2AEE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22050436" y="31089601"/>
            <a:ext cx="7913512" cy="4038723"/>
          </a:xfrm>
          <a:prstGeom prst="rect">
            <a:avLst/>
          </a:prstGeom>
        </p:spPr>
      </p:pic>
      <p:pic>
        <p:nvPicPr>
          <p:cNvPr id="6" name="Image 32">
            <a:extLst>
              <a:ext uri="{FF2B5EF4-FFF2-40B4-BE49-F238E27FC236}">
                <a16:creationId xmlns:a16="http://schemas.microsoft.com/office/drawing/2014/main" id="{1181A11B-D4B1-03E4-BB56-196705BD5C9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753593" y="10808511"/>
            <a:ext cx="2636357" cy="2364567"/>
          </a:xfrm>
          <a:prstGeom prst="rect">
            <a:avLst/>
          </a:prstGeom>
        </p:spPr>
      </p:pic>
      <p:pic>
        <p:nvPicPr>
          <p:cNvPr id="7" name="Image 32">
            <a:extLst>
              <a:ext uri="{FF2B5EF4-FFF2-40B4-BE49-F238E27FC236}">
                <a16:creationId xmlns:a16="http://schemas.microsoft.com/office/drawing/2014/main" id="{A8950018-DAB3-ED3A-890D-F7BBBD8A52A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3648456" y="11327037"/>
            <a:ext cx="6580064" cy="1397645"/>
          </a:xfrm>
          <a:prstGeom prst="rect">
            <a:avLst/>
          </a:prstGeom>
        </p:spPr>
      </p:pic>
      <p:pic>
        <p:nvPicPr>
          <p:cNvPr id="8" name="Image 32">
            <a:extLst>
              <a:ext uri="{FF2B5EF4-FFF2-40B4-BE49-F238E27FC236}">
                <a16:creationId xmlns:a16="http://schemas.microsoft.com/office/drawing/2014/main" id="{CCA00490-AE0B-11AA-3888-B71E47307376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10415048" y="10830537"/>
            <a:ext cx="3180277" cy="2401678"/>
          </a:xfrm>
          <a:prstGeom prst="rect">
            <a:avLst/>
          </a:prstGeom>
        </p:spPr>
      </p:pic>
      <p:pic>
        <p:nvPicPr>
          <p:cNvPr id="13" name="Image 12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156B11BB-4FC6-9E86-3312-3E0528B8646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39998"/>
          <a:stretch/>
        </p:blipFill>
        <p:spPr>
          <a:xfrm>
            <a:off x="13968114" y="7793360"/>
            <a:ext cx="15772776" cy="264420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C27BB4F-F945-CB95-1192-662B20ABBDA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858262" y="14492969"/>
            <a:ext cx="11420475" cy="1695450"/>
          </a:xfrm>
          <a:prstGeom prst="rect">
            <a:avLst/>
          </a:prstGeom>
        </p:spPr>
      </p:pic>
      <p:pic>
        <p:nvPicPr>
          <p:cNvPr id="10" name="Image 9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AB2A6067-C651-D2CB-7A26-30A518814FB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153" t="57630" r="75876"/>
          <a:stretch/>
        </p:blipFill>
        <p:spPr>
          <a:xfrm>
            <a:off x="14906847" y="9864136"/>
            <a:ext cx="2249436" cy="1211985"/>
          </a:xfrm>
          <a:prstGeom prst="rect">
            <a:avLst/>
          </a:prstGeom>
        </p:spPr>
      </p:pic>
      <p:pic>
        <p:nvPicPr>
          <p:cNvPr id="16" name="Image 15" descr="Une image contenant capture d’écran, conception&#10;&#10;Description générée automatiquement">
            <a:extLst>
              <a:ext uri="{FF2B5EF4-FFF2-40B4-BE49-F238E27FC236}">
                <a16:creationId xmlns:a16="http://schemas.microsoft.com/office/drawing/2014/main" id="{BE7C933C-DC4C-A35A-BB7C-49580225B86D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b="17963"/>
          <a:stretch/>
        </p:blipFill>
        <p:spPr>
          <a:xfrm>
            <a:off x="540586" y="39588664"/>
            <a:ext cx="4183685" cy="2745733"/>
          </a:xfrm>
          <a:prstGeom prst="rect">
            <a:avLst/>
          </a:prstGeom>
        </p:spPr>
      </p:pic>
      <p:pic>
        <p:nvPicPr>
          <p:cNvPr id="18" name="Image 17" descr="Une image contenant conception, logo, illustration&#10;&#10;Description générée automatiquement">
            <a:extLst>
              <a:ext uri="{FF2B5EF4-FFF2-40B4-BE49-F238E27FC236}">
                <a16:creationId xmlns:a16="http://schemas.microsoft.com/office/drawing/2014/main" id="{9ED60076-4879-6E55-8D45-3979C7FBA8E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11688" y="38183597"/>
            <a:ext cx="3800598" cy="3800598"/>
          </a:xfrm>
          <a:prstGeom prst="rect">
            <a:avLst/>
          </a:prstGeom>
        </p:spPr>
      </p:pic>
      <p:pic>
        <p:nvPicPr>
          <p:cNvPr id="86" name="Image 37">
            <a:extLst>
              <a:ext uri="{FF2B5EF4-FFF2-40B4-BE49-F238E27FC236}">
                <a16:creationId xmlns:a16="http://schemas.microsoft.com/office/drawing/2014/main" id="{38EAF0F7-467C-21C5-CBD2-E8F86A6C4D1A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5484968" y="36038981"/>
            <a:ext cx="3356420" cy="3356420"/>
          </a:xfrm>
          <a:prstGeom prst="rect">
            <a:avLst/>
          </a:prstGeom>
        </p:spPr>
      </p:pic>
      <p:grpSp>
        <p:nvGrpSpPr>
          <p:cNvPr id="20" name="Groupe 19">
            <a:extLst>
              <a:ext uri="{FF2B5EF4-FFF2-40B4-BE49-F238E27FC236}">
                <a16:creationId xmlns:a16="http://schemas.microsoft.com/office/drawing/2014/main" id="{31429820-8761-0050-785E-6D54C01E77AF}"/>
              </a:ext>
            </a:extLst>
          </p:cNvPr>
          <p:cNvGrpSpPr/>
          <p:nvPr/>
        </p:nvGrpSpPr>
        <p:grpSpPr>
          <a:xfrm>
            <a:off x="544164" y="37138190"/>
            <a:ext cx="4408134" cy="1731449"/>
            <a:chOff x="544164" y="37138190"/>
            <a:chExt cx="4408134" cy="1731449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19A0ED8D-AD0F-B400-A6CE-3FAD8F8B7F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164" y="37138190"/>
              <a:ext cx="4343881" cy="1485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17B9617-D7B0-E06F-E3EF-15C5A003FE73}"/>
                </a:ext>
              </a:extLst>
            </p:cNvPr>
            <p:cNvSpPr/>
            <p:nvPr/>
          </p:nvSpPr>
          <p:spPr>
            <a:xfrm>
              <a:off x="998955" y="38267640"/>
              <a:ext cx="3953343" cy="601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624331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1366</TotalTime>
  <Words>1052</Words>
  <Application>Microsoft Office PowerPoint</Application>
  <PresentationFormat>Personnalisé</PresentationFormat>
  <Paragraphs>50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Symbol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Grekou-Eloge-Claudel Yao</cp:lastModifiedBy>
  <cp:revision>43</cp:revision>
  <dcterms:created xsi:type="dcterms:W3CDTF">2023-02-07T10:08:17Z</dcterms:created>
  <dcterms:modified xsi:type="dcterms:W3CDTF">2024-04-01T21:15:19Z</dcterms:modified>
</cp:coreProperties>
</file>