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3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CAE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-138" y="-3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Picture (r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4212" y="685799"/>
            <a:ext cx="7010400" cy="2971801"/>
          </a:xfrm>
          <a:noFill/>
        </p:spPr>
        <p:txBody>
          <a:bodyPr anchor="b">
            <a:normAutofit/>
          </a:bodyPr>
          <a:lstStyle>
            <a:lvl1pPr algn="l">
              <a:defRPr sz="3200">
                <a:solidFill>
                  <a:srgbClr val="000000"/>
                </a:solidFill>
                <a:effectLst/>
                <a:latin typeface="Arial"/>
                <a:cs typeface="Arial"/>
              </a:defRPr>
            </a:lvl1pPr>
          </a:lstStyle>
          <a:p>
            <a:r>
              <a:rPr lang="de-DE" dirty="0" err="1" smtClean="0"/>
              <a:t>MoTitelmasterformat</a:t>
            </a:r>
            <a:r>
              <a:rPr lang="de-DE" dirty="0" smtClean="0"/>
              <a:t> </a:t>
            </a:r>
            <a:r>
              <a:rPr lang="de-DE" dirty="0" err="1" smtClean="0"/>
              <a:t>dfiy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4212" y="3843867"/>
            <a:ext cx="6400800" cy="1683011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baseline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err="1" smtClean="0"/>
              <a:t>Author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Affiliation Modify</a:t>
            </a:r>
            <a:endParaRPr lang="en-US" dirty="0"/>
          </a:p>
        </p:txBody>
      </p:sp>
      <p:sp>
        <p:nvSpPr>
          <p:cNvPr id="12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8376638" y="634072"/>
            <a:ext cx="3280974" cy="4867405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95622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Titel and Picture (Lef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722812" y="914400"/>
            <a:ext cx="6019800" cy="16764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de-DE" dirty="0" smtClean="0"/>
              <a:t>Titelmasterformat Modify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722812" y="2777066"/>
            <a:ext cx="6021388" cy="2709334"/>
          </a:xfrm>
        </p:spPr>
        <p:txBody>
          <a:bodyPr anchor="t"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err="1" smtClean="0"/>
              <a:t>Author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Affiliation Modify</a:t>
            </a:r>
          </a:p>
        </p:txBody>
      </p:sp>
    </p:spTree>
    <p:extLst>
      <p:ext uri="{BB962C8B-B14F-4D97-AF65-F5344CB8AC3E}">
        <p14:creationId xmlns:p14="http://schemas.microsoft.com/office/powerpoint/2010/main" xmlns="" val="2718878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le Slide without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4211" y="685800"/>
            <a:ext cx="8534401" cy="2597727"/>
          </a:xfrm>
        </p:spPr>
        <p:txBody>
          <a:bodyPr anchor="b">
            <a:normAutofit/>
          </a:bodyPr>
          <a:lstStyle>
            <a:lvl1pPr algn="l">
              <a:defRPr sz="4000" b="0" cap="all"/>
            </a:lvl1pPr>
          </a:lstStyle>
          <a:p>
            <a:r>
              <a:rPr lang="de-DE" dirty="0" smtClean="0"/>
              <a:t>Titelmasterformat MODIFY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84211" y="3512127"/>
            <a:ext cx="8534400" cy="2419928"/>
          </a:xfrm>
        </p:spPr>
        <p:txBody>
          <a:bodyPr anchor="t">
            <a:normAutofit/>
          </a:bodyPr>
          <a:lstStyle>
            <a:lvl1pPr marL="0" indent="0" algn="l">
              <a:buNone/>
              <a:defRPr sz="220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xmlns="" val="26841138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Slide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4213" y="935182"/>
            <a:ext cx="10058400" cy="1995823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de-DE" dirty="0" smtClean="0"/>
              <a:t>Titelmasterformat Modify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84212" y="2931005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 dirty="0" err="1" smtClean="0"/>
              <a:t>Subtitle</a:t>
            </a:r>
            <a:r>
              <a:rPr lang="de-DE" dirty="0" smtClean="0"/>
              <a:t> Modify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84211" y="3948546"/>
            <a:ext cx="8534401" cy="2045854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baseline="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err="1" smtClean="0"/>
              <a:t>Authors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Affiliation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xmlns="" val="1239588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Slide withou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30917" y="376765"/>
            <a:ext cx="3721538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330917" y="1090608"/>
            <a:ext cx="3721538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idx="17" hasCustomPrompt="1"/>
          </p:nvPr>
        </p:nvSpPr>
        <p:spPr>
          <a:xfrm>
            <a:off x="4325936" y="376765"/>
            <a:ext cx="35280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31" name="Content Placeholder 3"/>
          <p:cNvSpPr>
            <a:spLocks noGrp="1"/>
          </p:cNvSpPr>
          <p:nvPr>
            <p:ph sz="half" idx="21" hasCustomPrompt="1"/>
          </p:nvPr>
        </p:nvSpPr>
        <p:spPr>
          <a:xfrm>
            <a:off x="4312293" y="1090607"/>
            <a:ext cx="3542506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33" name="Text Placeholder 2"/>
          <p:cNvSpPr>
            <a:spLocks noGrp="1"/>
          </p:cNvSpPr>
          <p:nvPr>
            <p:ph type="body" idx="22" hasCustomPrompt="1"/>
          </p:nvPr>
        </p:nvSpPr>
        <p:spPr>
          <a:xfrm>
            <a:off x="8128280" y="376765"/>
            <a:ext cx="35280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34" name="Content Placeholder 3"/>
          <p:cNvSpPr>
            <a:spLocks noGrp="1"/>
          </p:cNvSpPr>
          <p:nvPr>
            <p:ph sz="half" idx="23" hasCustomPrompt="1"/>
          </p:nvPr>
        </p:nvSpPr>
        <p:spPr>
          <a:xfrm>
            <a:off x="8114637" y="1090607"/>
            <a:ext cx="3542506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35" name="Title 1"/>
          <p:cNvSpPr>
            <a:spLocks noGrp="1"/>
          </p:cNvSpPr>
          <p:nvPr>
            <p:ph type="title" hasCustomPrompt="1"/>
          </p:nvPr>
        </p:nvSpPr>
        <p:spPr>
          <a:xfrm>
            <a:off x="-45174" y="5707107"/>
            <a:ext cx="6799265" cy="552690"/>
          </a:xfrm>
        </p:spPr>
        <p:txBody>
          <a:bodyPr>
            <a:normAutofit/>
          </a:bodyPr>
          <a:lstStyle>
            <a:lvl1pPr>
              <a:defRPr sz="2000" spc="100" baseline="0">
                <a:latin typeface="Calibri" panose="020F0502020204030204" pitchFamily="34" charset="0"/>
              </a:defRPr>
            </a:lvl1pPr>
          </a:lstStyle>
          <a:p>
            <a:r>
              <a:rPr lang="de-DE" dirty="0" smtClean="0"/>
              <a:t>Titelmasterformat Modify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236216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Slide with Image OR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8127418" y="1066798"/>
            <a:ext cx="3528000" cy="4688679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22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30917" y="376765"/>
            <a:ext cx="3721538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2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330917" y="1090608"/>
            <a:ext cx="3721538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25" name="Text Placeholder 2"/>
          <p:cNvSpPr>
            <a:spLocks noGrp="1"/>
          </p:cNvSpPr>
          <p:nvPr>
            <p:ph type="body" idx="17" hasCustomPrompt="1"/>
          </p:nvPr>
        </p:nvSpPr>
        <p:spPr>
          <a:xfrm>
            <a:off x="4325936" y="376765"/>
            <a:ext cx="35280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26" name="Content Placeholder 3"/>
          <p:cNvSpPr>
            <a:spLocks noGrp="1"/>
          </p:cNvSpPr>
          <p:nvPr>
            <p:ph sz="half" idx="21" hasCustomPrompt="1"/>
          </p:nvPr>
        </p:nvSpPr>
        <p:spPr>
          <a:xfrm>
            <a:off x="4312293" y="1090607"/>
            <a:ext cx="3542506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idx="22" hasCustomPrompt="1"/>
          </p:nvPr>
        </p:nvSpPr>
        <p:spPr>
          <a:xfrm>
            <a:off x="8128280" y="376765"/>
            <a:ext cx="35280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29" name="Title 1"/>
          <p:cNvSpPr>
            <a:spLocks noGrp="1"/>
          </p:cNvSpPr>
          <p:nvPr>
            <p:ph type="title" hasCustomPrompt="1"/>
          </p:nvPr>
        </p:nvSpPr>
        <p:spPr>
          <a:xfrm>
            <a:off x="-45174" y="5707107"/>
            <a:ext cx="6799265" cy="552690"/>
          </a:xfrm>
        </p:spPr>
        <p:txBody>
          <a:bodyPr>
            <a:normAutofit/>
          </a:bodyPr>
          <a:lstStyle>
            <a:lvl1pPr>
              <a:defRPr sz="2000" spc="100" baseline="0">
                <a:latin typeface="Calibri" panose="020F0502020204030204" pitchFamily="34" charset="0"/>
              </a:defRPr>
            </a:lvl1pPr>
          </a:lstStyle>
          <a:p>
            <a:r>
              <a:rPr lang="de-DE" dirty="0" smtClean="0"/>
              <a:t>Titelmasterformat Modify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115884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Slide with Imag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8127418" y="1066798"/>
            <a:ext cx="3528000" cy="1925783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20"/>
          </p:nvPr>
        </p:nvSpPr>
        <p:spPr>
          <a:xfrm>
            <a:off x="8127417" y="400576"/>
            <a:ext cx="35280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4" name="Medienplatzhalter 3"/>
          <p:cNvSpPr>
            <a:spLocks noGrp="1"/>
          </p:cNvSpPr>
          <p:nvPr>
            <p:ph type="media" sz="quarter" idx="21"/>
          </p:nvPr>
        </p:nvSpPr>
        <p:spPr>
          <a:xfrm>
            <a:off x="8127417" y="3199006"/>
            <a:ext cx="3528000" cy="2508101"/>
          </a:xfrm>
        </p:spPr>
        <p:txBody>
          <a:bodyPr/>
          <a:lstStyle/>
          <a:p>
            <a:endParaRPr lang="de-DE"/>
          </a:p>
        </p:txBody>
      </p:sp>
      <p:sp>
        <p:nvSpPr>
          <p:cNvPr id="22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30917" y="376765"/>
            <a:ext cx="3721538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2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330917" y="1090608"/>
            <a:ext cx="3721538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25" name="Text Placeholder 2"/>
          <p:cNvSpPr>
            <a:spLocks noGrp="1"/>
          </p:cNvSpPr>
          <p:nvPr>
            <p:ph type="body" idx="17" hasCustomPrompt="1"/>
          </p:nvPr>
        </p:nvSpPr>
        <p:spPr>
          <a:xfrm>
            <a:off x="4294617" y="398846"/>
            <a:ext cx="35280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26" name="Content Placeholder 3"/>
          <p:cNvSpPr>
            <a:spLocks noGrp="1"/>
          </p:cNvSpPr>
          <p:nvPr>
            <p:ph sz="half" idx="22" hasCustomPrompt="1"/>
          </p:nvPr>
        </p:nvSpPr>
        <p:spPr>
          <a:xfrm>
            <a:off x="4312293" y="1090607"/>
            <a:ext cx="3542506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-45174" y="5707107"/>
            <a:ext cx="6799265" cy="552690"/>
          </a:xfrm>
        </p:spPr>
        <p:txBody>
          <a:bodyPr>
            <a:normAutofit/>
          </a:bodyPr>
          <a:lstStyle>
            <a:lvl1pPr>
              <a:defRPr sz="2000" spc="100" baseline="0">
                <a:latin typeface="Calibri" panose="020F0502020204030204" pitchFamily="34" charset="0"/>
              </a:defRPr>
            </a:lvl1pPr>
          </a:lstStyle>
          <a:p>
            <a:r>
              <a:rPr lang="de-DE" dirty="0" smtClean="0"/>
              <a:t>Titelmasterformat Modify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835782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nly Vide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-45174" y="5707107"/>
            <a:ext cx="6799265" cy="552690"/>
          </a:xfrm>
        </p:spPr>
        <p:txBody>
          <a:bodyPr>
            <a:normAutofit/>
          </a:bodyPr>
          <a:lstStyle>
            <a:lvl1pPr>
              <a:defRPr sz="2000" spc="100" baseline="0">
                <a:latin typeface="Calibri" panose="020F0502020204030204" pitchFamily="34" charset="0"/>
              </a:defRPr>
            </a:lvl1pPr>
          </a:lstStyle>
          <a:p>
            <a:r>
              <a:rPr lang="de-DE" dirty="0" smtClean="0"/>
              <a:t>Titelmasterformat Modify</a:t>
            </a:r>
            <a:endParaRPr lang="en-US" dirty="0"/>
          </a:p>
        </p:txBody>
      </p:sp>
      <p:sp>
        <p:nvSpPr>
          <p:cNvPr id="8" name="Medienplatzhalter 3"/>
          <p:cNvSpPr>
            <a:spLocks noGrp="1"/>
          </p:cNvSpPr>
          <p:nvPr>
            <p:ph type="media" sz="quarter" idx="21" hasCustomPrompt="1"/>
          </p:nvPr>
        </p:nvSpPr>
        <p:spPr>
          <a:xfrm>
            <a:off x="863094" y="410806"/>
            <a:ext cx="10566906" cy="5116071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Media Clip </a:t>
            </a:r>
            <a:r>
              <a:rPr lang="de-DE" dirty="0" err="1" smtClean="0"/>
              <a:t>Only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13260885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0206061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9" r:id="rId2"/>
    <p:sldLayoutId id="2147483663" r:id="rId3"/>
    <p:sldLayoutId id="2147483675" r:id="rId4"/>
    <p:sldLayoutId id="2147483665" r:id="rId5"/>
    <p:sldLayoutId id="2147483677" r:id="rId6"/>
    <p:sldLayoutId id="2147483678" r:id="rId7"/>
    <p:sldLayoutId id="2147483667" r:id="rId8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4000" kern="1200" cap="all">
          <a:ln w="3175" cmpd="sng">
            <a:noFill/>
          </a:ln>
          <a:solidFill>
            <a:schemeClr val="tx1"/>
          </a:solidFill>
          <a:effectLst/>
          <a:latin typeface="Calibri" panose="020F0502020204030204" pitchFamily="34" charset="0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200" kern="1200" cap="none">
          <a:solidFill>
            <a:schemeClr val="bg2">
              <a:lumMod val="75000"/>
            </a:schemeClr>
          </a:solidFill>
          <a:effectLst/>
          <a:latin typeface="Calibri" panose="020F0502020204030204" pitchFamily="34" charset="0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Calibri" panose="020F0502020204030204" pitchFamily="34" charset="0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Calibri" panose="020F0502020204030204" pitchFamily="34" charset="0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Calibri" panose="020F0502020204030204" pitchFamily="34" charset="0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804754" y="914400"/>
            <a:ext cx="6503606" cy="1676400"/>
          </a:xfrm>
        </p:spPr>
        <p:txBody>
          <a:bodyPr/>
          <a:lstStyle/>
          <a:p>
            <a:r>
              <a:rPr lang="en-US" sz="3200" dirty="0" smtClean="0">
                <a:solidFill>
                  <a:srgbClr val="000000"/>
                </a:solidFill>
                <a:latin typeface="Arial"/>
                <a:cs typeface="Arial"/>
              </a:rPr>
              <a:t>A Large-Scale Evaluation of Correspondence-Based </a:t>
            </a:r>
            <a:r>
              <a:rPr lang="en-US" sz="3200" dirty="0" smtClean="0">
                <a:solidFill>
                  <a:srgbClr val="000000"/>
                </a:solidFill>
                <a:latin typeface="Arial"/>
                <a:cs typeface="Arial"/>
              </a:rPr>
              <a:t>Coin Classification </a:t>
            </a:r>
            <a:r>
              <a:rPr lang="en-US" sz="3200" dirty="0" smtClean="0">
                <a:solidFill>
                  <a:srgbClr val="000000"/>
                </a:solidFill>
                <a:latin typeface="Arial"/>
                <a:cs typeface="Arial"/>
              </a:rPr>
              <a:t>on Roman Republican Coinage</a:t>
            </a:r>
            <a:endParaRPr lang="de-DE" sz="32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de-DE" dirty="0" smtClean="0">
                <a:latin typeface="Arial"/>
                <a:cs typeface="Arial"/>
              </a:rPr>
              <a:t>Sebastian Zambanini, Martin Kampel</a:t>
            </a:r>
            <a:endParaRPr lang="de-DE" dirty="0" smtClean="0">
              <a:latin typeface="Arial"/>
              <a:cs typeface="Arial"/>
            </a:endParaRPr>
          </a:p>
          <a:p>
            <a:r>
              <a:rPr lang="en-US" dirty="0" smtClean="0">
                <a:latin typeface="Arial"/>
                <a:cs typeface="Arial"/>
              </a:rPr>
              <a:t>Computer Vision Lab, Vienna University of Technology, </a:t>
            </a:r>
            <a:r>
              <a:rPr lang="en-US" dirty="0" smtClean="0">
                <a:latin typeface="Arial"/>
                <a:cs typeface="Arial"/>
              </a:rPr>
              <a:t>Austria</a:t>
            </a:r>
          </a:p>
          <a:p>
            <a:r>
              <a:rPr lang="en-US" dirty="0" smtClean="0">
                <a:latin typeface="Arial"/>
                <a:cs typeface="Arial"/>
              </a:rPr>
              <a:t>{</a:t>
            </a:r>
            <a:r>
              <a:rPr lang="en-US" dirty="0" err="1" smtClean="0">
                <a:latin typeface="Arial"/>
                <a:cs typeface="Arial"/>
              </a:rPr>
              <a:t>zamba,kampel</a:t>
            </a:r>
            <a:r>
              <a:rPr lang="en-US" dirty="0" smtClean="0">
                <a:latin typeface="Arial"/>
                <a:cs typeface="Arial"/>
              </a:rPr>
              <a:t>}@</a:t>
            </a:r>
            <a:r>
              <a:rPr lang="en-US" dirty="0" err="1" smtClean="0">
                <a:latin typeface="Arial"/>
                <a:cs typeface="Arial"/>
              </a:rPr>
              <a:t>caa.tuwien.ac.at</a:t>
            </a:r>
            <a:r>
              <a:rPr lang="en-US" dirty="0" smtClean="0">
                <a:latin typeface="Arial"/>
                <a:cs typeface="Arial"/>
              </a:rPr>
              <a:t>}</a:t>
            </a:r>
            <a:endParaRPr lang="de-DE" dirty="0">
              <a:latin typeface="Arial"/>
              <a:cs typeface="Arial"/>
            </a:endParaRPr>
          </a:p>
        </p:txBody>
      </p:sp>
      <p:pic>
        <p:nvPicPr>
          <p:cNvPr id="1026" name="Picture 2" descr="C:\Users\zambalap\Desktop\img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3011" y="1552838"/>
            <a:ext cx="4467225" cy="22288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53157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000000"/>
                </a:solidFill>
                <a:latin typeface="Arial"/>
                <a:cs typeface="Arial"/>
              </a:rPr>
              <a:t>Motivation</a:t>
            </a:r>
            <a:endParaRPr lang="de-DE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30916" y="1090608"/>
            <a:ext cx="3801600" cy="4616499"/>
          </a:xfrm>
        </p:spPr>
        <p:txBody>
          <a:bodyPr>
            <a:normAutofit/>
          </a:bodyPr>
          <a:lstStyle/>
          <a:p>
            <a:r>
              <a:rPr lang="en-US" sz="1800" dirty="0" smtClean="0">
                <a:latin typeface="Arial" pitchFamily="34" charset="0"/>
                <a:ea typeface="Verdana" panose="020B0604030504040204" pitchFamily="34" charset="0"/>
                <a:cs typeface="Arial" pitchFamily="34" charset="0"/>
              </a:rPr>
              <a:t>Ancient coin </a:t>
            </a:r>
            <a:r>
              <a:rPr lang="en-US" sz="1800" dirty="0" smtClean="0">
                <a:latin typeface="Arial" pitchFamily="34" charset="0"/>
                <a:ea typeface="Verdana" panose="020B0604030504040204" pitchFamily="34" charset="0"/>
                <a:cs typeface="Arial" pitchFamily="34" charset="0"/>
              </a:rPr>
              <a:t>classification </a:t>
            </a:r>
            <a:r>
              <a:rPr lang="en-US" sz="1800" dirty="0" smtClean="0">
                <a:latin typeface="Arial" pitchFamily="34" charset="0"/>
                <a:ea typeface="Verdana" panose="020B0604030504040204" pitchFamily="34" charset="0"/>
                <a:cs typeface="Arial" pitchFamily="34" charset="0"/>
              </a:rPr>
              <a:t>is a </a:t>
            </a:r>
            <a:r>
              <a:rPr lang="en-US" sz="1800" dirty="0" smtClean="0">
                <a:latin typeface="Arial" pitchFamily="34" charset="0"/>
                <a:ea typeface="Verdana" panose="020B0604030504040204" pitchFamily="34" charset="0"/>
                <a:cs typeface="Arial" pitchFamily="34" charset="0"/>
              </a:rPr>
              <a:t>challenging </a:t>
            </a:r>
            <a:r>
              <a:rPr lang="en-US" sz="1800" dirty="0" smtClean="0">
                <a:latin typeface="Arial" pitchFamily="34" charset="0"/>
                <a:ea typeface="Verdana" panose="020B0604030504040204" pitchFamily="34" charset="0"/>
                <a:cs typeface="Arial" pitchFamily="34" charset="0"/>
              </a:rPr>
              <a:t>task, even for human experts</a:t>
            </a:r>
          </a:p>
          <a:p>
            <a:r>
              <a:rPr lang="en-US" sz="1800" dirty="0" smtClean="0">
                <a:latin typeface="Arial" pitchFamily="34" charset="0"/>
                <a:ea typeface="Verdana" panose="020B0604030504040204" pitchFamily="34" charset="0"/>
                <a:cs typeface="Arial" pitchFamily="34" charset="0"/>
              </a:rPr>
              <a:t>Support by automatic image-based </a:t>
            </a:r>
            <a:r>
              <a:rPr lang="en-US" sz="1800" dirty="0" smtClean="0">
                <a:latin typeface="Arial" pitchFamily="34" charset="0"/>
                <a:ea typeface="Verdana" panose="020B0604030504040204" pitchFamily="34" charset="0"/>
                <a:cs typeface="Arial" pitchFamily="34" charset="0"/>
              </a:rPr>
              <a:t>method</a:t>
            </a:r>
            <a:endParaRPr lang="en-US" sz="1800" dirty="0" smtClean="0">
              <a:latin typeface="Arial" pitchFamily="34" charset="0"/>
              <a:ea typeface="Verdana" panose="020B0604030504040204" pitchFamily="34" charset="0"/>
              <a:cs typeface="Arial" pitchFamily="34" charset="0"/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idx="17"/>
          </p:nvPr>
        </p:nvSpPr>
        <p:spPr/>
        <p:txBody>
          <a:bodyPr/>
          <a:lstStyle/>
          <a:p>
            <a:r>
              <a:rPr lang="de-DE" dirty="0" err="1" smtClean="0">
                <a:solidFill>
                  <a:srgbClr val="000000"/>
                </a:solidFill>
                <a:latin typeface="Arial"/>
                <a:cs typeface="Arial"/>
              </a:rPr>
              <a:t>Methodology</a:t>
            </a:r>
            <a:endParaRPr lang="de-DE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6" name="Inhaltsplatzhalter 5"/>
          <p:cNvSpPr>
            <a:spLocks noGrp="1"/>
          </p:cNvSpPr>
          <p:nvPr>
            <p:ph sz="half" idx="21"/>
          </p:nvPr>
        </p:nvSpPr>
        <p:spPr>
          <a:xfrm>
            <a:off x="4312293" y="1090607"/>
            <a:ext cx="3802344" cy="5553474"/>
          </a:xfrm>
        </p:spPr>
        <p:txBody>
          <a:bodyPr>
            <a:normAutofit/>
          </a:bodyPr>
          <a:lstStyle/>
          <a:p>
            <a:r>
              <a:rPr lang="en-US" sz="1800" dirty="0" smtClean="0">
                <a:latin typeface="Arial" pitchFamily="34" charset="0"/>
                <a:ea typeface="Verdana" panose="020B0604030504040204" pitchFamily="34" charset="0"/>
                <a:cs typeface="Arial" pitchFamily="34" charset="0"/>
              </a:rPr>
              <a:t>We evaluate the top-performing method of [ZKK14] on a large scale dataset</a:t>
            </a:r>
          </a:p>
          <a:p>
            <a:r>
              <a:rPr lang="en-US" sz="1800" b="1" dirty="0" smtClean="0">
                <a:latin typeface="Arial" pitchFamily="34" charset="0"/>
                <a:ea typeface="Verdana" panose="020B0604030504040204" pitchFamily="34" charset="0"/>
                <a:cs typeface="Arial" pitchFamily="34" charset="0"/>
              </a:rPr>
              <a:t>Goal</a:t>
            </a:r>
            <a:r>
              <a:rPr lang="en-US" sz="1800" dirty="0" smtClean="0">
                <a:latin typeface="Arial" pitchFamily="34" charset="0"/>
                <a:ea typeface="Verdana" panose="020B0604030504040204" pitchFamily="34" charset="0"/>
                <a:cs typeface="Arial" pitchFamily="34" charset="0"/>
              </a:rPr>
              <a:t>: investigation of real world practicability</a:t>
            </a:r>
          </a:p>
          <a:p>
            <a:endParaRPr lang="en-US" sz="1800" dirty="0" smtClean="0">
              <a:latin typeface="Arial"/>
              <a:cs typeface="Arial"/>
            </a:endParaRPr>
          </a:p>
          <a:p>
            <a:endParaRPr lang="en-US" sz="1800" dirty="0" smtClean="0">
              <a:latin typeface="Arial"/>
              <a:cs typeface="Arial"/>
            </a:endParaRPr>
          </a:p>
          <a:p>
            <a:endParaRPr lang="en-US" sz="1800" dirty="0" smtClean="0">
              <a:latin typeface="Arial"/>
              <a:cs typeface="Arial"/>
            </a:endParaRPr>
          </a:p>
          <a:p>
            <a:endParaRPr lang="en-US" sz="1800" dirty="0" smtClean="0">
              <a:latin typeface="Arial"/>
              <a:cs typeface="Arial"/>
            </a:endParaRPr>
          </a:p>
          <a:p>
            <a:endParaRPr lang="en-US" sz="1800" dirty="0" smtClean="0">
              <a:latin typeface="Arial"/>
              <a:cs typeface="Arial"/>
            </a:endParaRPr>
          </a:p>
          <a:p>
            <a:endParaRPr lang="en-US" sz="1800" dirty="0" smtClean="0">
              <a:latin typeface="Arial"/>
              <a:cs typeface="Arial"/>
            </a:endParaRPr>
          </a:p>
          <a:p>
            <a:pPr marL="0" indent="0"/>
            <a:r>
              <a:rPr lang="en-US" sz="1100" dirty="0" smtClean="0">
                <a:latin typeface="Arial"/>
                <a:cs typeface="Arial"/>
              </a:rPr>
              <a:t>[ZKK14] ZAMBANINI </a:t>
            </a:r>
            <a:r>
              <a:rPr lang="en-US" sz="1100" dirty="0" smtClean="0">
                <a:latin typeface="Arial"/>
                <a:cs typeface="Arial"/>
              </a:rPr>
              <a:t>S., KAVELAR A., KAMPEL </a:t>
            </a:r>
            <a:r>
              <a:rPr lang="en-US" sz="1100" dirty="0" smtClean="0">
                <a:latin typeface="Arial"/>
                <a:cs typeface="Arial"/>
              </a:rPr>
              <a:t>	M</a:t>
            </a:r>
            <a:r>
              <a:rPr lang="en-US" sz="1100" dirty="0" smtClean="0">
                <a:latin typeface="Arial"/>
                <a:cs typeface="Arial"/>
              </a:rPr>
              <a:t>.: </a:t>
            </a:r>
            <a:r>
              <a:rPr lang="en-US" sz="1100" dirty="0" smtClean="0">
                <a:latin typeface="Arial"/>
                <a:cs typeface="Arial"/>
              </a:rPr>
              <a:t>	Classifying ancient </a:t>
            </a:r>
            <a:r>
              <a:rPr lang="en-US" sz="1100" dirty="0" smtClean="0">
                <a:latin typeface="Arial"/>
                <a:cs typeface="Arial"/>
              </a:rPr>
              <a:t>coins by local feature </a:t>
            </a:r>
            <a:r>
              <a:rPr lang="en-US" sz="1100" dirty="0" smtClean="0">
                <a:latin typeface="Arial"/>
                <a:cs typeface="Arial"/>
              </a:rPr>
              <a:t>	matching </a:t>
            </a:r>
            <a:r>
              <a:rPr lang="en-US" sz="1100" dirty="0" smtClean="0">
                <a:latin typeface="Arial"/>
                <a:cs typeface="Arial"/>
              </a:rPr>
              <a:t>and pairwise </a:t>
            </a:r>
            <a:r>
              <a:rPr lang="en-US" sz="1100" dirty="0" smtClean="0">
                <a:latin typeface="Arial"/>
                <a:cs typeface="Arial"/>
              </a:rPr>
              <a:t>geometric </a:t>
            </a:r>
            <a:r>
              <a:rPr lang="en-US" sz="1100" dirty="0" smtClean="0">
                <a:latin typeface="Arial"/>
                <a:cs typeface="Arial"/>
              </a:rPr>
              <a:t>consistency </a:t>
            </a:r>
            <a:r>
              <a:rPr lang="en-US" sz="1100" dirty="0" smtClean="0">
                <a:latin typeface="Arial"/>
                <a:cs typeface="Arial"/>
              </a:rPr>
              <a:t>	evaluation</a:t>
            </a:r>
            <a:r>
              <a:rPr lang="en-US" sz="1100" dirty="0" smtClean="0">
                <a:latin typeface="Arial"/>
                <a:cs typeface="Arial"/>
              </a:rPr>
              <a:t>. In </a:t>
            </a:r>
            <a:r>
              <a:rPr lang="en-US" sz="1100" i="1" dirty="0" smtClean="0">
                <a:latin typeface="Arial"/>
                <a:cs typeface="Arial"/>
              </a:rPr>
              <a:t>Proc. of ICPR</a:t>
            </a:r>
            <a:r>
              <a:rPr lang="en-US" sz="1100" dirty="0" smtClean="0">
                <a:latin typeface="Arial"/>
                <a:cs typeface="Arial"/>
              </a:rPr>
              <a:t> </a:t>
            </a:r>
            <a:r>
              <a:rPr lang="en-US" sz="1100" dirty="0" smtClean="0">
                <a:latin typeface="Arial"/>
                <a:cs typeface="Arial"/>
              </a:rPr>
              <a:t>(</a:t>
            </a:r>
            <a:r>
              <a:rPr lang="en-US" sz="1100" dirty="0" smtClean="0">
                <a:latin typeface="Arial"/>
                <a:cs typeface="Arial"/>
              </a:rPr>
              <a:t>2014).</a:t>
            </a:r>
          </a:p>
          <a:p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idx="22"/>
          </p:nvPr>
        </p:nvSpPr>
        <p:spPr/>
        <p:txBody>
          <a:bodyPr/>
          <a:lstStyle/>
          <a:p>
            <a:r>
              <a:rPr lang="de-DE" dirty="0" err="1" smtClean="0">
                <a:solidFill>
                  <a:srgbClr val="000000"/>
                </a:solidFill>
                <a:latin typeface="Arial"/>
                <a:cs typeface="Arial"/>
              </a:rPr>
              <a:t>Results</a:t>
            </a:r>
            <a:endParaRPr lang="de-DE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8" name="Inhaltsplatzhalter 7"/>
          <p:cNvSpPr>
            <a:spLocks noGrp="1"/>
          </p:cNvSpPr>
          <p:nvPr>
            <p:ph sz="half" idx="23"/>
          </p:nvPr>
        </p:nvSpPr>
        <p:spPr>
          <a:xfrm>
            <a:off x="8114635" y="1090607"/>
            <a:ext cx="3915177" cy="4616499"/>
          </a:xfrm>
        </p:spPr>
        <p:txBody>
          <a:bodyPr>
            <a:normAutofit/>
          </a:bodyPr>
          <a:lstStyle/>
          <a:p>
            <a:pPr lvl="1"/>
            <a:r>
              <a:rPr lang="en-US" b="1" dirty="0" smtClean="0">
                <a:latin typeface="Arial"/>
                <a:cs typeface="Arial"/>
              </a:rPr>
              <a:t>Dataset</a:t>
            </a:r>
            <a:r>
              <a:rPr lang="en-US" dirty="0" smtClean="0">
                <a:latin typeface="Arial"/>
                <a:cs typeface="Arial"/>
              </a:rPr>
              <a:t>: Rom. Rep. coins, 418 classes, 2 images of obv. &amp; rev. side per </a:t>
            </a:r>
            <a:r>
              <a:rPr lang="en-US" dirty="0" smtClean="0">
                <a:latin typeface="Arial"/>
                <a:cs typeface="Arial"/>
              </a:rPr>
              <a:t>class</a:t>
            </a:r>
          </a:p>
          <a:p>
            <a:pPr lvl="1"/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Correct 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class is under top 5 classes in 93.5% of the cases</a:t>
            </a:r>
            <a:endParaRPr lang="en-US" dirty="0" smtClean="0">
              <a:latin typeface="Arial"/>
              <a:cs typeface="Arial"/>
            </a:endParaRPr>
          </a:p>
          <a:p>
            <a:pPr>
              <a:buNone/>
            </a:pP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Calibri" panose="020F0502020204030204" pitchFamily="34" charset="0"/>
              </a:rPr>
              <a:t>Titel</a:t>
            </a:r>
            <a:endParaRPr lang="de-DE" b="1" dirty="0">
              <a:latin typeface="Calibri" panose="020F0502020204030204" pitchFamily="34" charset="0"/>
            </a:endParaRPr>
          </a:p>
        </p:txBody>
      </p:sp>
      <p:pic>
        <p:nvPicPr>
          <p:cNvPr id="33" name="Picture 5" descr="C:\zamba\Paper Submissions\icpr2014\figs\class241_image5_2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83498" y="2872153"/>
            <a:ext cx="1163505" cy="1260000"/>
          </a:xfrm>
          <a:prstGeom prst="rect">
            <a:avLst/>
          </a:prstGeom>
          <a:noFill/>
        </p:spPr>
      </p:pic>
      <p:pic>
        <p:nvPicPr>
          <p:cNvPr id="34" name="Picture 6" descr="C:\zamba\Paper Submissions\icpr2014\figs\class287_image7_2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72762" y="4815281"/>
            <a:ext cx="1219155" cy="1260000"/>
          </a:xfrm>
          <a:prstGeom prst="rect">
            <a:avLst/>
          </a:prstGeom>
          <a:noFill/>
        </p:spPr>
      </p:pic>
      <p:pic>
        <p:nvPicPr>
          <p:cNvPr id="35" name="Picture 7" descr="C:\zamba\Paper Submissions\icpr2014\figs\class287_image2_2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784024"/>
            <a:ext cx="1280720" cy="1260000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1159619" y="26566830"/>
            <a:ext cx="470645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Intra-class variations: non-rigid deformations</a:t>
            </a:r>
            <a:endParaRPr lang="en-US" sz="32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090569" y="4228051"/>
            <a:ext cx="1560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400" dirty="0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Low inter-</a:t>
            </a:r>
            <a:r>
              <a:rPr lang="de-AT" sz="1400" dirty="0" err="1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class</a:t>
            </a:r>
            <a:r>
              <a:rPr lang="de-AT" sz="1400" dirty="0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AT" sz="1400" dirty="0" err="1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variation</a:t>
            </a:r>
            <a:endParaRPr lang="de-AT" sz="1400" dirty="0">
              <a:solidFill>
                <a:schemeClr val="bg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Up-Down Arrow 37"/>
          <p:cNvSpPr/>
          <p:nvPr/>
        </p:nvSpPr>
        <p:spPr>
          <a:xfrm rot="19298036">
            <a:off x="2550042" y="3897549"/>
            <a:ext cx="267579" cy="1005255"/>
          </a:xfrm>
          <a:prstGeom prst="up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39" name="Up-Down Arrow 38"/>
          <p:cNvSpPr/>
          <p:nvPr/>
        </p:nvSpPr>
        <p:spPr>
          <a:xfrm rot="16200000">
            <a:off x="1707596" y="5034945"/>
            <a:ext cx="267579" cy="1333848"/>
          </a:xfrm>
          <a:prstGeom prst="up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40" name="TextBox 39"/>
          <p:cNvSpPr txBox="1"/>
          <p:nvPr/>
        </p:nvSpPr>
        <p:spPr>
          <a:xfrm>
            <a:off x="1108745" y="5135461"/>
            <a:ext cx="1560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400" dirty="0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High </a:t>
            </a:r>
            <a:r>
              <a:rPr lang="de-AT" sz="1400" dirty="0" err="1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intra-class</a:t>
            </a:r>
            <a:r>
              <a:rPr lang="de-AT" sz="1400" dirty="0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AT" sz="1400" dirty="0" err="1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variation</a:t>
            </a:r>
            <a:endParaRPr lang="de-AT" sz="1400" dirty="0" smtClean="0">
              <a:solidFill>
                <a:schemeClr val="bg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627157" y="3025746"/>
            <a:ext cx="1765739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Compare</a:t>
            </a: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453183" y="2572102"/>
            <a:ext cx="302697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Exemplar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 algn="ctr"/>
            <a:r>
              <a:rPr lang="en-U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images</a:t>
            </a: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795395" y="4303374"/>
            <a:ext cx="17657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Class ID</a:t>
            </a:r>
            <a:endParaRPr lang="en-US" sz="1400" i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4" name="Picture 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19042" y="2869034"/>
            <a:ext cx="1040299" cy="1040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5" name="Straight Arrow Connector 44"/>
          <p:cNvCxnSpPr>
            <a:stCxn id="44" idx="3"/>
          </p:cNvCxnSpPr>
          <p:nvPr/>
        </p:nvCxnSpPr>
        <p:spPr>
          <a:xfrm flipV="1">
            <a:off x="5059341" y="3389152"/>
            <a:ext cx="846508" cy="32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" name="Picture 14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53152" y="3203830"/>
            <a:ext cx="1383350" cy="1734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" name="Cube 46"/>
          <p:cNvSpPr/>
          <p:nvPr/>
        </p:nvSpPr>
        <p:spPr>
          <a:xfrm>
            <a:off x="5942518" y="2726423"/>
            <a:ext cx="1986305" cy="2315360"/>
          </a:xfrm>
          <a:prstGeom prst="cub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cxnSp>
        <p:nvCxnSpPr>
          <p:cNvPr id="57" name="Straight Arrow Connector 56"/>
          <p:cNvCxnSpPr/>
          <p:nvPr/>
        </p:nvCxnSpPr>
        <p:spPr>
          <a:xfrm flipH="1" flipV="1">
            <a:off x="5075339" y="4479721"/>
            <a:ext cx="788565" cy="1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" name="Picture 17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422547" y="2634090"/>
            <a:ext cx="3120705" cy="2905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820022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gitalHeritage2013">
  <a:themeElements>
    <a:clrScheme name="Segment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gment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gment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134</Words>
  <Application>Microsoft Office PowerPoint</Application>
  <PresentationFormat>Custom</PresentationFormat>
  <Paragraphs>28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DigitalHeritage2013</vt:lpstr>
      <vt:lpstr>A Large-Scale Evaluation of Correspondence-Based Coin Classification on Roman Republican Coinage</vt:lpstr>
      <vt:lpstr>Titel</vt:lpstr>
    </vt:vector>
  </TitlesOfParts>
  <Company>Fraunhofer IGD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Graf, Holger</dc:creator>
  <cp:lastModifiedBy>zambalap</cp:lastModifiedBy>
  <cp:revision>32</cp:revision>
  <dcterms:created xsi:type="dcterms:W3CDTF">2013-08-21T11:29:13Z</dcterms:created>
  <dcterms:modified xsi:type="dcterms:W3CDTF">2014-09-18T07:44:16Z</dcterms:modified>
</cp:coreProperties>
</file>