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66" r:id="rId8"/>
    <p:sldId id="265" r:id="rId9"/>
    <p:sldId id="267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2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=""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=""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=""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4754" y="914400"/>
            <a:ext cx="6019800" cy="1676400"/>
          </a:xfrm>
        </p:spPr>
        <p:txBody>
          <a:bodyPr/>
          <a:lstStyle/>
          <a:p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Enhancement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multispectral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images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ancient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manuscripts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" name="Picture Placeholder 4" descr="1st_slide.t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3" b="73"/>
          <a:stretch>
            <a:fillRect/>
          </a:stretch>
        </p:blipFill>
        <p:spPr/>
      </p:pic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>
                <a:latin typeface="Arial"/>
                <a:cs typeface="Arial"/>
              </a:rPr>
              <a:t>Fabian </a:t>
            </a:r>
            <a:r>
              <a:rPr lang="de-DE" dirty="0" err="1" smtClean="0">
                <a:latin typeface="Arial"/>
                <a:cs typeface="Arial"/>
              </a:rPr>
              <a:t>Hollaus</a:t>
            </a:r>
            <a:r>
              <a:rPr lang="de-DE" dirty="0" smtClean="0">
                <a:latin typeface="Arial"/>
                <a:cs typeface="Arial"/>
              </a:rPr>
              <a:t>, Robert </a:t>
            </a:r>
            <a:r>
              <a:rPr lang="de-DE" dirty="0" err="1" smtClean="0">
                <a:latin typeface="Arial"/>
                <a:cs typeface="Arial"/>
              </a:rPr>
              <a:t>Sablatnig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Vienna University </a:t>
            </a:r>
            <a:r>
              <a:rPr lang="de-DE" dirty="0" err="1" smtClean="0">
                <a:latin typeface="Arial"/>
                <a:cs typeface="Arial"/>
              </a:rPr>
              <a:t>of</a:t>
            </a:r>
            <a:r>
              <a:rPr lang="de-DE" dirty="0" smtClean="0">
                <a:latin typeface="Arial"/>
                <a:cs typeface="Arial"/>
              </a:rPr>
              <a:t> Technology</a:t>
            </a:r>
          </a:p>
          <a:p>
            <a:r>
              <a:rPr lang="de-DE" dirty="0" smtClean="0">
                <a:latin typeface="Arial"/>
                <a:cs typeface="Arial"/>
              </a:rPr>
              <a:t>Computer Vision Lab</a:t>
            </a:r>
          </a:p>
          <a:p>
            <a:r>
              <a:rPr lang="de-DE" dirty="0" smtClean="0">
                <a:latin typeface="Arial"/>
                <a:cs typeface="Arial"/>
              </a:rPr>
              <a:t>{</a:t>
            </a:r>
            <a:r>
              <a:rPr lang="de-DE" dirty="0" err="1" smtClean="0">
                <a:latin typeface="Arial"/>
                <a:cs typeface="Arial"/>
              </a:rPr>
              <a:t>holl</a:t>
            </a:r>
            <a:r>
              <a:rPr lang="de-DE" dirty="0" smtClean="0">
                <a:latin typeface="Arial"/>
                <a:cs typeface="Arial"/>
              </a:rPr>
              <a:t>, </a:t>
            </a:r>
            <a:r>
              <a:rPr lang="de-DE" dirty="0" err="1" smtClean="0">
                <a:latin typeface="Arial"/>
                <a:cs typeface="Arial"/>
              </a:rPr>
              <a:t>sab</a:t>
            </a:r>
            <a:r>
              <a:rPr lang="de-DE" dirty="0" smtClean="0">
                <a:latin typeface="Arial"/>
                <a:cs typeface="Arial"/>
              </a:rPr>
              <a:t>}@</a:t>
            </a:r>
            <a:r>
              <a:rPr lang="de-DE" dirty="0" err="1" smtClean="0">
                <a:latin typeface="Arial"/>
                <a:cs typeface="Arial"/>
              </a:rPr>
              <a:t>caa.tuwien.ac.at</a:t>
            </a:r>
            <a:endParaRPr lang="de-D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5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00000"/>
                </a:solidFill>
              </a:rPr>
              <a:t>TitlE</a:t>
            </a:r>
            <a:r>
              <a:rPr lang="de-DE" dirty="0">
                <a:solidFill>
                  <a:srgbClr val="000000"/>
                </a:solidFill>
              </a:rPr>
              <a:t> Slide </a:t>
            </a:r>
            <a:r>
              <a:rPr lang="de-DE" dirty="0" err="1">
                <a:solidFill>
                  <a:srgbClr val="000000"/>
                </a:solidFill>
              </a:rPr>
              <a:t>With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picture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right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7462261" cy="1683011"/>
          </a:xfrm>
        </p:spPr>
        <p:txBody>
          <a:bodyPr>
            <a:normAutofit/>
          </a:bodyPr>
          <a:lstStyle/>
          <a:p>
            <a:r>
              <a:rPr lang="de-DE" dirty="0" err="1" smtClean="0">
                <a:latin typeface="Arial"/>
                <a:cs typeface="Arial"/>
              </a:rPr>
              <a:t>Authors</a:t>
            </a:r>
            <a:r>
              <a:rPr lang="de-DE" dirty="0" smtClean="0">
                <a:latin typeface="Arial"/>
                <a:cs typeface="Arial"/>
              </a:rPr>
              <a:t> Name 1, Name 2, Name 3                  </a:t>
            </a:r>
            <a:r>
              <a:rPr lang="de-DE" dirty="0" err="1" smtClean="0">
                <a:latin typeface="Arial"/>
                <a:cs typeface="Arial"/>
              </a:rPr>
              <a:t>until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this</a:t>
            </a:r>
            <a:r>
              <a:rPr lang="de-DE" dirty="0" smtClean="0">
                <a:latin typeface="Arial"/>
                <a:cs typeface="Arial"/>
              </a:rPr>
              <a:t> end</a:t>
            </a:r>
          </a:p>
          <a:p>
            <a:r>
              <a:rPr lang="de-DE" dirty="0" err="1" smtClean="0">
                <a:latin typeface="Arial"/>
                <a:cs typeface="Arial"/>
              </a:rPr>
              <a:t>Affiliations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{E-Mail}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13" name="Bildplatzhalter 12"/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="" xmlns:p14="http://schemas.microsoft.com/office/powerpoint/2010/main" val="16073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TitlE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–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slide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Without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Picture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Authors</a:t>
            </a:r>
            <a:r>
              <a:rPr lang="de-DE" dirty="0" smtClean="0">
                <a:latin typeface="Arial"/>
                <a:cs typeface="Arial"/>
              </a:rPr>
              <a:t> Name 1, Name 2, Name 3</a:t>
            </a:r>
          </a:p>
          <a:p>
            <a:r>
              <a:rPr lang="de-DE" dirty="0" err="1" smtClean="0">
                <a:latin typeface="Arial"/>
                <a:cs typeface="Arial"/>
              </a:rPr>
              <a:t>Affiliations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{E-Mail}</a:t>
            </a:r>
            <a:endParaRPr lang="de-D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91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Titel &amp;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SubtiTle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Without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picture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Authors</a:t>
            </a:r>
            <a:r>
              <a:rPr lang="de-DE" dirty="0" smtClean="0">
                <a:latin typeface="Arial"/>
                <a:cs typeface="Arial"/>
              </a:rPr>
              <a:t> Name 1, Name 2, Name </a:t>
            </a:r>
            <a:r>
              <a:rPr lang="de-DE" dirty="0">
                <a:latin typeface="Arial"/>
                <a:cs typeface="Arial"/>
              </a:rPr>
              <a:t>3 </a:t>
            </a:r>
            <a:r>
              <a:rPr lang="de-DE" dirty="0" smtClean="0">
                <a:latin typeface="Arial"/>
                <a:cs typeface="Arial"/>
              </a:rPr>
              <a:t>                               </a:t>
            </a:r>
            <a:r>
              <a:rPr lang="de-DE" dirty="0" err="1" smtClean="0">
                <a:latin typeface="Arial"/>
                <a:cs typeface="Arial"/>
              </a:rPr>
              <a:t>until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>
                <a:latin typeface="Arial"/>
                <a:cs typeface="Arial"/>
              </a:rPr>
              <a:t>this</a:t>
            </a:r>
            <a:r>
              <a:rPr lang="de-DE" dirty="0">
                <a:latin typeface="Arial"/>
                <a:cs typeface="Arial"/>
              </a:rPr>
              <a:t> end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err="1" smtClean="0">
                <a:latin typeface="Arial"/>
                <a:cs typeface="Arial"/>
              </a:rPr>
              <a:t>Affiliations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{E-Mail}</a:t>
            </a:r>
            <a:endParaRPr lang="de-D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0916" y="1090608"/>
            <a:ext cx="3801600" cy="4616499"/>
          </a:xfrm>
        </p:spPr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2 / Text   </a:t>
            </a:r>
            <a:r>
              <a:rPr lang="de-DE" sz="1800" dirty="0" err="1" smtClean="0">
                <a:solidFill>
                  <a:srgbClr val="000000"/>
                </a:solidFill>
                <a:latin typeface="Arial"/>
                <a:cs typeface="Arial"/>
              </a:rPr>
              <a:t>until</a:t>
            </a:r>
            <a:r>
              <a:rPr lang="de-DE" sz="18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  <a:latin typeface="Arial"/>
                <a:cs typeface="Arial"/>
              </a:rPr>
              <a:t>this</a:t>
            </a:r>
            <a:r>
              <a:rPr lang="de-DE" sz="1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1800" dirty="0" smtClean="0">
                <a:solidFill>
                  <a:srgbClr val="000000"/>
                </a:solidFill>
                <a:latin typeface="Arial"/>
                <a:cs typeface="Arial"/>
              </a:rPr>
              <a:t>end</a:t>
            </a:r>
          </a:p>
          <a:p>
            <a:pPr lvl="1"/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4 / Text</a:t>
            </a:r>
          </a:p>
          <a:p>
            <a:pPr lvl="3">
              <a:buFont typeface="Wingdings 3" charset="2"/>
              <a:buChar char=""/>
            </a:pPr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5 / Text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1"/>
          </p:nvPr>
        </p:nvSpPr>
        <p:spPr>
          <a:xfrm>
            <a:off x="4312293" y="1090607"/>
            <a:ext cx="3802344" cy="4616499"/>
          </a:xfrm>
        </p:spPr>
        <p:txBody>
          <a:bodyPr/>
          <a:lstStyle/>
          <a:p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2 / </a:t>
            </a:r>
            <a:r>
              <a:rPr lang="de-DE" dirty="0" smtClean="0">
                <a:latin typeface="Arial"/>
                <a:cs typeface="Arial"/>
              </a:rPr>
              <a:t>Text   </a:t>
            </a:r>
            <a:r>
              <a:rPr lang="de-DE" sz="1800" dirty="0" err="1" smtClean="0">
                <a:latin typeface="Arial"/>
                <a:cs typeface="Arial"/>
              </a:rPr>
              <a:t>until</a:t>
            </a:r>
            <a:r>
              <a:rPr lang="de-DE" sz="1800" dirty="0" smtClean="0">
                <a:latin typeface="Arial"/>
                <a:cs typeface="Arial"/>
              </a:rPr>
              <a:t> </a:t>
            </a:r>
            <a:r>
              <a:rPr lang="de-DE" sz="1800" dirty="0" err="1">
                <a:latin typeface="Arial"/>
                <a:cs typeface="Arial"/>
              </a:rPr>
              <a:t>this</a:t>
            </a:r>
            <a:r>
              <a:rPr lang="de-DE" sz="1800" dirty="0">
                <a:latin typeface="Arial"/>
                <a:cs typeface="Arial"/>
              </a:rPr>
              <a:t> </a:t>
            </a:r>
            <a:r>
              <a:rPr lang="de-DE" sz="1800" dirty="0" smtClean="0">
                <a:latin typeface="Arial"/>
                <a:cs typeface="Arial"/>
              </a:rPr>
              <a:t>end</a:t>
            </a:r>
            <a:endParaRPr lang="de-DE" sz="1800" dirty="0">
              <a:latin typeface="Arial"/>
              <a:cs typeface="Arial"/>
            </a:endParaRPr>
          </a:p>
          <a:p>
            <a:pPr lvl="1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4 / Text</a:t>
            </a:r>
          </a:p>
          <a:p>
            <a:pPr lvl="3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5 / Text</a:t>
            </a:r>
          </a:p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half" idx="23"/>
          </p:nvPr>
        </p:nvSpPr>
        <p:spPr>
          <a:xfrm>
            <a:off x="8114636" y="1090607"/>
            <a:ext cx="3801600" cy="4616499"/>
          </a:xfrm>
        </p:spPr>
        <p:txBody>
          <a:bodyPr/>
          <a:lstStyle/>
          <a:p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2 / </a:t>
            </a:r>
            <a:r>
              <a:rPr lang="de-DE" dirty="0" smtClean="0">
                <a:latin typeface="Arial"/>
                <a:cs typeface="Arial"/>
              </a:rPr>
              <a:t>Text   </a:t>
            </a:r>
            <a:r>
              <a:rPr lang="de-DE" sz="1800" dirty="0" err="1" smtClean="0">
                <a:latin typeface="Arial"/>
                <a:cs typeface="Arial"/>
              </a:rPr>
              <a:t>until</a:t>
            </a:r>
            <a:r>
              <a:rPr lang="de-DE" sz="1800" dirty="0" smtClean="0">
                <a:latin typeface="Arial"/>
                <a:cs typeface="Arial"/>
              </a:rPr>
              <a:t> </a:t>
            </a:r>
            <a:r>
              <a:rPr lang="de-DE" sz="1800" dirty="0" err="1">
                <a:latin typeface="Arial"/>
                <a:cs typeface="Arial"/>
              </a:rPr>
              <a:t>this</a:t>
            </a:r>
            <a:r>
              <a:rPr lang="de-DE" sz="1800" dirty="0">
                <a:latin typeface="Arial"/>
                <a:cs typeface="Arial"/>
              </a:rPr>
              <a:t> </a:t>
            </a:r>
            <a:r>
              <a:rPr lang="de-DE" sz="1800" dirty="0" smtClean="0">
                <a:latin typeface="Arial"/>
                <a:cs typeface="Arial"/>
              </a:rPr>
              <a:t>end</a:t>
            </a:r>
            <a:endParaRPr lang="de-DE" sz="1800" dirty="0">
              <a:latin typeface="Arial"/>
              <a:cs typeface="Arial"/>
            </a:endParaRPr>
          </a:p>
          <a:p>
            <a:pPr lvl="1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4 / Text</a:t>
            </a:r>
          </a:p>
          <a:p>
            <a:pPr lvl="3"/>
            <a:r>
              <a:rPr lang="de-DE" dirty="0" err="1">
                <a:latin typeface="Arial"/>
                <a:cs typeface="Arial"/>
              </a:rPr>
              <a:t>Heading</a:t>
            </a:r>
            <a:r>
              <a:rPr lang="de-DE" dirty="0">
                <a:latin typeface="Arial"/>
                <a:cs typeface="Arial"/>
              </a:rPr>
              <a:t> 5 / Text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0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70v_2.pn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l="9549" r="9549"/>
          <a:stretch>
            <a:fillRect/>
          </a:stretch>
        </p:blipFill>
        <p:spPr>
          <a:xfrm>
            <a:off x="8169275" y="1066800"/>
            <a:ext cx="3419475" cy="4687888"/>
          </a:xfrm>
        </p:spPr>
      </p:pic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Motivation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0917" y="1090608"/>
            <a:ext cx="3801600" cy="4616499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Ancient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manuscripts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err="1" smtClean="0">
                <a:latin typeface="Arial"/>
                <a:cs typeface="Arial"/>
              </a:rPr>
              <a:t>Faded</a:t>
            </a:r>
            <a:r>
              <a:rPr lang="de-DE" dirty="0" smtClean="0">
                <a:latin typeface="Arial"/>
                <a:cs typeface="Arial"/>
              </a:rPr>
              <a:t> out </a:t>
            </a:r>
            <a:r>
              <a:rPr lang="de-DE" dirty="0" err="1" smtClean="0">
                <a:latin typeface="Arial"/>
                <a:cs typeface="Arial"/>
              </a:rPr>
              <a:t>ink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Background </a:t>
            </a:r>
            <a:r>
              <a:rPr lang="de-DE" dirty="0" err="1" smtClean="0">
                <a:latin typeface="Arial"/>
                <a:cs typeface="Arial"/>
              </a:rPr>
              <a:t>clutter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Palimpsests (</a:t>
            </a:r>
            <a:r>
              <a:rPr lang="de-DE" dirty="0" err="1" smtClean="0">
                <a:latin typeface="Arial"/>
                <a:cs typeface="Arial"/>
              </a:rPr>
              <a:t>twice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written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manuscript</a:t>
            </a:r>
            <a:r>
              <a:rPr lang="de-DE" dirty="0" smtClean="0">
                <a:latin typeface="Arial"/>
                <a:cs typeface="Arial"/>
              </a:rPr>
              <a:t>)</a:t>
            </a:r>
          </a:p>
          <a:p>
            <a:pPr lvl="1"/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MultiSpectral</a:t>
            </a:r>
            <a:r>
              <a:rPr lang="de-DE" dirty="0" smtClean="0">
                <a:latin typeface="Arial"/>
                <a:cs typeface="Arial"/>
              </a:rPr>
              <a:t> Imaging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Used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for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legibility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increasement</a:t>
            </a:r>
            <a:endParaRPr lang="de-DE" dirty="0" smtClean="0">
              <a:latin typeface="Arial"/>
              <a:cs typeface="Arial"/>
            </a:endParaRPr>
          </a:p>
          <a:p>
            <a:pPr lvl="1"/>
            <a:r>
              <a:rPr lang="de-DE" dirty="0" smtClean="0">
                <a:latin typeface="Arial"/>
                <a:cs typeface="Arial"/>
              </a:rPr>
              <a:t>Dimension </a:t>
            </a:r>
            <a:r>
              <a:rPr lang="de-DE" dirty="0" err="1" smtClean="0">
                <a:latin typeface="Arial"/>
                <a:cs typeface="Arial"/>
              </a:rPr>
              <a:t>reduction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can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be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used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for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further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enhancement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Applied Linear </a:t>
            </a:r>
            <a:r>
              <a:rPr lang="de-DE" dirty="0" err="1" smtClean="0">
                <a:latin typeface="Arial"/>
                <a:cs typeface="Arial"/>
              </a:rPr>
              <a:t>Discriminant</a:t>
            </a:r>
            <a:r>
              <a:rPr lang="de-DE" dirty="0" smtClean="0">
                <a:latin typeface="Arial"/>
                <a:cs typeface="Arial"/>
              </a:rPr>
              <a:t> Analysis (LDA)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Requires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labeling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of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training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data</a:t>
            </a:r>
            <a:endParaRPr lang="de-DE" dirty="0" smtClean="0">
              <a:latin typeface="Arial"/>
              <a:cs typeface="Arial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Labeling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1"/>
          </p:nvPr>
        </p:nvSpPr>
        <p:spPr>
          <a:xfrm>
            <a:off x="4312293" y="1090607"/>
            <a:ext cx="3801600" cy="4616499"/>
          </a:xfrm>
        </p:spPr>
        <p:txBody>
          <a:bodyPr/>
          <a:lstStyle/>
          <a:p>
            <a:r>
              <a:rPr lang="de-DE" dirty="0" smtClean="0">
                <a:latin typeface="Arial"/>
                <a:cs typeface="Arial"/>
              </a:rPr>
              <a:t>LDA  </a:t>
            </a:r>
            <a:r>
              <a:rPr lang="de-DE" dirty="0" err="1" smtClean="0">
                <a:latin typeface="Arial"/>
                <a:cs typeface="Arial"/>
              </a:rPr>
              <a:t>is</a:t>
            </a:r>
            <a:r>
              <a:rPr lang="de-DE" dirty="0" smtClean="0">
                <a:latin typeface="Arial"/>
                <a:cs typeface="Arial"/>
              </a:rPr>
              <a:t> a </a:t>
            </a:r>
            <a:r>
              <a:rPr lang="de-DE" dirty="0" err="1" smtClean="0">
                <a:latin typeface="Arial"/>
                <a:cs typeface="Arial"/>
              </a:rPr>
              <a:t>supervised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dimension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reduction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technique</a:t>
            </a:r>
            <a:r>
              <a:rPr lang="de-DE" dirty="0" smtClean="0">
                <a:latin typeface="Arial"/>
                <a:cs typeface="Arial"/>
              </a:rPr>
              <a:t>	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Requires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labeling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err="1" smtClean="0">
                <a:latin typeface="Arial"/>
                <a:cs typeface="Arial"/>
              </a:rPr>
              <a:t>Automated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labeling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based</a:t>
            </a:r>
            <a:r>
              <a:rPr lang="de-DE" dirty="0" smtClean="0">
                <a:latin typeface="Arial"/>
                <a:cs typeface="Arial"/>
              </a:rPr>
              <a:t> on </a:t>
            </a:r>
            <a:r>
              <a:rPr lang="de-DE" dirty="0" err="1" smtClean="0">
                <a:latin typeface="Arial"/>
                <a:cs typeface="Arial"/>
              </a:rPr>
              <a:t>document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analysis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techniques</a:t>
            </a:r>
            <a:r>
              <a:rPr lang="de-DE" dirty="0" smtClean="0">
                <a:latin typeface="Arial"/>
                <a:cs typeface="Arial"/>
              </a:rPr>
              <a:t>:</a:t>
            </a:r>
          </a:p>
          <a:p>
            <a:pPr lvl="2"/>
            <a:r>
              <a:rPr lang="de-DE" dirty="0" smtClean="0">
                <a:latin typeface="Arial"/>
                <a:cs typeface="Arial"/>
              </a:rPr>
              <a:t>Binarization</a:t>
            </a:r>
          </a:p>
          <a:p>
            <a:pPr lvl="2"/>
            <a:r>
              <a:rPr lang="de-DE" dirty="0" smtClean="0">
                <a:latin typeface="Arial"/>
                <a:cs typeface="Arial"/>
              </a:rPr>
              <a:t>Text </a:t>
            </a:r>
            <a:r>
              <a:rPr lang="de-DE" dirty="0" err="1" smtClean="0">
                <a:latin typeface="Arial"/>
                <a:cs typeface="Arial"/>
              </a:rPr>
              <a:t>line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detection</a:t>
            </a:r>
            <a:endParaRPr lang="de-DE" dirty="0" smtClean="0">
              <a:latin typeface="Arial"/>
              <a:cs typeface="Arial"/>
            </a:endParaRPr>
          </a:p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Enhancement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mtClean="0">
                <a:solidFill>
                  <a:srgbClr val="000000"/>
                </a:solidFill>
                <a:latin typeface="Arial"/>
                <a:cs typeface="Arial"/>
              </a:rPr>
              <a:t>result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8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idx="13"/>
          </p:nvPr>
        </p:nvSpPr>
        <p:spPr>
          <a:xfrm>
            <a:off x="4428546" y="1066799"/>
            <a:ext cx="7315838" cy="2175166"/>
          </a:xfrm>
        </p:spPr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Motivation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0917" y="1090608"/>
            <a:ext cx="3801600" cy="4616499"/>
          </a:xfrm>
        </p:spPr>
        <p:txBody>
          <a:bodyPr>
            <a:normAutofit/>
          </a:bodyPr>
          <a:lstStyle/>
          <a:p>
            <a:r>
              <a:rPr lang="de-DE" dirty="0" err="1" smtClean="0">
                <a:latin typeface="Arial"/>
                <a:cs typeface="Arial"/>
              </a:rPr>
              <a:t>Ancient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manuscripts</a:t>
            </a:r>
            <a:endParaRPr lang="de-DE" dirty="0">
              <a:latin typeface="Arial"/>
              <a:cs typeface="Arial"/>
            </a:endParaRPr>
          </a:p>
          <a:p>
            <a:pPr lvl="2"/>
            <a:r>
              <a:rPr lang="de-DE" dirty="0" err="1" smtClean="0">
                <a:latin typeface="Arial"/>
                <a:cs typeface="Arial"/>
              </a:rPr>
              <a:t>Faded</a:t>
            </a:r>
            <a:r>
              <a:rPr lang="de-DE" dirty="0" smtClean="0">
                <a:latin typeface="Arial"/>
                <a:cs typeface="Arial"/>
              </a:rPr>
              <a:t> out </a:t>
            </a:r>
            <a:r>
              <a:rPr lang="de-DE" dirty="0" err="1" smtClean="0">
                <a:latin typeface="Arial"/>
                <a:cs typeface="Arial"/>
              </a:rPr>
              <a:t>ink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Background </a:t>
            </a:r>
            <a:r>
              <a:rPr lang="de-DE" dirty="0" err="1" smtClean="0">
                <a:latin typeface="Arial"/>
                <a:cs typeface="Arial"/>
              </a:rPr>
              <a:t>clutter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Palimpsests (</a:t>
            </a:r>
            <a:r>
              <a:rPr lang="de-DE" dirty="0" err="1" smtClean="0">
                <a:latin typeface="Arial"/>
                <a:cs typeface="Arial"/>
              </a:rPr>
              <a:t>twice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written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manuscript</a:t>
            </a:r>
            <a:r>
              <a:rPr lang="de-DE" dirty="0" smtClean="0">
                <a:latin typeface="Arial"/>
                <a:cs typeface="Arial"/>
              </a:rPr>
              <a:t>)</a:t>
            </a:r>
          </a:p>
          <a:p>
            <a:pPr lvl="1"/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MultiSpectral</a:t>
            </a:r>
            <a:r>
              <a:rPr lang="de-DE" dirty="0" smtClean="0">
                <a:latin typeface="Arial"/>
                <a:cs typeface="Arial"/>
              </a:rPr>
              <a:t> Imaging</a:t>
            </a:r>
          </a:p>
          <a:p>
            <a:pPr lvl="2"/>
            <a:r>
              <a:rPr lang="de-DE" dirty="0" smtClean="0">
                <a:latin typeface="Arial"/>
                <a:cs typeface="Arial"/>
              </a:rPr>
              <a:t>Non-Invasive </a:t>
            </a:r>
            <a:r>
              <a:rPr lang="de-DE" dirty="0" err="1" smtClean="0">
                <a:latin typeface="Arial"/>
                <a:cs typeface="Arial"/>
              </a:rPr>
              <a:t>technique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err="1" smtClean="0">
                <a:latin typeface="Arial"/>
                <a:cs typeface="Arial"/>
              </a:rPr>
              <a:t>Used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for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legibility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increasement</a:t>
            </a:r>
            <a:endParaRPr lang="de-DE" dirty="0" smtClean="0">
              <a:latin typeface="Arial"/>
              <a:cs typeface="Arial"/>
            </a:endParaRPr>
          </a:p>
          <a:p>
            <a:pPr lvl="1"/>
            <a:r>
              <a:rPr lang="de-DE" dirty="0" smtClean="0">
                <a:latin typeface="Arial"/>
                <a:cs typeface="Arial"/>
              </a:rPr>
              <a:t>Dimension </a:t>
            </a:r>
            <a:r>
              <a:rPr lang="de-DE" dirty="0" err="1" smtClean="0">
                <a:latin typeface="Arial"/>
                <a:cs typeface="Arial"/>
              </a:rPr>
              <a:t>reduction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can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be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used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for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further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enhancement</a:t>
            </a:r>
            <a:endParaRPr lang="de-DE" dirty="0" smtClean="0">
              <a:latin typeface="Arial"/>
              <a:cs typeface="Arial"/>
            </a:endParaRPr>
          </a:p>
          <a:p>
            <a:pPr lvl="2"/>
            <a:r>
              <a:rPr lang="de-DE" dirty="0" smtClean="0">
                <a:latin typeface="Arial"/>
                <a:cs typeface="Arial"/>
              </a:rPr>
              <a:t>Applied Linear </a:t>
            </a:r>
            <a:r>
              <a:rPr lang="de-DE" dirty="0" err="1" smtClean="0">
                <a:latin typeface="Arial"/>
                <a:cs typeface="Arial"/>
              </a:rPr>
              <a:t>Discriminant</a:t>
            </a:r>
            <a:r>
              <a:rPr lang="de-DE" dirty="0" smtClean="0">
                <a:latin typeface="Arial"/>
                <a:cs typeface="Arial"/>
              </a:rPr>
              <a:t> Analysis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Requires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labeling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of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training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data</a:t>
            </a:r>
            <a:endParaRPr lang="de-DE" dirty="0" smtClean="0">
              <a:latin typeface="Arial"/>
              <a:cs typeface="Arial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Picture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1"/>
          </p:nvPr>
        </p:nvSpPr>
        <p:spPr>
          <a:xfrm>
            <a:off x="4312293" y="3761510"/>
            <a:ext cx="3801600" cy="2007942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Based</a:t>
            </a:r>
            <a:r>
              <a:rPr lang="de-DE" dirty="0" smtClean="0">
                <a:latin typeface="Arial"/>
                <a:cs typeface="Arial"/>
              </a:rPr>
              <a:t> on </a:t>
            </a:r>
            <a:r>
              <a:rPr lang="de-DE" dirty="0" err="1" smtClean="0">
                <a:latin typeface="Arial"/>
                <a:cs typeface="Arial"/>
              </a:rPr>
              <a:t>document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analysis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techniques</a:t>
            </a:r>
            <a:endParaRPr lang="de-DE" dirty="0" smtClean="0">
              <a:latin typeface="Arial"/>
              <a:cs typeface="Arial"/>
            </a:endParaRPr>
          </a:p>
          <a:p>
            <a:pPr lvl="1"/>
            <a:r>
              <a:rPr lang="de-DE" dirty="0" smtClean="0">
                <a:latin typeface="Arial"/>
                <a:cs typeface="Arial"/>
              </a:rPr>
              <a:t>Binarization</a:t>
            </a:r>
          </a:p>
          <a:p>
            <a:pPr lvl="1"/>
            <a:r>
              <a:rPr lang="de-DE" dirty="0" smtClean="0">
                <a:latin typeface="Arial"/>
                <a:cs typeface="Arial"/>
              </a:rPr>
              <a:t>Text </a:t>
            </a:r>
            <a:r>
              <a:rPr lang="de-DE" dirty="0" err="1" smtClean="0">
                <a:latin typeface="Arial"/>
                <a:cs typeface="Arial"/>
              </a:rPr>
              <a:t>line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de-DE" dirty="0" err="1" smtClean="0">
                <a:latin typeface="Arial"/>
                <a:cs typeface="Arial"/>
              </a:rPr>
              <a:t>detection</a:t>
            </a:r>
            <a:endParaRPr lang="de-DE" dirty="0" smtClean="0">
              <a:latin typeface="Arial"/>
              <a:cs typeface="Arial"/>
            </a:endParaRPr>
          </a:p>
          <a:p>
            <a:pPr lvl="1"/>
            <a:endParaRPr lang="de-DE" dirty="0" smtClean="0">
              <a:latin typeface="Arial"/>
              <a:cs typeface="Arial"/>
            </a:endParaRP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0" name="Inhaltsplatzhalter 5"/>
          <p:cNvSpPr txBox="1">
            <a:spLocks/>
          </p:cNvSpPr>
          <p:nvPr/>
        </p:nvSpPr>
        <p:spPr>
          <a:xfrm>
            <a:off x="8114637" y="3761510"/>
            <a:ext cx="3801600" cy="2007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1pPr>
            <a:lvl2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2pPr>
            <a:lvl3pPr marL="539750" indent="-269875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3pPr>
            <a:lvl4pPr marL="811213" indent="-271463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4pPr>
            <a:lvl5pPr marL="976313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2 / </a:t>
            </a:r>
            <a:r>
              <a:rPr lang="de-DE" dirty="0">
                <a:latin typeface="Arial"/>
                <a:cs typeface="Arial"/>
              </a:rPr>
              <a:t>Text   </a:t>
            </a:r>
            <a:r>
              <a:rPr lang="de-DE" sz="1800" dirty="0" err="1" smtClean="0">
                <a:latin typeface="Arial"/>
                <a:cs typeface="Arial"/>
              </a:rPr>
              <a:t>until</a:t>
            </a:r>
            <a:r>
              <a:rPr lang="de-DE" sz="1800" dirty="0" smtClean="0">
                <a:latin typeface="Arial"/>
                <a:cs typeface="Arial"/>
              </a:rPr>
              <a:t> </a:t>
            </a:r>
            <a:r>
              <a:rPr lang="de-DE" sz="1800" dirty="0" err="1">
                <a:latin typeface="Arial"/>
                <a:cs typeface="Arial"/>
              </a:rPr>
              <a:t>this</a:t>
            </a:r>
            <a:r>
              <a:rPr lang="de-DE" sz="1800" dirty="0">
                <a:latin typeface="Arial"/>
                <a:cs typeface="Arial"/>
              </a:rPr>
              <a:t> end</a:t>
            </a:r>
            <a:endParaRPr lang="de-DE" sz="1800" dirty="0" smtClean="0">
              <a:latin typeface="Arial"/>
              <a:cs typeface="Arial"/>
            </a:endParaRPr>
          </a:p>
          <a:p>
            <a:pPr lvl="1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4 / Text</a:t>
            </a:r>
          </a:p>
          <a:p>
            <a:pPr lvl="3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5 / Text</a:t>
            </a:r>
          </a:p>
          <a:p>
            <a:endParaRPr lang="de-DE" dirty="0"/>
          </a:p>
        </p:txBody>
      </p:sp>
      <p:sp>
        <p:nvSpPr>
          <p:cNvPr id="11" name="Textplatzhalter 4"/>
          <p:cNvSpPr txBox="1">
            <a:spLocks/>
          </p:cNvSpPr>
          <p:nvPr/>
        </p:nvSpPr>
        <p:spPr>
          <a:xfrm>
            <a:off x="4312293" y="3122901"/>
            <a:ext cx="3528000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200" b="0" kern="1200" cap="none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Labeling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Textplatzhalter 4"/>
          <p:cNvSpPr txBox="1">
            <a:spLocks/>
          </p:cNvSpPr>
          <p:nvPr/>
        </p:nvSpPr>
        <p:spPr>
          <a:xfrm>
            <a:off x="8216384" y="3122901"/>
            <a:ext cx="3528000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200" b="0" kern="1200" cap="none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8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idx="13"/>
          </p:nvPr>
        </p:nvSpPr>
        <p:spPr>
          <a:xfrm>
            <a:off x="8293670" y="1066798"/>
            <a:ext cx="3528000" cy="1925783"/>
          </a:xfrm>
        </p:spPr>
      </p:sp>
      <p:sp>
        <p:nvSpPr>
          <p:cNvPr id="7" name="Textplatzhalter 6"/>
          <p:cNvSpPr>
            <a:spLocks noGrp="1"/>
          </p:cNvSpPr>
          <p:nvPr>
            <p:ph type="body" idx="20"/>
          </p:nvPr>
        </p:nvSpPr>
        <p:spPr>
          <a:xfrm>
            <a:off x="8127416" y="400576"/>
            <a:ext cx="3658297" cy="576262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Picture 1 AND / OR Video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Medienplatzhalter 9"/>
          <p:cNvSpPr>
            <a:spLocks noGrp="1"/>
          </p:cNvSpPr>
          <p:nvPr>
            <p:ph type="media" sz="quarter" idx="21"/>
          </p:nvPr>
        </p:nvSpPr>
        <p:spPr>
          <a:xfrm>
            <a:off x="8293669" y="2686045"/>
            <a:ext cx="3528000" cy="2508101"/>
          </a:xfrm>
        </p:spPr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0917" y="1090608"/>
            <a:ext cx="3801600" cy="4616499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2 / Text   </a:t>
            </a:r>
            <a:r>
              <a:rPr lang="de-DE" sz="1800" dirty="0" err="1" smtClean="0">
                <a:latin typeface="Arial"/>
                <a:cs typeface="Arial"/>
              </a:rPr>
              <a:t>until</a:t>
            </a:r>
            <a:r>
              <a:rPr lang="de-DE" sz="1800" dirty="0" smtClean="0">
                <a:latin typeface="Arial"/>
                <a:cs typeface="Arial"/>
              </a:rPr>
              <a:t> </a:t>
            </a:r>
            <a:r>
              <a:rPr lang="de-DE" sz="1800" dirty="0" err="1" smtClean="0">
                <a:latin typeface="Arial"/>
                <a:cs typeface="Arial"/>
              </a:rPr>
              <a:t>this</a:t>
            </a:r>
            <a:r>
              <a:rPr lang="de-DE" sz="1800" dirty="0" smtClean="0">
                <a:latin typeface="Arial"/>
                <a:cs typeface="Arial"/>
              </a:rPr>
              <a:t> end </a:t>
            </a:r>
          </a:p>
          <a:p>
            <a:pPr lvl="1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4 / Text</a:t>
            </a:r>
          </a:p>
          <a:p>
            <a:pPr lvl="3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5 / Text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000000"/>
                </a:solidFill>
                <a:latin typeface="Arial"/>
                <a:cs typeface="Arial"/>
              </a:rPr>
              <a:t>Heading</a:t>
            </a:r>
            <a:r>
              <a:rPr lang="de-DE" dirty="0" smtClean="0">
                <a:solidFill>
                  <a:srgbClr val="000000"/>
                </a:solidFill>
                <a:latin typeface="Arial"/>
                <a:cs typeface="Arial"/>
              </a:rPr>
              <a:t> 1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2"/>
          </p:nvPr>
        </p:nvSpPr>
        <p:spPr>
          <a:xfrm>
            <a:off x="4312293" y="1090607"/>
            <a:ext cx="3801600" cy="4616499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2 / Text   </a:t>
            </a:r>
            <a:r>
              <a:rPr lang="de-DE" sz="1800" dirty="0" err="1" smtClean="0">
                <a:latin typeface="Arial"/>
                <a:cs typeface="Arial"/>
              </a:rPr>
              <a:t>until</a:t>
            </a:r>
            <a:r>
              <a:rPr lang="de-DE" sz="1800" dirty="0" smtClean="0">
                <a:latin typeface="Arial"/>
                <a:cs typeface="Arial"/>
              </a:rPr>
              <a:t> </a:t>
            </a:r>
            <a:r>
              <a:rPr lang="de-DE" sz="1800" dirty="0" err="1" smtClean="0">
                <a:latin typeface="Arial"/>
                <a:cs typeface="Arial"/>
              </a:rPr>
              <a:t>this</a:t>
            </a:r>
            <a:r>
              <a:rPr lang="de-DE" sz="1800" dirty="0" smtClean="0">
                <a:latin typeface="Arial"/>
                <a:cs typeface="Arial"/>
              </a:rPr>
              <a:t> end</a:t>
            </a:r>
          </a:p>
          <a:p>
            <a:pPr lvl="1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3 / Text</a:t>
            </a:r>
          </a:p>
          <a:p>
            <a:pPr lvl="2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4 / Text</a:t>
            </a:r>
          </a:p>
          <a:p>
            <a:pPr lvl="3"/>
            <a:r>
              <a:rPr lang="de-DE" dirty="0" err="1" smtClean="0">
                <a:latin typeface="Arial"/>
                <a:cs typeface="Arial"/>
              </a:rPr>
              <a:t>Heading</a:t>
            </a:r>
            <a:r>
              <a:rPr lang="de-DE" dirty="0" smtClean="0">
                <a:latin typeface="Arial"/>
                <a:cs typeface="Arial"/>
              </a:rPr>
              <a:t> 5 / Text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8" name="Medienplatzhalter 7"/>
          <p:cNvSpPr>
            <a:spLocks noGrp="1"/>
          </p:cNvSpPr>
          <p:nvPr>
            <p:ph type="media" sz="quarter" idx="21"/>
          </p:nvPr>
        </p:nvSpPr>
        <p:spPr/>
      </p:sp>
    </p:spTree>
    <p:extLst>
      <p:ext uri="{BB962C8B-B14F-4D97-AF65-F5344CB8AC3E}">
        <p14:creationId xmlns="" xmlns:p14="http://schemas.microsoft.com/office/powerpoint/2010/main" val="2255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326</Words>
  <Application>Microsoft Office PowerPoint</Application>
  <PresentationFormat>Custom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DigitalHeritage2013</vt:lpstr>
      <vt:lpstr>Enhancement of multispectral images of ancient manuscripts</vt:lpstr>
      <vt:lpstr>TitlE Slide With picture right</vt:lpstr>
      <vt:lpstr>TitlE – slide Without Picture</vt:lpstr>
      <vt:lpstr>Titel &amp; SubtiTle Without picture</vt:lpstr>
      <vt:lpstr>Titel</vt:lpstr>
      <vt:lpstr>Titel</vt:lpstr>
      <vt:lpstr>Titel</vt:lpstr>
      <vt:lpstr>Titel</vt:lpstr>
      <vt:lpstr>Titel</vt:lpstr>
    </vt:vector>
  </TitlesOfParts>
  <Company>Fraunhofer IGD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Fabian</cp:lastModifiedBy>
  <cp:revision>31</cp:revision>
  <dcterms:created xsi:type="dcterms:W3CDTF">2013-08-21T11:29:13Z</dcterms:created>
  <dcterms:modified xsi:type="dcterms:W3CDTF">2014-09-22T11:12:46Z</dcterms:modified>
</cp:coreProperties>
</file>