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39"/>
  </p:notesMasterIdLst>
  <p:sldIdLst>
    <p:sldId id="256" r:id="rId3"/>
    <p:sldId id="319" r:id="rId4"/>
    <p:sldId id="349" r:id="rId5"/>
    <p:sldId id="363" r:id="rId6"/>
    <p:sldId id="364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290" r:id="rId20"/>
    <p:sldId id="318" r:id="rId21"/>
    <p:sldId id="291" r:id="rId22"/>
    <p:sldId id="294" r:id="rId23"/>
    <p:sldId id="320" r:id="rId24"/>
    <p:sldId id="321" r:id="rId25"/>
    <p:sldId id="340" r:id="rId26"/>
    <p:sldId id="343" r:id="rId27"/>
    <p:sldId id="344" r:id="rId28"/>
    <p:sldId id="346" r:id="rId29"/>
    <p:sldId id="345" r:id="rId30"/>
    <p:sldId id="347" r:id="rId31"/>
    <p:sldId id="348" r:id="rId32"/>
    <p:sldId id="365" r:id="rId33"/>
    <p:sldId id="370" r:id="rId34"/>
    <p:sldId id="366" r:id="rId35"/>
    <p:sldId id="367" r:id="rId36"/>
    <p:sldId id="368" r:id="rId37"/>
    <p:sldId id="266" r:id="rId38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73" autoAdjust="0"/>
    <p:restoredTop sz="93677" autoAdjust="0"/>
  </p:normalViewPr>
  <p:slideViewPr>
    <p:cSldViewPr>
      <p:cViewPr varScale="1">
        <p:scale>
          <a:sx n="108" d="100"/>
          <a:sy n="108" d="100"/>
        </p:scale>
        <p:origin x="132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8B39E-130E-4B05-A25F-CEBE27C573DB}" type="datetimeFigureOut">
              <a:rPr lang="bs-Latn-BA" smtClean="0"/>
              <a:t>19. 2. 2024.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589BD-EB58-4845-B4AC-A82FEE5C7ADE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600900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B68B-18EC-4179-B2B4-D0E39B807D6C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798079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3C49-FA02-44A8-9320-A3EB9A9A0D45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52421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EF6F-6B7B-4D65-803C-598DC575087E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174799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r-H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r-H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691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294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r-H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304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262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r-H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99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04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28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r-H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r-H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962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489F-A3E3-4BBF-80B6-7C3895D66CE4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775346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r-H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r-H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4943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599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r-H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480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F311-4445-4158-8D2C-3770E76F11A9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935338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9B16-02A0-45C7-8A39-DD0B8B0B80DB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7707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C225-C63C-42F1-9574-EC4AC9DD4A7F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674876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A0A5A-1141-436A-891C-2AD24A8A1BD7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13757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A9FCB-264D-4F8B-9332-473BB8DFC69C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143107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B021-46BF-49C6-BDB7-92DB9B2C745A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390052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D7BD7-BB28-4CF4-A917-F7FEEF885363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68449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8E458-B594-4CEF-9002-516FA4C07838}" type="datetime1">
              <a:rPr lang="bs-Latn-BA" smtClean="0"/>
              <a:t>19. 2. 2024.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06937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0BD65-BF8B-F64C-ABD6-4AB83A00714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855FF-051B-B445-B8F1-8B638929CD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6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2.png"/><Relationship Id="rId10" Type="http://schemas.openxmlformats.org/officeDocument/2006/relationships/image" Target="../media/image44.png"/><Relationship Id="rId4" Type="http://schemas.openxmlformats.org/officeDocument/2006/relationships/image" Target="../media/image39.jpeg"/><Relationship Id="rId9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hyperlink" Target="https://youtu.be/VmpXcOYU1X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hyperlink" Target="https://youtu.be/YvDIrxhnLf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10" Type="http://schemas.openxmlformats.org/officeDocument/2006/relationships/image" Target="../media/image47.png"/><Relationship Id="rId4" Type="http://schemas.openxmlformats.org/officeDocument/2006/relationships/image" Target="../media/image62.jpeg"/><Relationship Id="rId9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hyperlink" Target="https://www.youtube.com/watch?v=_Hqast47F4Y" TargetMode="External"/><Relationship Id="rId7" Type="http://schemas.openxmlformats.org/officeDocument/2006/relationships/image" Target="../media/image72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hyperlink" Target="https://youtu.be/793MAji7Sf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10" Type="http://schemas.openxmlformats.org/officeDocument/2006/relationships/image" Target="../media/image81.jpeg"/><Relationship Id="rId4" Type="http://schemas.openxmlformats.org/officeDocument/2006/relationships/image" Target="../media/image75.png"/><Relationship Id="rId9" Type="http://schemas.openxmlformats.org/officeDocument/2006/relationships/image" Target="../media/image8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hyperlink" Target="https://youtu.be/R9QxnXhn7IY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hyperlink" Target="https://youtu.be/uFCHoMdgNa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hyperlink" Target="https://youtu.be/xL5hQUzerw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hyperlink" Target="https://youtu.be/_W9mKBye5G0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hyperlink" Target="https://youtu.be/d8L9Hqo-Rzk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hyperlink" Target="https://youtu.be/d8L9Hqo-Rzk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2.png"/><Relationship Id="rId7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6358" y="2636912"/>
            <a:ext cx="6400800" cy="2423120"/>
          </a:xfrm>
        </p:spPr>
        <p:txBody>
          <a:bodyPr>
            <a:normAutofit lnSpcReduction="10000"/>
          </a:bodyPr>
          <a:lstStyle/>
          <a:p>
            <a:r>
              <a:rPr lang="bs-Latn-BA" sz="3600" b="1" dirty="0">
                <a:solidFill>
                  <a:schemeClr val="accent6"/>
                </a:solidFill>
              </a:rPr>
              <a:t>Cultural </a:t>
            </a:r>
            <a:r>
              <a:rPr lang="bs-Latn-BA" sz="3600" b="1" dirty="0" err="1">
                <a:solidFill>
                  <a:schemeClr val="accent6"/>
                </a:solidFill>
              </a:rPr>
              <a:t>Heritage</a:t>
            </a:r>
            <a:r>
              <a:rPr lang="bs-Latn-BA" sz="3600" b="1" dirty="0">
                <a:solidFill>
                  <a:schemeClr val="accent6"/>
                </a:solidFill>
              </a:rPr>
              <a:t> </a:t>
            </a:r>
            <a:r>
              <a:rPr lang="bs-Latn-BA" sz="3600" b="1" dirty="0" err="1">
                <a:solidFill>
                  <a:schemeClr val="accent6"/>
                </a:solidFill>
              </a:rPr>
              <a:t>Digitalization</a:t>
            </a:r>
            <a:r>
              <a:rPr lang="bs-Latn-BA" sz="3600" b="1" dirty="0">
                <a:solidFill>
                  <a:schemeClr val="accent6"/>
                </a:solidFill>
              </a:rPr>
              <a:t> and </a:t>
            </a:r>
            <a:r>
              <a:rPr lang="bs-Latn-BA" sz="3600" b="1" dirty="0" err="1">
                <a:solidFill>
                  <a:schemeClr val="accent6"/>
                </a:solidFill>
              </a:rPr>
              <a:t>Virtual</a:t>
            </a:r>
            <a:r>
              <a:rPr lang="bs-Latn-BA" sz="3600" b="1" dirty="0">
                <a:solidFill>
                  <a:schemeClr val="accent6"/>
                </a:solidFill>
              </a:rPr>
              <a:t> </a:t>
            </a:r>
            <a:r>
              <a:rPr lang="bs-Latn-BA" sz="3600" b="1" dirty="0" err="1">
                <a:solidFill>
                  <a:schemeClr val="accent6"/>
                </a:solidFill>
              </a:rPr>
              <a:t>Presentation</a:t>
            </a:r>
            <a:endParaRPr lang="bs-Latn-BA" sz="4800" b="1" dirty="0">
              <a:solidFill>
                <a:schemeClr val="accent6"/>
              </a:solidFill>
            </a:endParaRPr>
          </a:p>
          <a:p>
            <a:endParaRPr lang="en-US" sz="1800" dirty="0">
              <a:solidFill>
                <a:schemeClr val="tx1"/>
              </a:solidFill>
            </a:endParaRPr>
          </a:p>
          <a:p>
            <a:r>
              <a:rPr lang="bs-Latn-BA" sz="1800" dirty="0">
                <a:solidFill>
                  <a:schemeClr val="tx1"/>
                </a:solidFill>
              </a:rPr>
              <a:t>Prof. Dr Selma Rizvić</a:t>
            </a:r>
          </a:p>
          <a:p>
            <a:r>
              <a:rPr lang="bs-Latn-BA" sz="1800" dirty="0"/>
              <a:t>Faculty of Electrical Engineering Sarajevo, University of Sarajevo,</a:t>
            </a:r>
          </a:p>
          <a:p>
            <a:r>
              <a:rPr lang="bs-Latn-BA" sz="1800" dirty="0"/>
              <a:t>Bosnia and Herzegovina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0"/>
            <a:ext cx="9144000" cy="209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F:\taslihan movie\web\roze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124" y="5373216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996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</a:t>
            </a:r>
            <a:r>
              <a:rPr lang="en-US" dirty="0"/>
              <a:t>Ta</a:t>
            </a:r>
            <a:r>
              <a:rPr lang="bs-Latn-BA" dirty="0"/>
              <a:t>š</a:t>
            </a:r>
            <a:r>
              <a:rPr lang="en-US" dirty="0" err="1"/>
              <a:t>lihan</a:t>
            </a:r>
            <a:r>
              <a:rPr lang="en-US" dirty="0"/>
              <a:t> project</a:t>
            </a:r>
            <a:endParaRPr lang="bs-Latn-BA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Ta</a:t>
            </a:r>
            <a:r>
              <a:rPr lang="bs-Latn-BA" sz="1800" dirty="0"/>
              <a:t>š</a:t>
            </a:r>
            <a:r>
              <a:rPr lang="en-US" sz="1800" dirty="0" err="1"/>
              <a:t>lihan</a:t>
            </a:r>
            <a:r>
              <a:rPr lang="en-US" sz="1800" dirty="0"/>
              <a:t> - largest inn in Sarajevo during the Ottoman period</a:t>
            </a:r>
          </a:p>
          <a:p>
            <a:r>
              <a:rPr lang="en-US" sz="1800" dirty="0"/>
              <a:t>built between 1540 and 1543 as an endowment of </a:t>
            </a:r>
            <a:r>
              <a:rPr lang="en-US" sz="1800" dirty="0" err="1"/>
              <a:t>Gazi</a:t>
            </a:r>
            <a:r>
              <a:rPr lang="en-US" sz="1800" dirty="0"/>
              <a:t> </a:t>
            </a:r>
            <a:r>
              <a:rPr lang="en-US" sz="1800" dirty="0" err="1"/>
              <a:t>Husref</a:t>
            </a:r>
            <a:r>
              <a:rPr lang="en-US" sz="1800" dirty="0"/>
              <a:t> </a:t>
            </a:r>
            <a:r>
              <a:rPr lang="en-US" sz="1800" dirty="0" err="1"/>
              <a:t>Bey</a:t>
            </a:r>
            <a:r>
              <a:rPr lang="en-US" sz="1800" dirty="0"/>
              <a:t>, governor of Bosnia</a:t>
            </a:r>
          </a:p>
          <a:p>
            <a:r>
              <a:rPr lang="en-US" sz="1800" dirty="0"/>
              <a:t>today exists only one wall</a:t>
            </a:r>
            <a:endParaRPr lang="bs-Latn-BA" sz="1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12976"/>
            <a:ext cx="8283268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F:\taslihan movie\web\roze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17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863181"/>
            <a:ext cx="5612134" cy="2555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</a:t>
            </a:r>
            <a:r>
              <a:rPr lang="en-US" dirty="0"/>
              <a:t>Ta</a:t>
            </a:r>
            <a:r>
              <a:rPr lang="bs-Latn-BA" dirty="0"/>
              <a:t>š</a:t>
            </a:r>
            <a:r>
              <a:rPr lang="en-US" dirty="0" err="1"/>
              <a:t>lihan</a:t>
            </a:r>
            <a:r>
              <a:rPr lang="en-US" dirty="0"/>
              <a:t> project</a:t>
            </a:r>
            <a:endParaRPr lang="bs-Latn-BA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virtual reconstruction </a:t>
            </a:r>
          </a:p>
          <a:p>
            <a:pPr lvl="1"/>
            <a:r>
              <a:rPr lang="en-US" sz="1800" dirty="0"/>
              <a:t>3D model created in Maya</a:t>
            </a:r>
          </a:p>
          <a:p>
            <a:pPr lvl="1"/>
            <a:r>
              <a:rPr lang="en-US" sz="1800" dirty="0"/>
              <a:t>interactivity added in Unity 3D</a:t>
            </a:r>
            <a:endParaRPr lang="bs-Latn-BA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83" y="2852936"/>
            <a:ext cx="4999920" cy="223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F:\taslihan movie\web\rozet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107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</a:t>
            </a:r>
            <a:r>
              <a:rPr lang="en-US" dirty="0"/>
              <a:t>Ta</a:t>
            </a:r>
            <a:r>
              <a:rPr lang="bs-Latn-BA" dirty="0"/>
              <a:t>š</a:t>
            </a:r>
            <a:r>
              <a:rPr lang="en-US" dirty="0" err="1"/>
              <a:t>lihan</a:t>
            </a:r>
            <a:r>
              <a:rPr lang="en-US" dirty="0"/>
              <a:t> project</a:t>
            </a:r>
            <a:endParaRPr lang="bs-Latn-BA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36827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digital</a:t>
            </a:r>
            <a:r>
              <a:rPr lang="en-US" sz="2800" dirty="0"/>
              <a:t> </a:t>
            </a:r>
            <a:r>
              <a:rPr lang="en-US" sz="2400" dirty="0"/>
              <a:t>stories</a:t>
            </a:r>
            <a:r>
              <a:rPr lang="en-US" sz="2800" dirty="0"/>
              <a:t> </a:t>
            </a:r>
          </a:p>
          <a:p>
            <a:pPr lvl="1"/>
            <a:r>
              <a:rPr lang="en-US" sz="1800" dirty="0"/>
              <a:t>written by a professional novelist</a:t>
            </a:r>
          </a:p>
          <a:p>
            <a:pPr lvl="1"/>
            <a:r>
              <a:rPr lang="en-US" sz="1800" dirty="0"/>
              <a:t>combination of video footage, old photos, hand drawn illustrations and renders of the 3D model</a:t>
            </a:r>
          </a:p>
          <a:p>
            <a:pPr lvl="1"/>
            <a:r>
              <a:rPr lang="en-US" sz="1800" dirty="0"/>
              <a:t>cover the main aspects of endowment concept, history of the object and related important characters </a:t>
            </a:r>
          </a:p>
          <a:p>
            <a:r>
              <a:rPr lang="en-US" sz="2200" dirty="0"/>
              <a:t>“told” by </a:t>
            </a:r>
            <a:r>
              <a:rPr lang="en-US" sz="2200" dirty="0" err="1"/>
              <a:t>Murad</a:t>
            </a:r>
            <a:r>
              <a:rPr lang="en-US" sz="2200" dirty="0"/>
              <a:t> </a:t>
            </a:r>
            <a:r>
              <a:rPr lang="en-US" sz="2200" dirty="0" err="1"/>
              <a:t>bey</a:t>
            </a:r>
            <a:r>
              <a:rPr lang="en-US" sz="2200" dirty="0"/>
              <a:t> </a:t>
            </a:r>
            <a:r>
              <a:rPr lang="en-US" sz="2200" dirty="0" err="1"/>
              <a:t>Tardi</a:t>
            </a:r>
            <a:r>
              <a:rPr lang="bs-Latn-BA" sz="2200" dirty="0"/>
              <a:t>ć</a:t>
            </a:r>
            <a:r>
              <a:rPr lang="en-US" sz="2200" dirty="0"/>
              <a:t>, best friend of </a:t>
            </a:r>
            <a:r>
              <a:rPr lang="en-US" sz="2200" dirty="0" err="1"/>
              <a:t>Gazi</a:t>
            </a:r>
            <a:r>
              <a:rPr lang="en-US" sz="2200" dirty="0"/>
              <a:t> </a:t>
            </a:r>
            <a:r>
              <a:rPr lang="en-US" sz="2200" dirty="0" err="1"/>
              <a:t>Husref</a:t>
            </a:r>
            <a:r>
              <a:rPr lang="en-US" sz="2200" dirty="0"/>
              <a:t> </a:t>
            </a:r>
            <a:r>
              <a:rPr lang="en-US" sz="2200" dirty="0" err="1"/>
              <a:t>bey</a:t>
            </a:r>
            <a:endParaRPr lang="bs-Latn-BA" sz="2200" dirty="0"/>
          </a:p>
          <a:p>
            <a:r>
              <a:rPr lang="bs-Latn-BA" sz="2200" dirty="0"/>
              <a:t>divided in sub-stories</a:t>
            </a:r>
            <a:endParaRPr lang="en-US" sz="2200" dirty="0"/>
          </a:p>
          <a:p>
            <a:r>
              <a:rPr lang="en-US" sz="2200" dirty="0"/>
              <a:t>INTERACTIVE</a:t>
            </a:r>
          </a:p>
          <a:p>
            <a:pPr marL="0" indent="0">
              <a:buNone/>
            </a:pPr>
            <a:r>
              <a:rPr lang="en-US" sz="2200" dirty="0"/>
              <a:t>	</a:t>
            </a:r>
            <a:endParaRPr lang="bs-Latn-BA" sz="2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108" y="4077072"/>
            <a:ext cx="3528392" cy="2494416"/>
          </a:xfrm>
          <a:prstGeom prst="rect">
            <a:avLst/>
          </a:prstGeom>
        </p:spPr>
      </p:pic>
      <p:pic>
        <p:nvPicPr>
          <p:cNvPr id="7" name="Picture 2" descr="F:\taslihan movie\web\roze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288" y="1700808"/>
            <a:ext cx="4608512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>
                    <a:alpha val="50195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4699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326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</a:t>
            </a:r>
            <a:r>
              <a:rPr lang="en-US" dirty="0"/>
              <a:t>Ta</a:t>
            </a:r>
            <a:r>
              <a:rPr lang="bs-Latn-BA" dirty="0"/>
              <a:t>š</a:t>
            </a:r>
            <a:r>
              <a:rPr lang="en-US" dirty="0" err="1"/>
              <a:t>lihan</a:t>
            </a:r>
            <a:r>
              <a:rPr lang="en-US" dirty="0"/>
              <a:t> project</a:t>
            </a:r>
            <a:endParaRPr lang="bs-Latn-BA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implementation</a:t>
            </a:r>
          </a:p>
          <a:p>
            <a:pPr lvl="1"/>
            <a:r>
              <a:rPr lang="en-US" sz="1800" dirty="0"/>
              <a:t>documentary</a:t>
            </a:r>
          </a:p>
          <a:p>
            <a:pPr lvl="1"/>
            <a:r>
              <a:rPr lang="en-US" sz="1800" dirty="0"/>
              <a:t>interactive story</a:t>
            </a:r>
          </a:p>
          <a:p>
            <a:pPr lvl="1"/>
            <a:r>
              <a:rPr lang="en-US" sz="1800" dirty="0"/>
              <a:t>serious game</a:t>
            </a:r>
          </a:p>
          <a:p>
            <a:r>
              <a:rPr lang="en-US" sz="2200" dirty="0"/>
              <a:t>set up in the Museum of Sarajevo and online</a:t>
            </a:r>
          </a:p>
          <a:p>
            <a:pPr marL="0" indent="0">
              <a:buNone/>
            </a:pPr>
            <a:r>
              <a:rPr lang="en-US" sz="2200" dirty="0"/>
              <a:t>	</a:t>
            </a:r>
            <a:endParaRPr lang="bs-Latn-BA" sz="2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560806"/>
            <a:ext cx="6326138" cy="30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00656"/>
            <a:ext cx="2602632" cy="172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F:\taslihan movie\web\rozet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709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dirty="0"/>
              <a:t>	White Bastion project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aims to present the historical development of this cultural heritage object through digital stories combined with interactive 3D models of the Bastion in various time periods</a:t>
            </a:r>
            <a:endParaRPr lang="bs-Latn-BA" sz="1600" dirty="0"/>
          </a:p>
          <a:p>
            <a:r>
              <a:rPr lang="en-US" sz="1600" dirty="0"/>
              <a:t>models contain digitized findings from the site and their 3D reconstructions</a:t>
            </a:r>
            <a:endParaRPr lang="bs-Latn-BA" sz="1600" dirty="0"/>
          </a:p>
          <a:p>
            <a:r>
              <a:rPr lang="bs-Latn-BA" sz="1600" dirty="0"/>
              <a:t>coproduction with BH Radiotelevision</a:t>
            </a:r>
          </a:p>
          <a:p>
            <a:r>
              <a:rPr lang="bs-Latn-BA" sz="1600" dirty="0"/>
              <a:t>budget: 3000 eur</a:t>
            </a:r>
            <a:r>
              <a:rPr lang="en-US" sz="1600" dirty="0"/>
              <a:t>	</a:t>
            </a:r>
            <a:endParaRPr lang="bs-Latn-BA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371" y="3047382"/>
            <a:ext cx="4641141" cy="2742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F:\taslihan movie\web\roze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782" y="3068960"/>
            <a:ext cx="4648153" cy="2611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3830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dirty="0"/>
              <a:t>	White Bastion project</a:t>
            </a:r>
          </a:p>
        </p:txBody>
      </p:sp>
      <p:pic>
        <p:nvPicPr>
          <p:cNvPr id="7" name="Picture 2" descr="F:\taslihan movie\web\roze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>
            <a:spLocks noGrp="1"/>
          </p:cNvSpPr>
          <p:nvPr>
            <p:ph idx="1"/>
          </p:nvPr>
        </p:nvSpPr>
        <p:spPr bwMode="auto">
          <a:xfrm>
            <a:off x="495300" y="1412875"/>
            <a:ext cx="2708548" cy="496845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indent="0">
              <a:buFontTx/>
              <a:buNone/>
              <a:defRPr/>
            </a:pPr>
            <a:r>
              <a:rPr lang="bs-Latn-BA" altLang="x-none" sz="2400" dirty="0">
                <a:latin typeface="Calibri" panose="020F0502020204030204" pitchFamily="34" charset="0"/>
              </a:rPr>
              <a:t>Digital storytelling method</a:t>
            </a:r>
          </a:p>
          <a:p>
            <a:pPr>
              <a:defRPr/>
            </a:pPr>
            <a:r>
              <a:rPr lang="bs-Latn-BA" altLang="x-none" sz="1600" dirty="0">
                <a:latin typeface="Calibri" panose="020F0502020204030204" pitchFamily="34" charset="0"/>
              </a:rPr>
              <a:t>improved implementation in White Bastion project</a:t>
            </a:r>
          </a:p>
          <a:p>
            <a:pPr>
              <a:defRPr/>
            </a:pPr>
            <a:r>
              <a:rPr lang="en-US" altLang="x-none" sz="1600" dirty="0">
                <a:latin typeface="Calibri" panose="020F0502020204030204" pitchFamily="34" charset="0"/>
              </a:rPr>
              <a:t>interactive virtual environments interlinked with stories into </a:t>
            </a:r>
            <a:r>
              <a:rPr lang="bs-Latn-BA" altLang="x-none" sz="1600" dirty="0">
                <a:latin typeface="Calibri" panose="020F0502020204030204" pitchFamily="34" charset="0"/>
              </a:rPr>
              <a:t>a </a:t>
            </a:r>
            <a:r>
              <a:rPr lang="en-US" altLang="x-none" sz="1600" dirty="0">
                <a:latin typeface="Calibri" panose="020F0502020204030204" pitchFamily="34" charset="0"/>
              </a:rPr>
              <a:t>common hyper-structure</a:t>
            </a:r>
          </a:p>
          <a:p>
            <a:pPr>
              <a:defRPr/>
            </a:pPr>
            <a:r>
              <a:rPr lang="en-US" altLang="x-none" sz="1600" dirty="0">
                <a:latin typeface="Calibri" panose="020F0502020204030204" pitchFamily="34" charset="0"/>
              </a:rPr>
              <a:t>intro story presents an overview of the object’s history, while stories about medieval, Ottoman and Austro-Hungarian period give more details on the object’s transformation during these historic periods. </a:t>
            </a:r>
          </a:p>
          <a:p>
            <a:pPr>
              <a:defRPr/>
            </a:pPr>
            <a:r>
              <a:rPr lang="en-US" altLang="x-none" sz="1600" dirty="0">
                <a:latin typeface="Calibri" panose="020F0502020204030204" pitchFamily="34" charset="0"/>
              </a:rPr>
              <a:t>6 interactive models of different phases of the fortress as well contain digital stories</a:t>
            </a:r>
          </a:p>
          <a:p>
            <a:pPr>
              <a:defRPr/>
            </a:pPr>
            <a:r>
              <a:rPr lang="en-US" altLang="x-none" sz="1600" dirty="0">
                <a:latin typeface="Calibri" panose="020F0502020204030204" pitchFamily="34" charset="0"/>
              </a:rPr>
              <a:t>digitized artifacts and their virtual reconstructions are inside interactive virtual environments</a:t>
            </a:r>
          </a:p>
          <a:p>
            <a:pPr>
              <a:defRPr/>
            </a:pPr>
            <a:endParaRPr lang="bs-Latn-BA" altLang="x-none" sz="1600" dirty="0">
              <a:latin typeface="Calibri" panose="020F0502020204030204" pitchFamily="34" charset="0"/>
            </a:endParaRPr>
          </a:p>
        </p:txBody>
      </p:sp>
      <p:pic>
        <p:nvPicPr>
          <p:cNvPr id="10" name="Picture 2" descr="F:\Bijela Tabija\trailer projekat\structure we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2492896"/>
            <a:ext cx="5238750" cy="370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0667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9" descr="D:\selma\Bijela Tabija\making of\fotosi sa snimanja\2016-02-09 13.48.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362" y="1300568"/>
            <a:ext cx="2576513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D:\selma\Bijela Tabija\making of\image-694d00f6215c5158962e6c34345af3fd925d3dbcaf1109d87ef5778fca03ce1e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143" y="1162456"/>
            <a:ext cx="287813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D:\selma\Bijela Tabija\making of\fotosi sa snimanja\2016-02-09 12.04.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75" y="1162456"/>
            <a:ext cx="453390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5936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aims to	</a:t>
            </a:r>
            <a:endParaRPr lang="bs-Latn-BA" sz="1600" dirty="0"/>
          </a:p>
        </p:txBody>
      </p:sp>
      <p:pic>
        <p:nvPicPr>
          <p:cNvPr id="7" name="Picture 2" descr="F:\taslihan movie\web\rozet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68266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-180528" y="0"/>
            <a:ext cx="10081120" cy="1422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pic>
        <p:nvPicPr>
          <p:cNvPr id="10" name="Picture 2" descr="D:\selma\Bijela Tabija\making of\2016-03-04 16.42.5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9052"/>
            <a:ext cx="4133850" cy="310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D:\selma\Bijela Tabija\making of\2016-04-11 14.33.2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425" y="5069293"/>
            <a:ext cx="3065462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D:\selma\Bijela Tabija\making of\tabijaslike\2016-03-25 14.39.2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812" y="3057931"/>
            <a:ext cx="2886075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D:\selma\Bijela Tabija\making of\tabijaslike\2016-03-23 15.49.38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014423"/>
            <a:ext cx="3032963" cy="227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766" y="5017611"/>
            <a:ext cx="3125220" cy="235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>
                    <a:alpha val="50195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4699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D:\selma\Bijela Tabija\making of\fotosi sa snimanja\2016-02-08 09.54.5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061" y="3039307"/>
            <a:ext cx="2911964" cy="218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F:\taslihan movie\web\rozet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s-Latn-BA" dirty="0"/>
              <a:t>	White Bastion - team</a:t>
            </a:r>
          </a:p>
        </p:txBody>
      </p:sp>
    </p:spTree>
    <p:extLst>
      <p:ext uri="{BB962C8B-B14F-4D97-AF65-F5344CB8AC3E}">
        <p14:creationId xmlns:p14="http://schemas.microsoft.com/office/powerpoint/2010/main" val="1564293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dirty="0"/>
              <a:t>	White Bastion project</a:t>
            </a:r>
          </a:p>
        </p:txBody>
      </p:sp>
      <p:pic>
        <p:nvPicPr>
          <p:cNvPr id="7" name="Picture 2" descr="F:\taslihan movie\web\roze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393" y="2060848"/>
            <a:ext cx="6745288" cy="379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movie cop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40866"/>
            <a:ext cx="550862" cy="71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039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EU projects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FP7 Network of Excellence 270404: </a:t>
            </a:r>
            <a:r>
              <a:rPr lang="en-US" sz="1800" b="1" dirty="0"/>
              <a:t>V-MusT.net - Virtual Museum Transnational Network</a:t>
            </a:r>
            <a:r>
              <a:rPr lang="en-US" sz="1800" dirty="0"/>
              <a:t>, 2011-2015</a:t>
            </a:r>
            <a:endParaRPr lang="hr-BA" sz="1800" dirty="0"/>
          </a:p>
          <a:p>
            <a:r>
              <a:rPr lang="en-US" sz="1800" dirty="0"/>
              <a:t>CA COST Action CA16213 </a:t>
            </a:r>
            <a:r>
              <a:rPr lang="en-US" sz="1800" b="1" dirty="0"/>
              <a:t>New Exploratory Phase in Research on East European Cultures of Dissent</a:t>
            </a:r>
            <a:r>
              <a:rPr lang="en-US" sz="1800" dirty="0"/>
              <a:t>, 2017-2021</a:t>
            </a:r>
            <a:endParaRPr lang="hr-BA" sz="1800" dirty="0"/>
          </a:p>
          <a:p>
            <a:r>
              <a:rPr lang="en-US" sz="1800" dirty="0"/>
              <a:t>Horizon 2020 project  </a:t>
            </a:r>
            <a:r>
              <a:rPr lang="en-US" sz="1800" b="1" dirty="0" err="1"/>
              <a:t>i</a:t>
            </a:r>
            <a:r>
              <a:rPr lang="en-US" sz="1800" b="1" dirty="0"/>
              <a:t>-MARECULTURE</a:t>
            </a:r>
            <a:r>
              <a:rPr lang="en-US" sz="1800" dirty="0"/>
              <a:t> - Advanced VR, </a:t>
            </a:r>
            <a:r>
              <a:rPr lang="en-US" sz="1800" dirty="0" err="1"/>
              <a:t>iMmersive</a:t>
            </a:r>
            <a:r>
              <a:rPr lang="en-US" sz="1800" dirty="0"/>
              <a:t> serious games and Augmented </a:t>
            </a:r>
            <a:r>
              <a:rPr lang="en-US" sz="1800" dirty="0" err="1"/>
              <a:t>REality</a:t>
            </a:r>
            <a:r>
              <a:rPr lang="en-US" sz="1800" dirty="0"/>
              <a:t> as tools to raise awareness and access to European underwater </a:t>
            </a:r>
            <a:r>
              <a:rPr lang="en-US" sz="1800" dirty="0" err="1"/>
              <a:t>CULTURal</a:t>
            </a:r>
            <a:r>
              <a:rPr lang="en-US" sz="1800" dirty="0"/>
              <a:t> </a:t>
            </a:r>
            <a:r>
              <a:rPr lang="en-US" sz="1800" dirty="0" err="1"/>
              <a:t>heritagE</a:t>
            </a:r>
            <a:r>
              <a:rPr lang="hr-BA" sz="1800" dirty="0"/>
              <a:t>, 2016-2019</a:t>
            </a:r>
          </a:p>
          <a:p>
            <a:r>
              <a:rPr lang="en-US" sz="1800" dirty="0"/>
              <a:t>CA COST Action CA16213 </a:t>
            </a:r>
            <a:r>
              <a:rPr lang="en-US" sz="1800" b="1" dirty="0"/>
              <a:t>New Exploratory Phase in Research on East European Cultures of Dissent</a:t>
            </a:r>
            <a:r>
              <a:rPr lang="en-US" sz="1800" dirty="0"/>
              <a:t>, 2017-2021</a:t>
            </a:r>
          </a:p>
          <a:p>
            <a:r>
              <a:rPr lang="en-US" sz="1800" dirty="0"/>
              <a:t>EACEA Creative Europe </a:t>
            </a:r>
            <a:r>
              <a:rPr lang="en-US" sz="1800" b="1" dirty="0"/>
              <a:t>Real Heroes</a:t>
            </a:r>
            <a:r>
              <a:rPr lang="en-US" sz="1800" dirty="0"/>
              <a:t>, 2020-2022</a:t>
            </a:r>
          </a:p>
          <a:p>
            <a:r>
              <a:rPr lang="en-US" sz="1800" dirty="0"/>
              <a:t>IPA CBC BH-MNE </a:t>
            </a:r>
            <a:r>
              <a:rPr lang="en-US" sz="1800" b="1" dirty="0"/>
              <a:t>Amusing Museums </a:t>
            </a:r>
            <a:r>
              <a:rPr lang="en-US" sz="1800" dirty="0"/>
              <a:t>(2019-2021)</a:t>
            </a:r>
          </a:p>
          <a:p>
            <a:r>
              <a:rPr lang="en-US" sz="1800" dirty="0"/>
              <a:t>INTERREG ADRION </a:t>
            </a:r>
            <a:r>
              <a:rPr lang="en-US" sz="1800" b="1" dirty="0"/>
              <a:t>EMOUNDERGROUNDS</a:t>
            </a:r>
            <a:r>
              <a:rPr lang="en-US" sz="1800" dirty="0"/>
              <a:t> (2022)</a:t>
            </a:r>
          </a:p>
          <a:p>
            <a:r>
              <a:rPr lang="en-US" sz="1800" dirty="0"/>
              <a:t>EACEA Creative Europe</a:t>
            </a:r>
            <a:r>
              <a:rPr lang="en-US" sz="1800" b="1" dirty="0"/>
              <a:t> </a:t>
            </a:r>
            <a:r>
              <a:rPr lang="en-US" sz="1800" b="1" dirty="0" err="1"/>
              <a:t>SHELeaders</a:t>
            </a:r>
            <a:r>
              <a:rPr lang="en-US" sz="1800" dirty="0"/>
              <a:t>, 2022-2025</a:t>
            </a:r>
          </a:p>
        </p:txBody>
      </p:sp>
      <p:pic>
        <p:nvPicPr>
          <p:cNvPr id="8" name="Picture 2" descr="F:\taslihan movie\web\roze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7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V-</a:t>
            </a:r>
            <a:r>
              <a:rPr lang="bs-Latn-BA" dirty="0" err="1"/>
              <a:t>MusT.net</a:t>
            </a:r>
            <a:r>
              <a:rPr lang="bs-Latn-BA" dirty="0"/>
              <a:t> (2011-2015)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sz="2400" dirty="0"/>
              <a:t>Virtual Museum Transnational Network</a:t>
            </a:r>
          </a:p>
          <a:p>
            <a:r>
              <a:rPr lang="bs-Latn-BA" sz="2400" dirty="0"/>
              <a:t>Synthesis of knowledge about virtual museums</a:t>
            </a:r>
          </a:p>
          <a:p>
            <a:r>
              <a:rPr lang="bs-Latn-BA" sz="2400" dirty="0"/>
              <a:t>Keys to Rome</a:t>
            </a:r>
            <a:endParaRPr lang="bs-Latn-BA" sz="2400" baseline="30000" dirty="0"/>
          </a:p>
          <a:p>
            <a:pPr lvl="1"/>
            <a:r>
              <a:rPr lang="bs-Latn-BA" sz="2000" dirty="0"/>
              <a:t>international multimedia exhibition on Roman culture held in 2014 in Rome, Amsterdam, Alexandria and Sarajevo </a:t>
            </a:r>
          </a:p>
        </p:txBody>
      </p:sp>
      <p:pic>
        <p:nvPicPr>
          <p:cNvPr id="2050" name="Picture 2" descr="http://keys2rome.eu/img/ap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89040"/>
            <a:ext cx="3960440" cy="182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3573016"/>
            <a:ext cx="3496294" cy="233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F:\taslihan movie\web\rozet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160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Sarajevo Graphics Group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sz="2000" dirty="0"/>
              <a:t>founded in 2004 at the Faculty of Electrical Engineering, University of Sarajevo, Bosnia and Herzegovina</a:t>
            </a:r>
          </a:p>
          <a:p>
            <a:r>
              <a:rPr lang="bs-Latn-BA" sz="2000" dirty="0"/>
              <a:t>research areas: computer graphics, computer animation, visual arts, multimedia, interactive </a:t>
            </a:r>
            <a:r>
              <a:rPr lang="bs-Latn-BA" sz="2000" dirty="0" err="1"/>
              <a:t>digital</a:t>
            </a:r>
            <a:r>
              <a:rPr lang="bs-Latn-BA" sz="2000" dirty="0"/>
              <a:t> </a:t>
            </a:r>
            <a:r>
              <a:rPr lang="bs-Latn-BA" sz="2000" dirty="0" err="1"/>
              <a:t>storytelling</a:t>
            </a:r>
            <a:r>
              <a:rPr lang="bs-Latn-BA" sz="2000" dirty="0"/>
              <a:t>, </a:t>
            </a:r>
            <a:r>
              <a:rPr lang="bs-Latn-BA" sz="2000" dirty="0" err="1"/>
              <a:t>virtual</a:t>
            </a:r>
            <a:r>
              <a:rPr lang="bs-Latn-BA" sz="2000" dirty="0"/>
              <a:t> </a:t>
            </a:r>
            <a:r>
              <a:rPr lang="bs-Latn-BA" sz="2000" dirty="0" err="1"/>
              <a:t>reality</a:t>
            </a:r>
            <a:endParaRPr lang="bs-Latn-BA" sz="2000" dirty="0"/>
          </a:p>
          <a:p>
            <a:r>
              <a:rPr lang="bs-Latn-BA" sz="2000" dirty="0"/>
              <a:t>in 2010 </a:t>
            </a:r>
            <a:r>
              <a:rPr lang="bs-Latn-BA" sz="2000" dirty="0" err="1"/>
              <a:t>we</a:t>
            </a:r>
            <a:r>
              <a:rPr lang="bs-Latn-BA" sz="2000" dirty="0"/>
              <a:t> </a:t>
            </a:r>
            <a:r>
              <a:rPr lang="bs-Latn-BA" sz="2000" dirty="0" err="1"/>
              <a:t>founded</a:t>
            </a:r>
            <a:r>
              <a:rPr lang="bs-Latn-BA" sz="2000" dirty="0"/>
              <a:t> </a:t>
            </a:r>
            <a:r>
              <a:rPr lang="bs-Latn-BA" sz="2000" dirty="0" err="1"/>
              <a:t>the</a:t>
            </a:r>
            <a:r>
              <a:rPr lang="bs-Latn-BA" sz="2000" dirty="0"/>
              <a:t> NGO DIGI.BA</a:t>
            </a:r>
          </a:p>
          <a:p>
            <a:r>
              <a:rPr lang="bs-Latn-BA" sz="2000" dirty="0"/>
              <a:t>members: computer scientists, artists, archaeologists, historians, writers, film and video professionals, musicians</a:t>
            </a:r>
          </a:p>
          <a:p>
            <a:r>
              <a:rPr lang="bs-Latn-BA" sz="2000" dirty="0"/>
              <a:t>projects:</a:t>
            </a:r>
          </a:p>
          <a:p>
            <a:pPr lvl="1"/>
            <a:r>
              <a:rPr lang="bs-Latn-BA" sz="1800" dirty="0"/>
              <a:t>cultural heritage virtual presentations</a:t>
            </a:r>
          </a:p>
          <a:p>
            <a:pPr lvl="1"/>
            <a:r>
              <a:rPr lang="bs-Latn-BA" sz="1800" dirty="0" err="1"/>
              <a:t>virtual</a:t>
            </a:r>
            <a:r>
              <a:rPr lang="bs-Latn-BA" sz="1800" dirty="0"/>
              <a:t> </a:t>
            </a:r>
            <a:r>
              <a:rPr lang="bs-Latn-BA" sz="1800" dirty="0" err="1"/>
              <a:t>museums</a:t>
            </a:r>
            <a:endParaRPr lang="bs-Latn-BA" sz="1800" dirty="0"/>
          </a:p>
          <a:p>
            <a:pPr lvl="1"/>
            <a:r>
              <a:rPr lang="bs-Latn-BA" sz="1800" dirty="0"/>
              <a:t>VR </a:t>
            </a:r>
            <a:r>
              <a:rPr lang="bs-Latn-BA" sz="1800" dirty="0" err="1"/>
              <a:t>movies</a:t>
            </a:r>
            <a:endParaRPr lang="bs-Latn-BA" sz="1800" dirty="0"/>
          </a:p>
          <a:p>
            <a:pPr marL="57150" indent="0">
              <a:buNone/>
            </a:pPr>
            <a:r>
              <a:rPr lang="en-US" sz="2200" dirty="0">
                <a:hlinkClick r:id="rId2"/>
              </a:rPr>
              <a:t>https://youtu.be/VmpXcOYU1XI</a:t>
            </a:r>
            <a:endParaRPr lang="en-US" sz="2200" dirty="0"/>
          </a:p>
          <a:p>
            <a:pPr marL="57150" indent="0">
              <a:buNone/>
            </a:pPr>
            <a:endParaRPr lang="bs-Latn-BA" sz="2200" dirty="0"/>
          </a:p>
        </p:txBody>
      </p:sp>
      <p:pic>
        <p:nvPicPr>
          <p:cNvPr id="7" name="Picture 2" descr="F:\taslihan movie\web\roze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1170"/>
            <a:ext cx="1835696" cy="108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F:\kyrenia\making of\home page 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021" y="5871170"/>
            <a:ext cx="1952929" cy="102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863" y="5885068"/>
            <a:ext cx="2029281" cy="1010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F:\selma office\projekti FP7 i ostali\H2020 iMARECULTURE\work\WP7\Seafaring game\cut scenes\screenshots\trad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082" y="5885068"/>
            <a:ext cx="1797340" cy="101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845" y="5871170"/>
            <a:ext cx="1518064" cy="101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621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Advanced VR, </a:t>
            </a:r>
            <a:r>
              <a:rPr lang="en-US" sz="2000" b="1" dirty="0" err="1"/>
              <a:t>iM</a:t>
            </a:r>
            <a:r>
              <a:rPr lang="en-US" sz="2000" dirty="0" err="1"/>
              <a:t>mersive</a:t>
            </a:r>
            <a:r>
              <a:rPr lang="en-US" sz="2000" dirty="0"/>
              <a:t> serious games and </a:t>
            </a:r>
            <a:r>
              <a:rPr lang="en-US" sz="2000" b="1" dirty="0"/>
              <a:t>A</a:t>
            </a:r>
            <a:r>
              <a:rPr lang="en-US" sz="2000" dirty="0"/>
              <a:t>ugmented </a:t>
            </a:r>
            <a:r>
              <a:rPr lang="en-US" sz="2000" b="1" dirty="0" err="1"/>
              <a:t>RE</a:t>
            </a:r>
            <a:r>
              <a:rPr lang="en-US" sz="2000" dirty="0" err="1"/>
              <a:t>ality</a:t>
            </a:r>
            <a:r>
              <a:rPr lang="en-US" sz="2000" dirty="0"/>
              <a:t> as tools to raise awareness and access to European underwater </a:t>
            </a:r>
            <a:r>
              <a:rPr lang="en-US" sz="2000" b="1" dirty="0" err="1"/>
              <a:t>CULTUR</a:t>
            </a:r>
            <a:r>
              <a:rPr lang="en-US" sz="2000" dirty="0" err="1"/>
              <a:t>al</a:t>
            </a:r>
            <a:r>
              <a:rPr lang="en-US" sz="2000" dirty="0"/>
              <a:t> </a:t>
            </a:r>
            <a:r>
              <a:rPr lang="en-US" sz="2000" dirty="0" err="1"/>
              <a:t>heritag</a:t>
            </a:r>
            <a:r>
              <a:rPr lang="en-US" sz="2000" b="1" dirty="0" err="1"/>
              <a:t>E</a:t>
            </a:r>
            <a:endParaRPr lang="hr-BA" sz="2000" b="1" dirty="0"/>
          </a:p>
          <a:p>
            <a:r>
              <a:rPr lang="hr-BA" sz="2000" dirty="0"/>
              <a:t>GOAL: </a:t>
            </a:r>
            <a:r>
              <a:rPr lang="en-US" sz="2000" dirty="0"/>
              <a:t>to raise public awareness of European identity by focusing in maritime cultural heritage, which by default bridges different civilizations. In particular</a:t>
            </a:r>
            <a:endParaRPr lang="bs-Latn-BA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81328"/>
            <a:ext cx="5591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588" y="6162253"/>
            <a:ext cx="15335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Εικόνα 34" descr="https://www.ucy.ac.cy/marelab/documents/Mazotos/Epifaneiaki/Epifaneiaki_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496" y="2996952"/>
            <a:ext cx="30963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Εικόνα 3"/>
          <p:cNvPicPr/>
          <p:nvPr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 bwMode="auto">
          <a:xfrm>
            <a:off x="3203848" y="2996952"/>
            <a:ext cx="2664296" cy="2232248"/>
          </a:xfrm>
          <a:prstGeom prst="rect">
            <a:avLst/>
          </a:prstGeom>
          <a:noFill/>
        </p:spPr>
      </p:pic>
      <p:pic>
        <p:nvPicPr>
          <p:cNvPr id="14" name="Εικόνα 28" descr="http://www.pieridesfoundation.com.cy/main/data/articles/thmu0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2996952"/>
            <a:ext cx="313184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s-Latn-BA" sz="3600" dirty="0"/>
              <a:t>	H2020 </a:t>
            </a:r>
            <a:r>
              <a:rPr lang="bs-Latn-BA" sz="3600" dirty="0" err="1"/>
              <a:t>iMARECulture</a:t>
            </a:r>
            <a:r>
              <a:rPr lang="bs-Latn-BA" sz="3600" dirty="0"/>
              <a:t> (2016-2019)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9051"/>
            <a:ext cx="792088" cy="80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77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SGG in iMARECulture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responsible for the interactive digital storytelling </a:t>
            </a:r>
            <a:endParaRPr lang="hr-BA" sz="2400" dirty="0"/>
          </a:p>
          <a:p>
            <a:r>
              <a:rPr lang="en-US" sz="2400" dirty="0"/>
              <a:t>lead</a:t>
            </a:r>
            <a:r>
              <a:rPr lang="hr-BA" sz="2400" dirty="0"/>
              <a:t>s</a:t>
            </a:r>
            <a:r>
              <a:rPr lang="en-US" sz="2400" dirty="0"/>
              <a:t> the task concerning the analysis of pedagogical and</a:t>
            </a:r>
            <a:r>
              <a:rPr lang="hr-BA" sz="2400" dirty="0"/>
              <a:t> </a:t>
            </a:r>
            <a:r>
              <a:rPr lang="en-US" sz="2400" dirty="0"/>
              <a:t>cognitive theories</a:t>
            </a:r>
            <a:r>
              <a:rPr lang="hr-BA" sz="2400" dirty="0"/>
              <a:t> and devloping a new method for interactive digital storytelling</a:t>
            </a:r>
          </a:p>
          <a:p>
            <a:r>
              <a:rPr lang="hr-BA" sz="2400" dirty="0"/>
              <a:t>Storytelling deliverables</a:t>
            </a:r>
          </a:p>
          <a:p>
            <a:pPr lvl="1"/>
            <a:r>
              <a:rPr lang="hr-BA" sz="1800" dirty="0"/>
              <a:t>Kyrenia pilot </a:t>
            </a:r>
          </a:p>
          <a:p>
            <a:pPr lvl="1"/>
            <a:r>
              <a:rPr lang="hr-BA" sz="1800" dirty="0"/>
              <a:t>Seafaring game</a:t>
            </a:r>
          </a:p>
          <a:p>
            <a:pPr lvl="1"/>
            <a:r>
              <a:rPr lang="hr-BA" sz="1800" dirty="0"/>
              <a:t>Dry visits applications</a:t>
            </a:r>
          </a:p>
          <a:p>
            <a:pPr lvl="1"/>
            <a:r>
              <a:rPr lang="hr-BA" sz="1800" dirty="0"/>
              <a:t>UW excavation game</a:t>
            </a:r>
          </a:p>
          <a:p>
            <a:pPr marL="0" indent="0">
              <a:buNone/>
            </a:pPr>
            <a:r>
              <a:rPr lang="en-US" sz="2200" dirty="0">
                <a:hlinkClick r:id="rId2"/>
              </a:rPr>
              <a:t>https://youtu.be/YvDIrxhnLfE</a:t>
            </a:r>
            <a:endParaRPr lang="en-US" sz="2200" dirty="0"/>
          </a:p>
          <a:p>
            <a:pPr marL="0" indent="0">
              <a:buNone/>
            </a:pPr>
            <a:endParaRPr lang="hr-BA" sz="2200" dirty="0"/>
          </a:p>
          <a:p>
            <a:pPr lvl="1"/>
            <a:endParaRPr lang="en-US" sz="1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9051"/>
            <a:ext cx="792088" cy="801308"/>
          </a:xfrm>
          <a:prstGeom prst="rect">
            <a:avLst/>
          </a:prstGeom>
        </p:spPr>
      </p:pic>
      <p:pic>
        <p:nvPicPr>
          <p:cNvPr id="6" name="Picture 3" descr="F:\selma office\projekti FP7 i ostali\H2020 iMARECULTURE\GCH 2017\Fig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50879"/>
            <a:ext cx="5076056" cy="358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0530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Mostar </a:t>
            </a:r>
            <a:r>
              <a:rPr lang="bs-Latn-BA" dirty="0" err="1"/>
              <a:t>cliff</a:t>
            </a:r>
            <a:r>
              <a:rPr lang="bs-Latn-BA" dirty="0"/>
              <a:t> </a:t>
            </a:r>
            <a:r>
              <a:rPr lang="bs-Latn-BA" dirty="0" err="1"/>
              <a:t>diving</a:t>
            </a:r>
            <a:r>
              <a:rPr lang="bs-Latn-BA" dirty="0"/>
              <a:t> VR (2018)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sz="1800" dirty="0"/>
              <a:t>300 years old tradition</a:t>
            </a:r>
          </a:p>
          <a:p>
            <a:r>
              <a:rPr lang="bs-Latn-BA" sz="1800" dirty="0"/>
              <a:t>Old Bridge in Mostar - UNESCO world heritage site</a:t>
            </a:r>
          </a:p>
          <a:p>
            <a:r>
              <a:rPr lang="bs-Latn-BA" sz="1800" dirty="0"/>
              <a:t>Built in 16th century, destroyed in 1993, rebuilt in 2004</a:t>
            </a:r>
          </a:p>
          <a:p>
            <a:r>
              <a:rPr lang="bs-Latn-BA" sz="1800" dirty="0"/>
              <a:t>competitions every summer</a:t>
            </a:r>
            <a:endParaRPr lang="bs-Latn-BA" sz="16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:\360 videi\Mostar project\promo\Clipboard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9" y="3717032"/>
            <a:ext cx="4996835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mostar cliff diving UNESCO protected herit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9" y="3717033"/>
            <a:ext cx="3995685" cy="314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old bridge destroy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709" y="1474052"/>
            <a:ext cx="2699032" cy="217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40" y="452671"/>
            <a:ext cx="871100" cy="80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0524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dirty="0"/>
              <a:t>	 Mostar </a:t>
            </a:r>
            <a:r>
              <a:rPr lang="bs-Latn-BA" dirty="0" err="1"/>
              <a:t>cliff</a:t>
            </a:r>
            <a:r>
              <a:rPr lang="bs-Latn-BA" dirty="0"/>
              <a:t> </a:t>
            </a:r>
            <a:r>
              <a:rPr lang="bs-Latn-BA" dirty="0" err="1"/>
              <a:t>diving</a:t>
            </a:r>
            <a:r>
              <a:rPr lang="bs-Latn-BA" dirty="0"/>
              <a:t> VR (2018)</a:t>
            </a:r>
            <a:endParaRPr lang="bs-Latn-BA" baseline="30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sz="1600" dirty="0"/>
              <a:t>GOAL – edutainment</a:t>
            </a:r>
          </a:p>
          <a:p>
            <a:r>
              <a:rPr lang="bs-Latn-BA" sz="1600" dirty="0"/>
              <a:t>VR user interface</a:t>
            </a:r>
          </a:p>
          <a:p>
            <a:r>
              <a:rPr lang="bs-Latn-BA" sz="1600" dirty="0"/>
              <a:t>VR video stories</a:t>
            </a:r>
          </a:p>
          <a:p>
            <a:r>
              <a:rPr lang="bs-Latn-BA" sz="1600" dirty="0"/>
              <a:t>3D quiz</a:t>
            </a:r>
          </a:p>
          <a:p>
            <a:r>
              <a:rPr lang="bs-Latn-BA" sz="1600" dirty="0"/>
              <a:t>Cliff dive simulation</a:t>
            </a:r>
            <a:endParaRPr lang="bs-Latn-BA" sz="14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40" y="452671"/>
            <a:ext cx="871100" cy="809823"/>
          </a:xfrm>
          <a:prstGeom prst="rect">
            <a:avLst/>
          </a:prstGeom>
        </p:spPr>
      </p:pic>
      <p:pic>
        <p:nvPicPr>
          <p:cNvPr id="5122" name="Picture 2" descr="F:\selma office\projekti FP7 i ostali\H2020 iMARECULTURE\work\WP7\Mostar project\project structu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08787"/>
            <a:ext cx="5626968" cy="530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360 videi\Mostar project\promo\main_menu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400" y="3234048"/>
            <a:ext cx="2071751" cy="130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:\360 videi\Mostar project\promo\interview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1" y="4568692"/>
            <a:ext cx="1872208" cy="78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F:\360 videi\Mostar project\promo\quiz_questi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8" y="4735390"/>
            <a:ext cx="1603173" cy="1175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233" y="5445225"/>
            <a:ext cx="2351061" cy="135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39" y="1262494"/>
            <a:ext cx="2268251" cy="12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661" y="3217406"/>
            <a:ext cx="2422237" cy="13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movie copy">
            <a:extLst>
              <a:ext uri="{FF2B5EF4-FFF2-40B4-BE49-F238E27FC236}">
                <a16:creationId xmlns:a16="http://schemas.microsoft.com/office/drawing/2014/main" id="{29EC80E2-FB24-E12C-DDA4-1CFE76101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283" y="346560"/>
            <a:ext cx="550862" cy="71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478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00" y="5008751"/>
            <a:ext cx="2824178" cy="15886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52543" y="116632"/>
            <a:ext cx="6691457" cy="10306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1790" y="203355"/>
            <a:ext cx="5850650" cy="857250"/>
          </a:xfrm>
        </p:spPr>
        <p:txBody>
          <a:bodyPr>
            <a:noAutofit/>
          </a:bodyPr>
          <a:lstStyle/>
          <a:p>
            <a:pPr algn="l"/>
            <a:r>
              <a:rPr lang="bs-Latn-BA" sz="2400" b="1" dirty="0">
                <a:solidFill>
                  <a:schemeClr val="bg1"/>
                </a:solidFill>
              </a:rPr>
              <a:t>Roman </a:t>
            </a:r>
            <a:r>
              <a:rPr lang="bs-Latn-BA" sz="2400" b="1" dirty="0" err="1">
                <a:solidFill>
                  <a:schemeClr val="bg1"/>
                </a:solidFill>
              </a:rPr>
              <a:t>Heritage</a:t>
            </a:r>
            <a:r>
              <a:rPr lang="bs-Latn-BA" sz="2400" b="1" dirty="0">
                <a:solidFill>
                  <a:schemeClr val="bg1"/>
                </a:solidFill>
              </a:rPr>
              <a:t> in </a:t>
            </a:r>
            <a:r>
              <a:rPr lang="bs-Latn-BA" sz="2400" b="1" dirty="0" err="1">
                <a:solidFill>
                  <a:schemeClr val="bg1"/>
                </a:solidFill>
              </a:rPr>
              <a:t>the</a:t>
            </a:r>
            <a:r>
              <a:rPr lang="bs-Latn-BA" sz="2400" b="1" dirty="0">
                <a:solidFill>
                  <a:schemeClr val="bg1"/>
                </a:solidFill>
              </a:rPr>
              <a:t> </a:t>
            </a:r>
            <a:r>
              <a:rPr lang="bs-Latn-BA" sz="2400" b="1" dirty="0" err="1">
                <a:solidFill>
                  <a:schemeClr val="bg1"/>
                </a:solidFill>
              </a:rPr>
              <a:t>Balkans</a:t>
            </a:r>
            <a:r>
              <a:rPr lang="bs-Latn-BA" sz="2400" b="1" dirty="0">
                <a:solidFill>
                  <a:schemeClr val="bg1"/>
                </a:solidFill>
              </a:rPr>
              <a:t> (2019-2021)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99450" y="1772816"/>
            <a:ext cx="7616966" cy="339447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virtual presentation of Roman heritage in Bosnia, Albania, Serbia and Montenegro</a:t>
            </a:r>
          </a:p>
          <a:p>
            <a:r>
              <a:rPr lang="bs-Latn-BA" sz="2000" dirty="0" err="1"/>
              <a:t>selected</a:t>
            </a:r>
            <a:r>
              <a:rPr lang="bs-Latn-BA" sz="2000" dirty="0"/>
              <a:t> </a:t>
            </a:r>
            <a:r>
              <a:rPr lang="bs-Latn-BA" sz="2000" dirty="0" err="1"/>
              <a:t>locations</a:t>
            </a:r>
            <a:r>
              <a:rPr lang="bs-Latn-BA" sz="2000" dirty="0"/>
              <a:t>:</a:t>
            </a:r>
          </a:p>
          <a:p>
            <a:pPr lvl="1"/>
            <a:r>
              <a:rPr lang="en-GB" sz="1600" dirty="0"/>
              <a:t>BH: Roman villa and </a:t>
            </a:r>
            <a:r>
              <a:rPr lang="en-GB" sz="1600" dirty="0" err="1"/>
              <a:t>terme</a:t>
            </a:r>
            <a:r>
              <a:rPr lang="en-GB" sz="1600" dirty="0"/>
              <a:t> in </a:t>
            </a:r>
            <a:r>
              <a:rPr lang="en-GB" sz="1600" dirty="0" err="1"/>
              <a:t>Ilidža</a:t>
            </a:r>
            <a:r>
              <a:rPr lang="en-GB" sz="1600" dirty="0"/>
              <a:t> near Sarajevo, villa </a:t>
            </a:r>
            <a:r>
              <a:rPr lang="en-GB" sz="1600" dirty="0" err="1"/>
              <a:t>Mogorjelo</a:t>
            </a:r>
            <a:r>
              <a:rPr lang="en-GB" sz="1600" dirty="0"/>
              <a:t> near </a:t>
            </a:r>
            <a:r>
              <a:rPr lang="en-GB" sz="1600" dirty="0" err="1"/>
              <a:t>Čapljina</a:t>
            </a:r>
            <a:endParaRPr lang="en-GB" sz="1600" dirty="0"/>
          </a:p>
          <a:p>
            <a:pPr lvl="1"/>
            <a:r>
              <a:rPr lang="en-GB" sz="1600" dirty="0"/>
              <a:t>Serbia: Roman military camp and city </a:t>
            </a:r>
            <a:r>
              <a:rPr lang="en-GB" sz="1600" dirty="0" err="1"/>
              <a:t>Viminacium</a:t>
            </a:r>
            <a:r>
              <a:rPr lang="en-GB" sz="1600" dirty="0"/>
              <a:t> and fortress </a:t>
            </a:r>
            <a:r>
              <a:rPr lang="en-GB" sz="1600" dirty="0" err="1"/>
              <a:t>Lederata</a:t>
            </a:r>
            <a:r>
              <a:rPr lang="en-GB" sz="1600" dirty="0"/>
              <a:t> near </a:t>
            </a:r>
            <a:r>
              <a:rPr lang="en-GB" sz="1600" dirty="0" err="1"/>
              <a:t>Požarevac</a:t>
            </a:r>
            <a:endParaRPr lang="en-GB" sz="1600" dirty="0"/>
          </a:p>
          <a:p>
            <a:pPr lvl="1"/>
            <a:r>
              <a:rPr lang="en-GB" sz="1600" dirty="0"/>
              <a:t>Montenegro: </a:t>
            </a:r>
            <a:r>
              <a:rPr lang="en-GB" sz="1600" dirty="0" err="1"/>
              <a:t>Municipium</a:t>
            </a:r>
            <a:r>
              <a:rPr lang="bs-Latn-BA" sz="1600" dirty="0"/>
              <a:t> S.</a:t>
            </a:r>
            <a:r>
              <a:rPr lang="en-GB" sz="1600" dirty="0"/>
              <a:t> near </a:t>
            </a:r>
            <a:r>
              <a:rPr lang="en-GB" sz="1600" dirty="0" err="1"/>
              <a:t>Pljevlja</a:t>
            </a:r>
            <a:r>
              <a:rPr lang="en-GB" sz="1600" dirty="0"/>
              <a:t> and </a:t>
            </a:r>
            <a:r>
              <a:rPr lang="en-GB" sz="1600" dirty="0" err="1"/>
              <a:t>Doclea</a:t>
            </a:r>
            <a:r>
              <a:rPr lang="en-GB" sz="1600" dirty="0"/>
              <a:t> near Podgorica</a:t>
            </a:r>
            <a:endParaRPr lang="bs-Latn-BA" sz="1600" dirty="0"/>
          </a:p>
          <a:p>
            <a:pPr lvl="1"/>
            <a:r>
              <a:rPr lang="en-GB" sz="1600" dirty="0"/>
              <a:t>Albania: Durres </a:t>
            </a:r>
            <a:r>
              <a:rPr lang="en-GB" sz="1600" dirty="0" err="1"/>
              <a:t>amphitheater</a:t>
            </a:r>
            <a:r>
              <a:rPr lang="en-GB" sz="1600" dirty="0"/>
              <a:t> and </a:t>
            </a:r>
            <a:r>
              <a:rPr lang="en-GB" sz="1600" dirty="0" err="1"/>
              <a:t>Butrint</a:t>
            </a:r>
            <a:endParaRPr lang="en-GB" sz="1600" dirty="0"/>
          </a:p>
          <a:p>
            <a:r>
              <a:rPr lang="en-GB" sz="2000" dirty="0"/>
              <a:t>actress Selma </a:t>
            </a:r>
            <a:r>
              <a:rPr lang="en-GB" sz="2000" dirty="0" err="1"/>
              <a:t>Alispahić</a:t>
            </a:r>
            <a:endParaRPr lang="en-GB" sz="2000" dirty="0"/>
          </a:p>
          <a:p>
            <a:pPr marL="0" indent="0">
              <a:buNone/>
            </a:pPr>
            <a:r>
              <a:rPr lang="en-GB" sz="2000" dirty="0">
                <a:hlinkClick r:id="rId3"/>
              </a:rPr>
              <a:t>https://www.youtube.com/watch?v=_Hqast47F4Y</a:t>
            </a:r>
            <a:endParaRPr lang="en-GB" sz="2000" dirty="0"/>
          </a:p>
          <a:p>
            <a:pPr marL="0" indent="0">
              <a:buNone/>
            </a:pPr>
            <a:endParaRPr lang="bs-Latn-BA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49" y="120347"/>
            <a:ext cx="2456892" cy="1030697"/>
          </a:xfrm>
          <a:prstGeom prst="rect">
            <a:avLst/>
          </a:prstGeom>
        </p:spPr>
      </p:pic>
      <p:pic>
        <p:nvPicPr>
          <p:cNvPr id="6" name="Picture 2" descr="https://1.bp.blogspot.com/-TMxXkvBHE40/XVQNrN854xI/AAAAAAAAFxk/RuMq8sU9cXYAcyPuqpAR_bJAGkMU7chzgCLcBGAs/s1600/20190806_1929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20" y="5009115"/>
            <a:ext cx="1883617" cy="141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473" y="5016767"/>
            <a:ext cx="2512793" cy="14134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790" y="5025803"/>
            <a:ext cx="2513954" cy="14140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48" y="5009115"/>
            <a:ext cx="1062821" cy="141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26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2037" y="309266"/>
            <a:ext cx="5207518" cy="857250"/>
          </a:xfrm>
        </p:spPr>
        <p:txBody>
          <a:bodyPr/>
          <a:lstStyle/>
          <a:p>
            <a:pPr algn="l"/>
            <a:r>
              <a:rPr lang="bs-Latn-BA" dirty="0"/>
              <a:t>Sarajevo 5D (2020)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730" y="1700808"/>
            <a:ext cx="7724686" cy="3394472"/>
          </a:xfrm>
        </p:spPr>
        <p:txBody>
          <a:bodyPr>
            <a:normAutofit/>
          </a:bodyPr>
          <a:lstStyle/>
          <a:p>
            <a:r>
              <a:rPr lang="bs-Latn-BA" sz="1800" dirty="0"/>
              <a:t>AR </a:t>
            </a:r>
            <a:r>
              <a:rPr lang="bs-Latn-BA" sz="1800" dirty="0" err="1"/>
              <a:t>application</a:t>
            </a:r>
            <a:r>
              <a:rPr lang="bs-Latn-BA" sz="1800" dirty="0"/>
              <a:t> </a:t>
            </a:r>
            <a:r>
              <a:rPr lang="bs-Latn-BA" sz="1800" dirty="0" err="1"/>
              <a:t>displaying</a:t>
            </a:r>
            <a:r>
              <a:rPr lang="bs-Latn-BA" sz="1800" dirty="0"/>
              <a:t> </a:t>
            </a:r>
            <a:r>
              <a:rPr lang="bs-Latn-BA" sz="1800" dirty="0" err="1"/>
              <a:t>objects</a:t>
            </a:r>
            <a:r>
              <a:rPr lang="bs-Latn-BA" sz="1800" dirty="0"/>
              <a:t> </a:t>
            </a:r>
            <a:r>
              <a:rPr lang="bs-Latn-BA" sz="1800" dirty="0" err="1"/>
              <a:t>which</a:t>
            </a:r>
            <a:r>
              <a:rPr lang="bs-Latn-BA" sz="1800" dirty="0"/>
              <a:t> do </a:t>
            </a:r>
            <a:r>
              <a:rPr lang="bs-Latn-BA" sz="1800" dirty="0" err="1"/>
              <a:t>not</a:t>
            </a:r>
            <a:r>
              <a:rPr lang="bs-Latn-BA" sz="1800" dirty="0"/>
              <a:t> </a:t>
            </a:r>
            <a:r>
              <a:rPr lang="bs-Latn-BA" sz="1800" dirty="0" err="1"/>
              <a:t>exist</a:t>
            </a:r>
            <a:r>
              <a:rPr lang="bs-Latn-BA" sz="1800" dirty="0"/>
              <a:t> </a:t>
            </a:r>
            <a:r>
              <a:rPr lang="bs-Latn-BA" sz="1800" dirty="0" err="1"/>
              <a:t>any</a:t>
            </a:r>
            <a:r>
              <a:rPr lang="bs-Latn-BA" sz="1800" dirty="0"/>
              <a:t> more </a:t>
            </a:r>
            <a:r>
              <a:rPr lang="bs-Latn-BA" sz="1800" dirty="0" err="1"/>
              <a:t>or</a:t>
            </a:r>
            <a:r>
              <a:rPr lang="bs-Latn-BA" sz="1800" dirty="0"/>
              <a:t> </a:t>
            </a:r>
            <a:r>
              <a:rPr lang="bs-Latn-BA" sz="1800" dirty="0" err="1"/>
              <a:t>exist</a:t>
            </a:r>
            <a:r>
              <a:rPr lang="bs-Latn-BA" sz="1800" dirty="0"/>
              <a:t> </a:t>
            </a:r>
            <a:r>
              <a:rPr lang="bs-Latn-BA" sz="1800" dirty="0" err="1"/>
              <a:t>just</a:t>
            </a:r>
            <a:r>
              <a:rPr lang="bs-Latn-BA" sz="1800" dirty="0"/>
              <a:t> in </a:t>
            </a:r>
            <a:r>
              <a:rPr lang="bs-Latn-BA" sz="1800" dirty="0" err="1"/>
              <a:t>fragments</a:t>
            </a:r>
            <a:endParaRPr lang="bs-Latn-BA" sz="1800" dirty="0"/>
          </a:p>
          <a:p>
            <a:r>
              <a:rPr lang="bs-Latn-BA" sz="1800" dirty="0" err="1"/>
              <a:t>reconstructions</a:t>
            </a:r>
            <a:r>
              <a:rPr lang="bs-Latn-BA" sz="1800" dirty="0"/>
              <a:t> </a:t>
            </a:r>
            <a:r>
              <a:rPr lang="bs-Latn-BA" sz="1800" dirty="0" err="1"/>
              <a:t>and</a:t>
            </a:r>
            <a:r>
              <a:rPr lang="bs-Latn-BA" sz="1800" dirty="0"/>
              <a:t> info </a:t>
            </a:r>
            <a:r>
              <a:rPr lang="bs-Latn-BA" sz="1800" dirty="0" err="1"/>
              <a:t>shown</a:t>
            </a:r>
            <a:r>
              <a:rPr lang="bs-Latn-BA" sz="1800" dirty="0"/>
              <a:t> </a:t>
            </a:r>
            <a:r>
              <a:rPr lang="bs-Latn-BA" sz="1800" dirty="0" err="1"/>
              <a:t>over</a:t>
            </a:r>
            <a:r>
              <a:rPr lang="bs-Latn-BA" sz="1800" dirty="0"/>
              <a:t> </a:t>
            </a:r>
            <a:r>
              <a:rPr lang="bs-Latn-BA" sz="1800" dirty="0" err="1"/>
              <a:t>mobile</a:t>
            </a:r>
            <a:r>
              <a:rPr lang="bs-Latn-BA" sz="1800" dirty="0"/>
              <a:t> </a:t>
            </a:r>
            <a:r>
              <a:rPr lang="bs-Latn-BA" sz="1800" dirty="0" err="1"/>
              <a:t>device</a:t>
            </a:r>
            <a:r>
              <a:rPr lang="bs-Latn-BA" sz="1800" dirty="0"/>
              <a:t> </a:t>
            </a:r>
            <a:r>
              <a:rPr lang="bs-Latn-BA" sz="1800" dirty="0" err="1"/>
              <a:t>camera</a:t>
            </a:r>
            <a:r>
              <a:rPr lang="bs-Latn-BA" sz="1800" dirty="0"/>
              <a:t> </a:t>
            </a:r>
            <a:r>
              <a:rPr lang="bs-Latn-BA" sz="1800" dirty="0" err="1"/>
              <a:t>picture</a:t>
            </a:r>
            <a:endParaRPr lang="bs-Latn-BA" sz="1800" dirty="0"/>
          </a:p>
          <a:p>
            <a:r>
              <a:rPr lang="bs-Latn-BA" sz="1800" dirty="0" err="1"/>
              <a:t>applications</a:t>
            </a:r>
            <a:r>
              <a:rPr lang="bs-Latn-BA" sz="1800" dirty="0"/>
              <a:t> </a:t>
            </a:r>
            <a:r>
              <a:rPr lang="bs-Latn-BA" sz="1800" dirty="0" err="1"/>
              <a:t>leads</a:t>
            </a:r>
            <a:r>
              <a:rPr lang="bs-Latn-BA" sz="1800" dirty="0"/>
              <a:t> </a:t>
            </a:r>
            <a:r>
              <a:rPr lang="bs-Latn-BA" sz="1800" dirty="0" err="1"/>
              <a:t>the</a:t>
            </a:r>
            <a:r>
              <a:rPr lang="bs-Latn-BA" sz="1800" dirty="0"/>
              <a:t> </a:t>
            </a:r>
            <a:r>
              <a:rPr lang="bs-Latn-BA" sz="1800" dirty="0" err="1"/>
              <a:t>user</a:t>
            </a:r>
            <a:r>
              <a:rPr lang="bs-Latn-BA" sz="1800" dirty="0"/>
              <a:t> to </a:t>
            </a:r>
            <a:r>
              <a:rPr lang="bs-Latn-BA" sz="1800" dirty="0" err="1"/>
              <a:t>the</a:t>
            </a:r>
            <a:r>
              <a:rPr lang="bs-Latn-BA" sz="1800" dirty="0"/>
              <a:t> original </a:t>
            </a:r>
            <a:r>
              <a:rPr lang="bs-Latn-BA" sz="1800" dirty="0" err="1"/>
              <a:t>locations</a:t>
            </a:r>
            <a:r>
              <a:rPr lang="bs-Latn-BA" sz="1800" dirty="0"/>
              <a:t> </a:t>
            </a:r>
            <a:r>
              <a:rPr lang="bs-Latn-BA" sz="1800" dirty="0" err="1"/>
              <a:t>of</a:t>
            </a:r>
            <a:r>
              <a:rPr lang="bs-Latn-BA" sz="1800" dirty="0"/>
              <a:t> </a:t>
            </a:r>
            <a:r>
              <a:rPr lang="bs-Latn-BA" sz="1800" dirty="0" err="1"/>
              <a:t>selected</a:t>
            </a:r>
            <a:r>
              <a:rPr lang="bs-Latn-BA" sz="1800" dirty="0"/>
              <a:t> </a:t>
            </a:r>
            <a:r>
              <a:rPr lang="bs-Latn-BA" sz="1800" dirty="0" err="1"/>
              <a:t>objects</a:t>
            </a:r>
            <a:endParaRPr lang="bs-Latn-BA" sz="1800" dirty="0"/>
          </a:p>
          <a:p>
            <a:pPr marL="0" indent="0">
              <a:buNone/>
            </a:pPr>
            <a:r>
              <a:rPr lang="en-US" sz="1800" dirty="0">
                <a:hlinkClick r:id="rId2"/>
              </a:rPr>
              <a:t>https://youtu.be/793MAji7SfE</a:t>
            </a:r>
            <a:endParaRPr lang="en-US" sz="1800" dirty="0"/>
          </a:p>
          <a:p>
            <a:pPr marL="0" indent="0">
              <a:buNone/>
            </a:pPr>
            <a:endParaRPr lang="bs-Latn-BA" sz="18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7428"/>
            <a:ext cx="2500517" cy="9582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5667" y="4297766"/>
            <a:ext cx="2504033" cy="1683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28873" y="4336858"/>
            <a:ext cx="2110042" cy="11868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7864"/>
            <a:ext cx="2270516" cy="17028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58653" y="4336858"/>
            <a:ext cx="2110042" cy="11868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892" y="4297015"/>
            <a:ext cx="1342868" cy="17043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98938" y="4336704"/>
            <a:ext cx="2105679" cy="11844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357" y="4289967"/>
            <a:ext cx="1297035" cy="172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8987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	</a:t>
            </a:r>
            <a:r>
              <a:rPr lang="en-US" sz="3200" dirty="0"/>
              <a:t>Old crafts Virtual Museum (2020)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595" y="1595905"/>
            <a:ext cx="7992888" cy="3394472"/>
          </a:xfrm>
        </p:spPr>
        <p:txBody>
          <a:bodyPr>
            <a:normAutofit/>
          </a:bodyPr>
          <a:lstStyle/>
          <a:p>
            <a:r>
              <a:rPr lang="bs-Latn-BA" sz="1800" dirty="0" err="1"/>
              <a:t>over</a:t>
            </a:r>
            <a:r>
              <a:rPr lang="bs-Latn-BA" sz="1800" dirty="0"/>
              <a:t> 80 </a:t>
            </a:r>
            <a:r>
              <a:rPr lang="bs-Latn-BA" sz="1800" dirty="0" err="1"/>
              <a:t>crafts</a:t>
            </a:r>
            <a:r>
              <a:rPr lang="bs-Latn-BA" sz="1800" dirty="0"/>
              <a:t> </a:t>
            </a:r>
            <a:r>
              <a:rPr lang="bs-Latn-BA" sz="1800" dirty="0" err="1"/>
              <a:t>existed</a:t>
            </a:r>
            <a:r>
              <a:rPr lang="bs-Latn-BA" sz="1800" dirty="0"/>
              <a:t> </a:t>
            </a:r>
            <a:r>
              <a:rPr lang="bs-Latn-BA" sz="1800" dirty="0" err="1"/>
              <a:t>once</a:t>
            </a:r>
            <a:r>
              <a:rPr lang="bs-Latn-BA" sz="1800" dirty="0"/>
              <a:t> in Baščaršija (Sarajevo)</a:t>
            </a:r>
          </a:p>
          <a:p>
            <a:r>
              <a:rPr lang="bs-Latn-BA" sz="1800" dirty="0" err="1"/>
              <a:t>many</a:t>
            </a:r>
            <a:r>
              <a:rPr lang="bs-Latn-BA" sz="1800" dirty="0"/>
              <a:t> are </a:t>
            </a:r>
            <a:r>
              <a:rPr lang="bs-Latn-BA" sz="1800" dirty="0" err="1"/>
              <a:t>today</a:t>
            </a:r>
            <a:r>
              <a:rPr lang="bs-Latn-BA" sz="1800" dirty="0"/>
              <a:t> </a:t>
            </a:r>
            <a:r>
              <a:rPr lang="bs-Latn-BA" sz="1800" dirty="0" err="1"/>
              <a:t>extinct</a:t>
            </a:r>
            <a:endParaRPr lang="bs-Latn-BA" sz="1800" dirty="0"/>
          </a:p>
          <a:p>
            <a:r>
              <a:rPr lang="bs-Latn-BA" sz="1800" dirty="0" err="1"/>
              <a:t>the</a:t>
            </a:r>
            <a:r>
              <a:rPr lang="bs-Latn-BA" sz="1800" dirty="0"/>
              <a:t> </a:t>
            </a:r>
            <a:r>
              <a:rPr lang="bs-Latn-BA" sz="1800" dirty="0" err="1"/>
              <a:t>goal</a:t>
            </a:r>
            <a:r>
              <a:rPr lang="bs-Latn-BA" sz="1800" dirty="0"/>
              <a:t> </a:t>
            </a:r>
            <a:r>
              <a:rPr lang="bs-Latn-BA" sz="1800" dirty="0" err="1"/>
              <a:t>of</a:t>
            </a:r>
            <a:r>
              <a:rPr lang="bs-Latn-BA" sz="1800" dirty="0"/>
              <a:t> </a:t>
            </a:r>
            <a:r>
              <a:rPr lang="bs-Latn-BA" sz="1800" dirty="0" err="1"/>
              <a:t>the</a:t>
            </a:r>
            <a:r>
              <a:rPr lang="bs-Latn-BA" sz="1800" dirty="0"/>
              <a:t> </a:t>
            </a:r>
            <a:r>
              <a:rPr lang="bs-Latn-BA" sz="1800" dirty="0" err="1"/>
              <a:t>project</a:t>
            </a:r>
            <a:r>
              <a:rPr lang="bs-Latn-BA" sz="1800" dirty="0"/>
              <a:t>: to </a:t>
            </a:r>
            <a:r>
              <a:rPr lang="bs-Latn-BA" sz="1800" dirty="0" err="1"/>
              <a:t>draw</a:t>
            </a:r>
            <a:r>
              <a:rPr lang="bs-Latn-BA" sz="1800" dirty="0"/>
              <a:t> </a:t>
            </a:r>
            <a:r>
              <a:rPr lang="bs-Latn-BA" sz="1800" dirty="0" err="1"/>
              <a:t>attention</a:t>
            </a:r>
            <a:r>
              <a:rPr lang="bs-Latn-BA" sz="1800" dirty="0"/>
              <a:t> to </a:t>
            </a:r>
            <a:r>
              <a:rPr lang="bs-Latn-BA" sz="1800" dirty="0" err="1"/>
              <a:t>the</a:t>
            </a:r>
            <a:r>
              <a:rPr lang="bs-Latn-BA" sz="1800" dirty="0"/>
              <a:t> </a:t>
            </a:r>
            <a:r>
              <a:rPr lang="bs-Latn-BA" sz="1800" dirty="0" err="1"/>
              <a:t>old</a:t>
            </a:r>
            <a:r>
              <a:rPr lang="bs-Latn-BA" sz="1800" dirty="0"/>
              <a:t> </a:t>
            </a:r>
            <a:r>
              <a:rPr lang="bs-Latn-BA" sz="1800" dirty="0" err="1"/>
              <a:t>cratfs</a:t>
            </a:r>
            <a:r>
              <a:rPr lang="bs-Latn-BA" sz="1800" dirty="0"/>
              <a:t> </a:t>
            </a:r>
            <a:r>
              <a:rPr lang="bs-Latn-BA" sz="1800" dirty="0" err="1"/>
              <a:t>and</a:t>
            </a:r>
            <a:r>
              <a:rPr lang="bs-Latn-BA" sz="1800" dirty="0"/>
              <a:t> </a:t>
            </a:r>
            <a:r>
              <a:rPr lang="bs-Latn-BA" sz="1800" dirty="0" err="1"/>
              <a:t>help</a:t>
            </a:r>
            <a:r>
              <a:rPr lang="bs-Latn-BA" sz="1800" dirty="0"/>
              <a:t> </a:t>
            </a:r>
            <a:r>
              <a:rPr lang="bs-Latn-BA" sz="1800" dirty="0" err="1"/>
              <a:t>their</a:t>
            </a:r>
            <a:r>
              <a:rPr lang="bs-Latn-BA" sz="1800" dirty="0"/>
              <a:t> </a:t>
            </a:r>
            <a:r>
              <a:rPr lang="bs-Latn-BA" sz="1800" dirty="0" err="1"/>
              <a:t>preservation</a:t>
            </a:r>
            <a:endParaRPr lang="bs-Latn-BA" sz="1800" dirty="0"/>
          </a:p>
          <a:p>
            <a:r>
              <a:rPr lang="bs-Latn-BA" sz="1800" dirty="0"/>
              <a:t>VM </a:t>
            </a:r>
            <a:r>
              <a:rPr lang="bs-Latn-BA" sz="1800" dirty="0" err="1"/>
              <a:t>presents</a:t>
            </a:r>
            <a:r>
              <a:rPr lang="bs-Latn-BA" sz="1800" dirty="0"/>
              <a:t> last </a:t>
            </a:r>
            <a:r>
              <a:rPr lang="bs-Latn-BA" sz="1800" dirty="0" err="1"/>
              <a:t>brushmaker</a:t>
            </a:r>
            <a:r>
              <a:rPr lang="bs-Latn-BA" sz="1800" dirty="0"/>
              <a:t>, boza </a:t>
            </a:r>
            <a:r>
              <a:rPr lang="bs-Latn-BA" sz="1800" dirty="0" err="1"/>
              <a:t>maker</a:t>
            </a:r>
            <a:r>
              <a:rPr lang="bs-Latn-BA" sz="1800" dirty="0"/>
              <a:t> </a:t>
            </a:r>
            <a:r>
              <a:rPr lang="bs-Latn-BA" sz="1800" dirty="0" err="1"/>
              <a:t>and</a:t>
            </a:r>
            <a:r>
              <a:rPr lang="bs-Latn-BA" sz="1800" dirty="0"/>
              <a:t> </a:t>
            </a:r>
            <a:r>
              <a:rPr lang="bs-Latn-BA" sz="1800" dirty="0" err="1"/>
              <a:t>tailor</a:t>
            </a:r>
            <a:r>
              <a:rPr lang="bs-Latn-BA" sz="1800" dirty="0"/>
              <a:t> </a:t>
            </a:r>
            <a:r>
              <a:rPr lang="bs-Latn-BA" sz="1800" dirty="0" err="1"/>
              <a:t>decorater</a:t>
            </a:r>
            <a:endParaRPr lang="bs-Latn-BA" sz="1800" dirty="0"/>
          </a:p>
          <a:p>
            <a:r>
              <a:rPr lang="bs-Latn-BA" sz="1800" dirty="0" err="1"/>
              <a:t>actor</a:t>
            </a:r>
            <a:r>
              <a:rPr lang="bs-Latn-BA" sz="1800" dirty="0"/>
              <a:t> Adnan </a:t>
            </a:r>
            <a:r>
              <a:rPr lang="bs-Latn-BA" sz="1800" dirty="0" err="1"/>
              <a:t>Hasković</a:t>
            </a:r>
            <a:r>
              <a:rPr lang="bs-Latn-BA" sz="1800" dirty="0"/>
              <a:t>, music Emir Bukovica (Emir </a:t>
            </a:r>
            <a:r>
              <a:rPr lang="bs-Latn-BA" sz="1800" dirty="0" err="1"/>
              <a:t>and</a:t>
            </a:r>
            <a:r>
              <a:rPr lang="bs-Latn-BA" sz="1800" dirty="0"/>
              <a:t> </a:t>
            </a:r>
            <a:r>
              <a:rPr lang="bs-Latn-BA" sz="1800" dirty="0" err="1"/>
              <a:t>Frozen</a:t>
            </a:r>
            <a:r>
              <a:rPr lang="bs-Latn-BA" sz="1800" dirty="0"/>
              <a:t> </a:t>
            </a:r>
            <a:r>
              <a:rPr lang="bs-Latn-BA" sz="1800" dirty="0" err="1"/>
              <a:t>Camels</a:t>
            </a:r>
            <a:r>
              <a:rPr lang="bs-Latn-BA" sz="1800" dirty="0"/>
              <a:t>)</a:t>
            </a:r>
          </a:p>
          <a:p>
            <a:r>
              <a:rPr lang="bs-Latn-BA" sz="1800" dirty="0" err="1"/>
              <a:t>first</a:t>
            </a:r>
            <a:r>
              <a:rPr lang="bs-Latn-BA" sz="1800" dirty="0"/>
              <a:t> VR music video in BH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371"/>
            <a:ext cx="2141730" cy="10511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57" y="4221088"/>
            <a:ext cx="3929611" cy="20908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244" y="4221088"/>
            <a:ext cx="4202186" cy="209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28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digitization of Hidden Galleries exhibition</a:t>
            </a:r>
          </a:p>
          <a:p>
            <a:r>
              <a:rPr lang="en-US" dirty="0"/>
              <a:t>stories about torture of believers by Soviet secret police</a:t>
            </a:r>
          </a:p>
          <a:p>
            <a:r>
              <a:rPr lang="en-US" dirty="0"/>
              <a:t>collaboration with School of Society, Politics and Ethics, University College Cork, Ireland</a:t>
            </a:r>
          </a:p>
          <a:p>
            <a:r>
              <a:rPr lang="en-US" dirty="0"/>
              <a:t>8 stories, desktop VR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https://youtu.be/R9QxnXhn7IY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200525"/>
            <a:ext cx="3200400" cy="1800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200525"/>
            <a:ext cx="3200400" cy="1800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00" y="4200525"/>
            <a:ext cx="3200400" cy="18002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4595664" cy="7581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52120" y="76470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(2021)</a:t>
            </a:r>
          </a:p>
        </p:txBody>
      </p:sp>
    </p:spTree>
    <p:extLst>
      <p:ext uri="{BB962C8B-B14F-4D97-AF65-F5344CB8AC3E}">
        <p14:creationId xmlns:p14="http://schemas.microsoft.com/office/powerpoint/2010/main" val="21168994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/>
              <a:t>Battle on </a:t>
            </a:r>
            <a:r>
              <a:rPr lang="en-US" sz="4000" dirty="0" err="1"/>
              <a:t>Neretva</a:t>
            </a:r>
            <a:r>
              <a:rPr lang="en-US" sz="4000" dirty="0"/>
              <a:t> VR (2021)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8436"/>
            <a:ext cx="7992888" cy="3394472"/>
          </a:xfrm>
        </p:spPr>
        <p:txBody>
          <a:bodyPr>
            <a:normAutofit/>
          </a:bodyPr>
          <a:lstStyle/>
          <a:p>
            <a:r>
              <a:rPr lang="bs-Latn-BA" sz="1800" dirty="0"/>
              <a:t>one </a:t>
            </a:r>
            <a:r>
              <a:rPr lang="bs-Latn-BA" sz="1800" dirty="0" err="1"/>
              <a:t>of</a:t>
            </a:r>
            <a:r>
              <a:rPr lang="bs-Latn-BA" sz="1800" dirty="0"/>
              <a:t> </a:t>
            </a:r>
            <a:r>
              <a:rPr lang="bs-Latn-BA" sz="1800" dirty="0" err="1"/>
              <a:t>the</a:t>
            </a:r>
            <a:r>
              <a:rPr lang="bs-Latn-BA" sz="1800" dirty="0"/>
              <a:t> most </a:t>
            </a:r>
            <a:r>
              <a:rPr lang="bs-Latn-BA" sz="1800" dirty="0" err="1"/>
              <a:t>important</a:t>
            </a:r>
            <a:r>
              <a:rPr lang="bs-Latn-BA" sz="1800" dirty="0"/>
              <a:t> </a:t>
            </a:r>
            <a:r>
              <a:rPr lang="bs-Latn-BA" sz="1800" dirty="0" err="1"/>
              <a:t>battles</a:t>
            </a:r>
            <a:r>
              <a:rPr lang="bs-Latn-BA" sz="1800" dirty="0"/>
              <a:t> </a:t>
            </a:r>
            <a:r>
              <a:rPr lang="bs-Latn-BA" sz="1800" dirty="0" err="1"/>
              <a:t>of</a:t>
            </a:r>
            <a:r>
              <a:rPr lang="bs-Latn-BA" sz="1800" dirty="0"/>
              <a:t> WWII</a:t>
            </a:r>
          </a:p>
          <a:p>
            <a:r>
              <a:rPr lang="bs-Latn-BA" sz="1800" dirty="0"/>
              <a:t>in </a:t>
            </a:r>
            <a:r>
              <a:rPr lang="bs-Latn-BA" sz="1800" dirty="0" err="1"/>
              <a:t>collaboration</a:t>
            </a:r>
            <a:r>
              <a:rPr lang="bs-Latn-BA" sz="1800" dirty="0"/>
              <a:t> </a:t>
            </a:r>
            <a:r>
              <a:rPr lang="bs-Latn-BA" sz="1800" dirty="0" err="1"/>
              <a:t>with</a:t>
            </a:r>
            <a:r>
              <a:rPr lang="bs-Latn-BA" sz="1800" dirty="0"/>
              <a:t> </a:t>
            </a:r>
            <a:r>
              <a:rPr lang="bs-Latn-BA" sz="1800" dirty="0" err="1"/>
              <a:t>the</a:t>
            </a:r>
            <a:r>
              <a:rPr lang="bs-Latn-BA" sz="1800" dirty="0"/>
              <a:t> </a:t>
            </a:r>
            <a:r>
              <a:rPr lang="bs-Latn-BA" sz="1800" dirty="0" err="1"/>
              <a:t>Museum</a:t>
            </a:r>
            <a:r>
              <a:rPr lang="bs-Latn-BA" sz="1800" dirty="0"/>
              <a:t> in Jablanica</a:t>
            </a:r>
          </a:p>
          <a:p>
            <a:r>
              <a:rPr lang="bs-Latn-BA" sz="1800" dirty="0" err="1"/>
              <a:t>the</a:t>
            </a:r>
            <a:r>
              <a:rPr lang="bs-Latn-BA" sz="1800" dirty="0"/>
              <a:t> </a:t>
            </a:r>
            <a:r>
              <a:rPr lang="bs-Latn-BA" sz="1800" dirty="0" err="1"/>
              <a:t>user</a:t>
            </a:r>
            <a:r>
              <a:rPr lang="bs-Latn-BA" sz="1800" dirty="0"/>
              <a:t> </a:t>
            </a:r>
            <a:r>
              <a:rPr lang="bs-Latn-BA" sz="1800" dirty="0" err="1"/>
              <a:t>joins</a:t>
            </a:r>
            <a:r>
              <a:rPr lang="bs-Latn-BA" sz="1800" dirty="0"/>
              <a:t> </a:t>
            </a:r>
            <a:r>
              <a:rPr lang="bs-Latn-BA" sz="1800" dirty="0" err="1"/>
              <a:t>the</a:t>
            </a:r>
            <a:r>
              <a:rPr lang="bs-Latn-BA" sz="1800" dirty="0"/>
              <a:t> </a:t>
            </a:r>
            <a:r>
              <a:rPr lang="bs-Latn-BA" sz="1800" dirty="0" err="1"/>
              <a:t>battle</a:t>
            </a:r>
            <a:r>
              <a:rPr lang="bs-Latn-BA" sz="1800" dirty="0"/>
              <a:t> </a:t>
            </a:r>
            <a:r>
              <a:rPr lang="bs-Latn-BA" sz="1800" dirty="0" err="1"/>
              <a:t>and</a:t>
            </a:r>
            <a:r>
              <a:rPr lang="bs-Latn-BA" sz="1800" dirty="0"/>
              <a:t> </a:t>
            </a:r>
            <a:r>
              <a:rPr lang="bs-Latn-BA" sz="1800" dirty="0" err="1"/>
              <a:t>meets</a:t>
            </a:r>
            <a:r>
              <a:rPr lang="bs-Latn-BA" sz="1800" dirty="0"/>
              <a:t> </a:t>
            </a:r>
            <a:r>
              <a:rPr lang="bs-Latn-BA" sz="1800" dirty="0" err="1"/>
              <a:t>comrade</a:t>
            </a:r>
            <a:r>
              <a:rPr lang="bs-Latn-BA" sz="1800" dirty="0"/>
              <a:t> Tito</a:t>
            </a:r>
          </a:p>
          <a:p>
            <a:pPr marL="0" indent="0">
              <a:buNone/>
            </a:pPr>
            <a:r>
              <a:rPr lang="en-US" sz="1800" dirty="0">
                <a:hlinkClick r:id="rId2"/>
              </a:rPr>
              <a:t>https://youtu.be/uFCHoMdgNa8</a:t>
            </a:r>
            <a:endParaRPr lang="en-US" sz="1800" dirty="0"/>
          </a:p>
          <a:p>
            <a:pPr marL="0" indent="0">
              <a:buNone/>
            </a:pPr>
            <a:endParaRPr lang="bs-Latn-BA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618" y="4989311"/>
            <a:ext cx="2097143" cy="13979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336" y="3483617"/>
            <a:ext cx="4355976" cy="29036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928" y="3483617"/>
            <a:ext cx="2258833" cy="15056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40" y="3400941"/>
            <a:ext cx="2045709" cy="306896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2597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err="1"/>
              <a:t>Crvena</a:t>
            </a:r>
            <a:r>
              <a:rPr lang="en-US" sz="4000" dirty="0"/>
              <a:t> </a:t>
            </a:r>
            <a:r>
              <a:rPr lang="en-US" sz="4000" dirty="0" err="1"/>
              <a:t>stijena</a:t>
            </a:r>
            <a:r>
              <a:rPr lang="en-US" sz="4000" dirty="0"/>
              <a:t> (2021)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992888" cy="3394472"/>
          </a:xfrm>
        </p:spPr>
        <p:txBody>
          <a:bodyPr>
            <a:normAutofit/>
          </a:bodyPr>
          <a:lstStyle/>
          <a:p>
            <a:r>
              <a:rPr lang="bs-Latn-BA" sz="1800" dirty="0" err="1"/>
              <a:t>archaeological</a:t>
            </a:r>
            <a:r>
              <a:rPr lang="bs-Latn-BA" sz="1800" dirty="0"/>
              <a:t> site </a:t>
            </a:r>
            <a:r>
              <a:rPr lang="bs-Latn-BA" sz="1800" dirty="0" err="1"/>
              <a:t>close</a:t>
            </a:r>
            <a:r>
              <a:rPr lang="bs-Latn-BA" sz="1800" dirty="0"/>
              <a:t> to Nikšić, </a:t>
            </a:r>
            <a:r>
              <a:rPr lang="bs-Latn-BA" sz="1800" dirty="0" err="1"/>
              <a:t>Montenegro</a:t>
            </a:r>
            <a:endParaRPr lang="bs-Latn-BA" sz="1800" dirty="0"/>
          </a:p>
          <a:p>
            <a:r>
              <a:rPr lang="bs-Latn-BA" sz="1800" dirty="0"/>
              <a:t>in </a:t>
            </a:r>
            <a:r>
              <a:rPr lang="bs-Latn-BA" sz="1800" dirty="0" err="1"/>
              <a:t>collaboration</a:t>
            </a:r>
            <a:r>
              <a:rPr lang="bs-Latn-BA" sz="1800" dirty="0"/>
              <a:t> </a:t>
            </a:r>
            <a:r>
              <a:rPr lang="bs-Latn-BA" sz="1800" dirty="0" err="1"/>
              <a:t>with</a:t>
            </a:r>
            <a:r>
              <a:rPr lang="bs-Latn-BA" sz="1800" dirty="0"/>
              <a:t> </a:t>
            </a:r>
            <a:r>
              <a:rPr lang="bs-Latn-BA" sz="1800" dirty="0" err="1"/>
              <a:t>the</a:t>
            </a:r>
            <a:r>
              <a:rPr lang="bs-Latn-BA" sz="1800" dirty="0"/>
              <a:t> </a:t>
            </a:r>
            <a:r>
              <a:rPr lang="bs-Latn-BA" sz="1800" dirty="0" err="1"/>
              <a:t>Museum</a:t>
            </a:r>
            <a:r>
              <a:rPr lang="bs-Latn-BA" sz="1800" dirty="0"/>
              <a:t> </a:t>
            </a:r>
            <a:r>
              <a:rPr lang="bs-Latn-BA" sz="1800" dirty="0" err="1"/>
              <a:t>of</a:t>
            </a:r>
            <a:r>
              <a:rPr lang="bs-Latn-BA" sz="1800" dirty="0"/>
              <a:t> Nikšić</a:t>
            </a:r>
          </a:p>
          <a:p>
            <a:r>
              <a:rPr lang="bs-Latn-BA" sz="1800" dirty="0" err="1"/>
              <a:t>virtual</a:t>
            </a:r>
            <a:r>
              <a:rPr lang="bs-Latn-BA" sz="1800" dirty="0"/>
              <a:t> visit to </a:t>
            </a:r>
            <a:r>
              <a:rPr lang="bs-Latn-BA" sz="1800" dirty="0" err="1"/>
              <a:t>the</a:t>
            </a:r>
            <a:r>
              <a:rPr lang="bs-Latn-BA" sz="1800" dirty="0"/>
              <a:t> site, </a:t>
            </a:r>
            <a:r>
              <a:rPr lang="bs-Latn-BA" sz="1800" dirty="0" err="1"/>
              <a:t>storytelling</a:t>
            </a:r>
            <a:r>
              <a:rPr lang="bs-Latn-BA" sz="1800" dirty="0"/>
              <a:t> </a:t>
            </a:r>
            <a:r>
              <a:rPr lang="bs-Latn-BA" sz="1800" dirty="0" err="1"/>
              <a:t>and</a:t>
            </a:r>
            <a:r>
              <a:rPr lang="bs-Latn-BA" sz="1800" dirty="0"/>
              <a:t> </a:t>
            </a:r>
            <a:r>
              <a:rPr lang="bs-Latn-BA" sz="1800" dirty="0" err="1"/>
              <a:t>gameplay</a:t>
            </a:r>
            <a:endParaRPr lang="bs-Latn-BA" sz="1800" dirty="0"/>
          </a:p>
          <a:p>
            <a:pPr marL="0" indent="0">
              <a:buNone/>
            </a:pPr>
            <a:r>
              <a:rPr lang="en-US" sz="1800" dirty="0">
                <a:hlinkClick r:id="rId2"/>
              </a:rPr>
              <a:t>https://youtu.be/xL5hQUzerwI</a:t>
            </a:r>
            <a:endParaRPr lang="en-US" sz="1800" dirty="0"/>
          </a:p>
          <a:p>
            <a:pPr marL="0" indent="0">
              <a:buNone/>
            </a:pPr>
            <a:endParaRPr lang="bs-Latn-BA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92" y="3341784"/>
            <a:ext cx="7812360" cy="351421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31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Digital storytelling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435280" cy="15968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altLang="x-none" sz="2400" dirty="0"/>
              <a:t>interactive 3D models of cultural monuments</a:t>
            </a:r>
            <a:r>
              <a:rPr lang="en-US" altLang="x-none" sz="2400" dirty="0"/>
              <a:t> interconnected with digital stories about their past</a:t>
            </a:r>
          </a:p>
          <a:p>
            <a:r>
              <a:rPr lang="en-US" altLang="x-none" sz="2400" dirty="0"/>
              <a:t>online applications, museum setups, onsite installations</a:t>
            </a:r>
            <a:endParaRPr lang="bs-Latn-BA" altLang="x-none" sz="2400" dirty="0"/>
          </a:p>
          <a:p>
            <a:r>
              <a:rPr lang="bs-Latn-BA" sz="2400" dirty="0"/>
              <a:t>enhances cultural heritage presentations</a:t>
            </a:r>
          </a:p>
          <a:p>
            <a:endParaRPr lang="bs-Latn-BA" altLang="x-none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126163"/>
            <a:ext cx="7787208" cy="47667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bs-Latn-BA" sz="900" dirty="0"/>
              <a:t>1. </a:t>
            </a:r>
            <a:r>
              <a:rPr lang="bs-Latn-BA" altLang="x-none" sz="900" dirty="0"/>
              <a:t>PIETRONI E., PAGANO A., RUFA C.: The </a:t>
            </a:r>
            <a:r>
              <a:rPr lang="en-US" altLang="x-none" sz="900" dirty="0"/>
              <a:t>E</a:t>
            </a:r>
            <a:r>
              <a:rPr lang="bs-Latn-BA" altLang="x-none" sz="900" dirty="0"/>
              <a:t>truscanning project:</a:t>
            </a:r>
            <a:r>
              <a:rPr lang="en-US" altLang="x-none" sz="900" dirty="0"/>
              <a:t> Gesture-based interaction and user experience in the virtual reconstruction of the </a:t>
            </a:r>
            <a:r>
              <a:rPr lang="en-US" altLang="x-none" sz="900" dirty="0" err="1"/>
              <a:t>Regolini-Galassi</a:t>
            </a:r>
            <a:r>
              <a:rPr lang="en-US" altLang="x-none" sz="900" dirty="0"/>
              <a:t> tomb. Digital Heritage International</a:t>
            </a:r>
            <a:r>
              <a:rPr lang="bs-Latn-BA" altLang="x-none" sz="900" dirty="0"/>
              <a:t> Congress 2013 2 (2013), </a:t>
            </a:r>
            <a:r>
              <a:rPr lang="en-US" altLang="x-none" sz="900" dirty="0"/>
              <a:t>pp </a:t>
            </a:r>
            <a:r>
              <a:rPr lang="bs-Latn-BA" altLang="x-none" sz="900" dirty="0"/>
              <a:t>653–660</a:t>
            </a:r>
          </a:p>
          <a:p>
            <a:endParaRPr lang="bs-Latn-BA" dirty="0"/>
          </a:p>
        </p:txBody>
      </p:sp>
      <p:pic>
        <p:nvPicPr>
          <p:cNvPr id="9" name="Picture 2" descr="F:\taslihan movie\web\roze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04" y="3201888"/>
            <a:ext cx="37846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699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904" y="3201888"/>
            <a:ext cx="42291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699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9484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err="1"/>
              <a:t>Ilhamija</a:t>
            </a:r>
            <a:r>
              <a:rPr lang="en-US" sz="4000" dirty="0"/>
              <a:t> VR movie (2021)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073"/>
            <a:ext cx="7992888" cy="3394472"/>
          </a:xfrm>
        </p:spPr>
        <p:txBody>
          <a:bodyPr>
            <a:normAutofit/>
          </a:bodyPr>
          <a:lstStyle/>
          <a:p>
            <a:r>
              <a:rPr lang="bs-Latn-BA" sz="1800" dirty="0"/>
              <a:t>VR </a:t>
            </a:r>
            <a:r>
              <a:rPr lang="bs-Latn-BA" sz="1800" dirty="0" err="1"/>
              <a:t>movie</a:t>
            </a:r>
            <a:r>
              <a:rPr lang="bs-Latn-BA" sz="1800" dirty="0"/>
              <a:t> </a:t>
            </a:r>
            <a:r>
              <a:rPr lang="bs-Latn-BA" sz="1800" dirty="0" err="1"/>
              <a:t>about</a:t>
            </a:r>
            <a:r>
              <a:rPr lang="bs-Latn-BA" sz="1800" dirty="0"/>
              <a:t> </a:t>
            </a:r>
            <a:r>
              <a:rPr lang="bs-Latn-BA" sz="1800" dirty="0" err="1"/>
              <a:t>the</a:t>
            </a:r>
            <a:r>
              <a:rPr lang="bs-Latn-BA" sz="1800" dirty="0"/>
              <a:t> </a:t>
            </a:r>
            <a:r>
              <a:rPr lang="bs-Latn-BA" sz="1800" dirty="0" err="1"/>
              <a:t>dissidents</a:t>
            </a:r>
            <a:r>
              <a:rPr lang="bs-Latn-BA" sz="1800" dirty="0"/>
              <a:t> </a:t>
            </a:r>
            <a:r>
              <a:rPr lang="bs-Latn-BA" sz="1800" dirty="0" err="1"/>
              <a:t>from</a:t>
            </a:r>
            <a:r>
              <a:rPr lang="bs-Latn-BA" sz="1800" dirty="0"/>
              <a:t> </a:t>
            </a:r>
            <a:r>
              <a:rPr lang="bs-Latn-BA" sz="1800" dirty="0" err="1"/>
              <a:t>Ottoman</a:t>
            </a:r>
            <a:r>
              <a:rPr lang="bs-Latn-BA" sz="1800" dirty="0"/>
              <a:t> </a:t>
            </a:r>
            <a:r>
              <a:rPr lang="bs-Latn-BA" sz="1800" dirty="0" err="1"/>
              <a:t>and</a:t>
            </a:r>
            <a:r>
              <a:rPr lang="bs-Latn-BA" sz="1800" dirty="0"/>
              <a:t> </a:t>
            </a:r>
            <a:r>
              <a:rPr lang="bs-Latn-BA" sz="1800" dirty="0" err="1"/>
              <a:t>socialist</a:t>
            </a:r>
            <a:r>
              <a:rPr lang="bs-Latn-BA" sz="1800" dirty="0"/>
              <a:t> period</a:t>
            </a:r>
          </a:p>
          <a:p>
            <a:r>
              <a:rPr lang="bs-Latn-BA" sz="1800" dirty="0" err="1"/>
              <a:t>our</a:t>
            </a:r>
            <a:r>
              <a:rPr lang="bs-Latn-BA" sz="1800" dirty="0"/>
              <a:t> </a:t>
            </a:r>
            <a:r>
              <a:rPr lang="bs-Latn-BA" sz="1800" dirty="0" err="1"/>
              <a:t>second</a:t>
            </a:r>
            <a:r>
              <a:rPr lang="bs-Latn-BA" sz="1800" dirty="0"/>
              <a:t> VR </a:t>
            </a:r>
            <a:r>
              <a:rPr lang="bs-Latn-BA" sz="1800" dirty="0" err="1"/>
              <a:t>movie</a:t>
            </a:r>
            <a:endParaRPr lang="bs-Latn-BA" sz="1800" dirty="0"/>
          </a:p>
          <a:p>
            <a:r>
              <a:rPr lang="bs-Latn-BA" sz="1800" dirty="0" err="1"/>
              <a:t>challenges</a:t>
            </a:r>
            <a:r>
              <a:rPr lang="bs-Latn-BA" sz="1800" dirty="0"/>
              <a:t> </a:t>
            </a:r>
            <a:r>
              <a:rPr lang="bs-Latn-BA" sz="1800" dirty="0" err="1"/>
              <a:t>of</a:t>
            </a:r>
            <a:r>
              <a:rPr lang="bs-Latn-BA" sz="1800" dirty="0"/>
              <a:t> VR </a:t>
            </a:r>
            <a:r>
              <a:rPr lang="bs-Latn-BA" sz="1800" dirty="0" err="1"/>
              <a:t>filming</a:t>
            </a:r>
            <a:endParaRPr lang="bs-Latn-BA" sz="1800" dirty="0"/>
          </a:p>
          <a:p>
            <a:r>
              <a:rPr lang="bs-Latn-BA" sz="1800" dirty="0" err="1"/>
              <a:t>ground</a:t>
            </a:r>
            <a:r>
              <a:rPr lang="bs-Latn-BA" sz="1800" dirty="0"/>
              <a:t> </a:t>
            </a:r>
            <a:r>
              <a:rPr lang="bs-Latn-BA" sz="1800" dirty="0" err="1"/>
              <a:t>for</a:t>
            </a:r>
            <a:r>
              <a:rPr lang="bs-Latn-BA" sz="1800" dirty="0"/>
              <a:t> future </a:t>
            </a:r>
            <a:r>
              <a:rPr lang="bs-Latn-BA" sz="1800" dirty="0" err="1"/>
              <a:t>research</a:t>
            </a:r>
            <a:endParaRPr lang="bs-Latn-BA" sz="1800" dirty="0"/>
          </a:p>
          <a:p>
            <a:pPr marL="0" indent="0">
              <a:buNone/>
            </a:pPr>
            <a:r>
              <a:rPr lang="en-US" sz="1800" dirty="0">
                <a:hlinkClick r:id="rId2"/>
              </a:rPr>
              <a:t>https://youtu.be/_W9mKBye5G0</a:t>
            </a:r>
            <a:endParaRPr lang="en-US" sz="1800" dirty="0"/>
          </a:p>
          <a:p>
            <a:pPr marL="0" indent="0">
              <a:buNone/>
            </a:pPr>
            <a:endParaRPr lang="bs-Latn-BA" sz="1800" dirty="0"/>
          </a:p>
          <a:p>
            <a:pPr marL="0" indent="0">
              <a:buNone/>
            </a:pPr>
            <a:endParaRPr lang="bs-Latn-BA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46" y="3258561"/>
            <a:ext cx="8028384" cy="3611384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9355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err="1"/>
              <a:t>LogVR</a:t>
            </a:r>
            <a:r>
              <a:rPr lang="en-US" sz="4000" dirty="0"/>
              <a:t> (2022)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073"/>
            <a:ext cx="7992888" cy="3394472"/>
          </a:xfrm>
        </p:spPr>
        <p:txBody>
          <a:bodyPr>
            <a:normAutofit/>
          </a:bodyPr>
          <a:lstStyle/>
          <a:p>
            <a:r>
              <a:rPr lang="bs-Latn-BA" sz="1800" dirty="0"/>
              <a:t>VR </a:t>
            </a:r>
            <a:r>
              <a:rPr lang="bs-Latn-BA" sz="1800" dirty="0" err="1"/>
              <a:t>presentation</a:t>
            </a:r>
            <a:r>
              <a:rPr lang="bs-Latn-BA" sz="1800" dirty="0"/>
              <a:t> </a:t>
            </a:r>
            <a:r>
              <a:rPr lang="bs-Latn-BA" sz="1800" dirty="0" err="1"/>
              <a:t>of</a:t>
            </a:r>
            <a:r>
              <a:rPr lang="bs-Latn-BA" sz="1800" dirty="0"/>
              <a:t> </a:t>
            </a:r>
            <a:r>
              <a:rPr lang="bs-Latn-BA" sz="1800" dirty="0" err="1"/>
              <a:t>the</a:t>
            </a:r>
            <a:r>
              <a:rPr lang="bs-Latn-BA" sz="1800" dirty="0"/>
              <a:t> </a:t>
            </a:r>
            <a:r>
              <a:rPr lang="bs-Latn-BA" sz="1800" dirty="0" err="1"/>
              <a:t>mosque</a:t>
            </a:r>
            <a:r>
              <a:rPr lang="bs-Latn-BA" sz="1800" dirty="0"/>
              <a:t> </a:t>
            </a:r>
            <a:r>
              <a:rPr lang="bs-Latn-BA" sz="1800" dirty="0" err="1"/>
              <a:t>built</a:t>
            </a:r>
            <a:r>
              <a:rPr lang="bs-Latn-BA" sz="1800" dirty="0"/>
              <a:t> </a:t>
            </a:r>
            <a:r>
              <a:rPr lang="bs-Latn-BA" sz="1800" dirty="0" err="1"/>
              <a:t>for</a:t>
            </a:r>
            <a:r>
              <a:rPr lang="bs-Latn-BA" sz="1800" dirty="0"/>
              <a:t> WWI </a:t>
            </a:r>
            <a:r>
              <a:rPr lang="bs-Latn-BA" sz="1800" dirty="0" err="1"/>
              <a:t>soldiers</a:t>
            </a:r>
            <a:r>
              <a:rPr lang="bs-Latn-BA" sz="1800" dirty="0"/>
              <a:t> in </a:t>
            </a:r>
            <a:r>
              <a:rPr lang="bs-Latn-BA" sz="1800" dirty="0" err="1"/>
              <a:t>Log</a:t>
            </a:r>
            <a:r>
              <a:rPr lang="bs-Latn-BA" sz="1800" dirty="0"/>
              <a:t> pod </a:t>
            </a:r>
            <a:r>
              <a:rPr lang="bs-Latn-BA" sz="1800" dirty="0" err="1"/>
              <a:t>Mangartom</a:t>
            </a:r>
            <a:r>
              <a:rPr lang="bs-Latn-BA" sz="1800" dirty="0"/>
              <a:t>, </a:t>
            </a:r>
            <a:r>
              <a:rPr lang="bs-Latn-BA" sz="1800" dirty="0" err="1"/>
              <a:t>Slovenia</a:t>
            </a:r>
            <a:endParaRPr lang="bs-Latn-BA" sz="1800" dirty="0"/>
          </a:p>
          <a:p>
            <a:r>
              <a:rPr lang="en-US" sz="1800" dirty="0">
                <a:hlinkClick r:id="rId2"/>
              </a:rPr>
              <a:t>https://youtu.be/d8L9Hqo-Rzk</a:t>
            </a:r>
            <a:endParaRPr lang="en-US" sz="1800" dirty="0"/>
          </a:p>
          <a:p>
            <a:endParaRPr lang="bs-Latn-BA" sz="1800" dirty="0"/>
          </a:p>
          <a:p>
            <a:pPr marL="0" indent="0">
              <a:buNone/>
            </a:pPr>
            <a:endParaRPr lang="bs-Latn-BA" sz="1800" dirty="0"/>
          </a:p>
          <a:p>
            <a:pPr marL="0" indent="0">
              <a:buNone/>
            </a:pPr>
            <a:endParaRPr lang="bs-Latn-BA" sz="1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561801"/>
            <a:ext cx="6228184" cy="396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860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err="1"/>
              <a:t>LogVR</a:t>
            </a:r>
            <a:r>
              <a:rPr lang="en-US" sz="4000" dirty="0"/>
              <a:t> (2022)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073"/>
            <a:ext cx="7992888" cy="3394472"/>
          </a:xfrm>
        </p:spPr>
        <p:txBody>
          <a:bodyPr>
            <a:normAutofit/>
          </a:bodyPr>
          <a:lstStyle/>
          <a:p>
            <a:r>
              <a:rPr lang="bs-Latn-BA" sz="1800" dirty="0"/>
              <a:t>VR </a:t>
            </a:r>
            <a:r>
              <a:rPr lang="bs-Latn-BA" sz="1800" dirty="0" err="1"/>
              <a:t>presentation</a:t>
            </a:r>
            <a:r>
              <a:rPr lang="bs-Latn-BA" sz="1800" dirty="0"/>
              <a:t> </a:t>
            </a:r>
            <a:r>
              <a:rPr lang="bs-Latn-BA" sz="1800" dirty="0" err="1"/>
              <a:t>of</a:t>
            </a:r>
            <a:r>
              <a:rPr lang="bs-Latn-BA" sz="1800" dirty="0"/>
              <a:t> </a:t>
            </a:r>
            <a:r>
              <a:rPr lang="bs-Latn-BA" sz="1800" dirty="0" err="1"/>
              <a:t>the</a:t>
            </a:r>
            <a:r>
              <a:rPr lang="bs-Latn-BA" sz="1800" dirty="0"/>
              <a:t> </a:t>
            </a:r>
            <a:r>
              <a:rPr lang="bs-Latn-BA" sz="1800" dirty="0" err="1"/>
              <a:t>mosque</a:t>
            </a:r>
            <a:r>
              <a:rPr lang="bs-Latn-BA" sz="1800" dirty="0"/>
              <a:t> </a:t>
            </a:r>
            <a:r>
              <a:rPr lang="bs-Latn-BA" sz="1800" dirty="0" err="1"/>
              <a:t>built</a:t>
            </a:r>
            <a:r>
              <a:rPr lang="bs-Latn-BA" sz="1800" dirty="0"/>
              <a:t> </a:t>
            </a:r>
            <a:r>
              <a:rPr lang="bs-Latn-BA" sz="1800" dirty="0" err="1"/>
              <a:t>for</a:t>
            </a:r>
            <a:r>
              <a:rPr lang="bs-Latn-BA" sz="1800" dirty="0"/>
              <a:t> WWI </a:t>
            </a:r>
            <a:r>
              <a:rPr lang="bs-Latn-BA" sz="1800" dirty="0" err="1"/>
              <a:t>soldiers</a:t>
            </a:r>
            <a:r>
              <a:rPr lang="bs-Latn-BA" sz="1800" dirty="0"/>
              <a:t> in </a:t>
            </a:r>
            <a:r>
              <a:rPr lang="bs-Latn-BA" sz="1800" dirty="0" err="1"/>
              <a:t>Log</a:t>
            </a:r>
            <a:r>
              <a:rPr lang="bs-Latn-BA" sz="1800" dirty="0"/>
              <a:t> pod </a:t>
            </a:r>
            <a:r>
              <a:rPr lang="bs-Latn-BA" sz="1800" dirty="0" err="1"/>
              <a:t>Mangartom</a:t>
            </a:r>
            <a:r>
              <a:rPr lang="bs-Latn-BA" sz="1800" dirty="0"/>
              <a:t>, </a:t>
            </a:r>
            <a:r>
              <a:rPr lang="bs-Latn-BA" sz="1800" dirty="0" err="1"/>
              <a:t>Slovenia</a:t>
            </a:r>
            <a:endParaRPr lang="bs-Latn-BA" sz="1800" dirty="0"/>
          </a:p>
          <a:p>
            <a:r>
              <a:rPr lang="en-US" sz="1800" dirty="0">
                <a:hlinkClick r:id="rId2"/>
              </a:rPr>
              <a:t>https://youtu.be/d8L9Hqo-Rzk</a:t>
            </a:r>
            <a:endParaRPr lang="en-US" sz="1800" dirty="0"/>
          </a:p>
          <a:p>
            <a:endParaRPr lang="bs-Latn-BA" sz="1800" dirty="0"/>
          </a:p>
          <a:p>
            <a:pPr marL="0" indent="0">
              <a:buNone/>
            </a:pPr>
            <a:endParaRPr lang="bs-Latn-BA" sz="1800" dirty="0"/>
          </a:p>
          <a:p>
            <a:pPr marL="0" indent="0">
              <a:buNone/>
            </a:pPr>
            <a:endParaRPr lang="bs-Latn-BA" sz="1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561801"/>
            <a:ext cx="6228184" cy="396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763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Trebinje</a:t>
            </a:r>
            <a:r>
              <a:rPr lang="en-US" dirty="0" smtClean="0"/>
              <a:t> Fortresses </a:t>
            </a:r>
            <a:r>
              <a:rPr lang="en-US" dirty="0"/>
              <a:t>VR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Four fully reconstructed models of fortresses around </a:t>
            </a:r>
            <a:r>
              <a:rPr lang="en-US" dirty="0" err="1" smtClean="0"/>
              <a:t>Trebinje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User can explore around each fortress.</a:t>
            </a:r>
          </a:p>
          <a:p>
            <a:r>
              <a:rPr lang="en-US" dirty="0" smtClean="0"/>
              <a:t>Gameplay – become a pigeon and carry a letter.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93" y="3789041"/>
            <a:ext cx="2487661" cy="13993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8351"/>
            <a:ext cx="2483768" cy="13971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791657"/>
            <a:ext cx="2523772" cy="14196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5179773"/>
            <a:ext cx="2523772" cy="14196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766" y="3789040"/>
            <a:ext cx="4090684" cy="230629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6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Wrecks4all VR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Brings unreachable underwater </a:t>
            </a:r>
            <a:r>
              <a:rPr lang="en-US" dirty="0"/>
              <a:t>sites closer to tourists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Audio stories about most important points around sites.</a:t>
            </a:r>
          </a:p>
          <a:p>
            <a:r>
              <a:rPr lang="en-US" dirty="0" smtClean="0"/>
              <a:t>Collaboration between </a:t>
            </a:r>
            <a:r>
              <a:rPr lang="en-US" dirty="0" err="1" smtClean="0"/>
              <a:t>BiH</a:t>
            </a:r>
            <a:r>
              <a:rPr lang="en-US" dirty="0" smtClean="0"/>
              <a:t>, Croatia and Montenegro.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61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Battle of </a:t>
            </a:r>
            <a:r>
              <a:rPr lang="en-US" dirty="0" err="1" smtClean="0"/>
              <a:t>Kozara</a:t>
            </a:r>
            <a:r>
              <a:rPr lang="en-US" dirty="0" smtClean="0"/>
              <a:t> VR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ecome a part </a:t>
            </a:r>
            <a:r>
              <a:rPr lang="en-US" dirty="0"/>
              <a:t>of this famous </a:t>
            </a:r>
            <a:r>
              <a:rPr lang="en-US" dirty="0" smtClean="0"/>
              <a:t>battle</a:t>
            </a:r>
          </a:p>
          <a:p>
            <a:r>
              <a:rPr lang="en-US" dirty="0" smtClean="0"/>
              <a:t>Story telling and 5 different gameplays</a:t>
            </a:r>
          </a:p>
          <a:p>
            <a:r>
              <a:rPr lang="en-US" dirty="0" smtClean="0"/>
              <a:t>Walk around </a:t>
            </a:r>
            <a:r>
              <a:rPr lang="en-US" dirty="0" err="1" smtClean="0"/>
              <a:t>Kozara</a:t>
            </a:r>
            <a:r>
              <a:rPr lang="en-US" dirty="0" smtClean="0"/>
              <a:t> monument 3D model in VR environment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Thank you</a:t>
            </a:r>
            <a:r>
              <a:rPr lang="bs-Latn-BA" dirty="0"/>
              <a:t>!</a:t>
            </a:r>
            <a:endParaRPr lang="bs-Latn-BA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3" name="TextBox 2"/>
          <p:cNvSpPr txBox="1"/>
          <p:nvPr/>
        </p:nvSpPr>
        <p:spPr>
          <a:xfrm>
            <a:off x="2105374" y="3867883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/>
              <a:t>Sarajevo Graphics Group</a:t>
            </a:r>
          </a:p>
          <a:p>
            <a:pPr algn="ctr"/>
            <a:r>
              <a:rPr lang="bs-Latn-BA" dirty="0"/>
              <a:t>http://people.etf.unsa.ba/~srizvic/sgg.htm</a:t>
            </a:r>
          </a:p>
        </p:txBody>
      </p:sp>
      <p:pic>
        <p:nvPicPr>
          <p:cNvPr id="8" name="Picture 2" descr="F:\taslihan movie\web\roze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924944"/>
            <a:ext cx="2245224" cy="86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725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00088" y="357188"/>
            <a:ext cx="8229600" cy="1143000"/>
          </a:xfrm>
        </p:spPr>
        <p:txBody>
          <a:bodyPr/>
          <a:lstStyle/>
          <a:p>
            <a:pPr algn="l" eaLnBrk="1" hangingPunct="1"/>
            <a:r>
              <a:rPr lang="hr-HR" altLang="x-none" dirty="0"/>
              <a:t>	Stećak</a:t>
            </a:r>
            <a:r>
              <a:rPr lang="en-US" altLang="x-none" dirty="0"/>
              <a:t>, </a:t>
            </a:r>
            <a:r>
              <a:rPr lang="en-US" altLang="x-none" sz="2000" dirty="0"/>
              <a:t>UNESCO participation project (2005)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00063" y="1785938"/>
            <a:ext cx="7772400" cy="3733800"/>
          </a:xfrm>
        </p:spPr>
        <p:txBody>
          <a:bodyPr>
            <a:normAutofit/>
          </a:bodyPr>
          <a:lstStyle/>
          <a:p>
            <a:pPr eaLnBrk="1" hangingPunct="1"/>
            <a:r>
              <a:rPr lang="hr-HR" altLang="x-none" sz="1800" dirty="0"/>
              <a:t>our first 3D digitization project</a:t>
            </a:r>
          </a:p>
          <a:p>
            <a:pPr eaLnBrk="1" hangingPunct="1"/>
            <a:r>
              <a:rPr lang="hr-HR" altLang="x-none" sz="1800" dirty="0"/>
              <a:t>stećak – medieval gravestone</a:t>
            </a:r>
          </a:p>
          <a:p>
            <a:pPr eaLnBrk="1" hangingPunct="1"/>
            <a:r>
              <a:rPr lang="hr-HR" altLang="x-none" sz="1800" dirty="0"/>
              <a:t>stećak from Donja Zgošća – 14th century</a:t>
            </a:r>
            <a:endParaRPr lang="en-US" altLang="x-none" sz="1800" dirty="0"/>
          </a:p>
          <a:p>
            <a:pPr eaLnBrk="1" hangingPunct="1"/>
            <a:r>
              <a:rPr lang="en-US" altLang="x-none" sz="1800" dirty="0"/>
              <a:t>partner: University of</a:t>
            </a:r>
            <a:r>
              <a:rPr lang="hr-BA" altLang="x-none" sz="1800" dirty="0"/>
              <a:t> </a:t>
            </a:r>
            <a:r>
              <a:rPr lang="en-US" altLang="x-none" sz="1800" dirty="0"/>
              <a:t>Bristol, UK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000375"/>
            <a:ext cx="3444875" cy="336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 flipV="1">
            <a:off x="0" y="1500188"/>
            <a:ext cx="9144000" cy="0"/>
          </a:xfrm>
          <a:prstGeom prst="line">
            <a:avLst/>
          </a:prstGeom>
          <a:ln w="381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843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716338"/>
            <a:ext cx="29972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F:\taslihan movie\web\rozet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144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42938" y="1643063"/>
            <a:ext cx="7772400" cy="4572000"/>
          </a:xfrm>
        </p:spPr>
        <p:txBody>
          <a:bodyPr>
            <a:normAutofit/>
          </a:bodyPr>
          <a:lstStyle/>
          <a:p>
            <a:pPr eaLnBrk="1" hangingPunct="1"/>
            <a:r>
              <a:rPr lang="hr-HR" altLang="x-none" sz="2000" dirty="0"/>
              <a:t>one corner damaged</a:t>
            </a:r>
          </a:p>
          <a:p>
            <a:pPr eaLnBrk="1" hangingPunct="1"/>
            <a:r>
              <a:rPr lang="hr-HR" altLang="x-none" sz="2000" dirty="0"/>
              <a:t>3D model created by laser scanning</a:t>
            </a:r>
          </a:p>
          <a:p>
            <a:pPr eaLnBrk="1" hangingPunct="1"/>
            <a:r>
              <a:rPr lang="hr-HR" altLang="x-none" sz="2000" dirty="0"/>
              <a:t>Minolta 910 laser scanner – laser triangulation</a:t>
            </a:r>
          </a:p>
          <a:p>
            <a:pPr eaLnBrk="1" hangingPunct="1"/>
            <a:r>
              <a:rPr lang="hr-HR" altLang="x-none" sz="2000" dirty="0"/>
              <a:t>optimization and surface reconstruction</a:t>
            </a:r>
            <a:endParaRPr lang="en-US" altLang="x-none" sz="2000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0" y="1500188"/>
            <a:ext cx="9144000" cy="0"/>
          </a:xfrm>
          <a:prstGeom prst="line">
            <a:avLst/>
          </a:prstGeom>
          <a:ln w="381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946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292600"/>
            <a:ext cx="1943100" cy="15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4292600"/>
            <a:ext cx="2087562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294188"/>
            <a:ext cx="2160588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294188"/>
            <a:ext cx="2089150" cy="157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700088" y="357188"/>
            <a:ext cx="8229600" cy="1143000"/>
          </a:xfrm>
        </p:spPr>
        <p:txBody>
          <a:bodyPr/>
          <a:lstStyle/>
          <a:p>
            <a:pPr algn="l" eaLnBrk="1" hangingPunct="1"/>
            <a:r>
              <a:rPr lang="hr-HR" altLang="x-none" dirty="0"/>
              <a:t>	Stećak</a:t>
            </a:r>
            <a:r>
              <a:rPr lang="en-US" altLang="x-none" dirty="0"/>
              <a:t>, </a:t>
            </a:r>
            <a:r>
              <a:rPr lang="hr-BA" altLang="x-none" dirty="0"/>
              <a:t>digitalization</a:t>
            </a:r>
            <a:endParaRPr lang="en-US" altLang="x-none" dirty="0"/>
          </a:p>
        </p:txBody>
      </p:sp>
      <p:pic>
        <p:nvPicPr>
          <p:cNvPr id="13" name="Picture 2" descr="F:\taslihan movie\web\rozet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416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Digital storytelling - SGG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sz="2000" dirty="0"/>
              <a:t>virtual reconstruction – Church of the Holy Trinity in Mostar</a:t>
            </a:r>
          </a:p>
          <a:p>
            <a:r>
              <a:rPr lang="bs-Latn-BA" sz="2000" dirty="0"/>
              <a:t>completely destroyed in 1992</a:t>
            </a:r>
            <a:endParaRPr lang="bs-Latn-BA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50" y="2742904"/>
            <a:ext cx="4368893" cy="206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161" y="4365104"/>
            <a:ext cx="5710039" cy="2092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F:\taslihan movie\web\rozet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681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Digital storytelling - SGG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sz="2000" dirty="0"/>
              <a:t>virtual reconstruction – Isa bey</a:t>
            </a:r>
            <a:r>
              <a:rPr lang="en-US" sz="2000" dirty="0"/>
              <a:t>’s endowment</a:t>
            </a:r>
            <a:endParaRPr lang="bs-Latn-BA" sz="2000" dirty="0"/>
          </a:p>
          <a:p>
            <a:r>
              <a:rPr lang="bs-Latn-BA" sz="2000" dirty="0"/>
              <a:t>mentioned in the oldest written document about Sarajevo</a:t>
            </a:r>
          </a:p>
          <a:p>
            <a:r>
              <a:rPr lang="bs-Latn-BA" sz="2000" dirty="0"/>
              <a:t>last object of the complex destroyed in 1957</a:t>
            </a:r>
            <a:endParaRPr lang="bs-Latn-BA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05" y="3429000"/>
            <a:ext cx="8428590" cy="1941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F:\taslihan movie\web\roze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789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Digital storytelling - SGG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sz="2000" dirty="0"/>
              <a:t>virtual reconstruction – interactive computer animation</a:t>
            </a:r>
            <a:endParaRPr lang="bs-Latn-BA" sz="1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29" y="2636912"/>
            <a:ext cx="4268040" cy="3213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63846"/>
            <a:ext cx="3461878" cy="2159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707904" y="3789040"/>
            <a:ext cx="1584176" cy="454567"/>
          </a:xfrm>
          <a:prstGeom prst="straightConnector1">
            <a:avLst/>
          </a:prstGeom>
          <a:ln w="38100">
            <a:solidFill>
              <a:srgbClr val="FF07D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F:\taslihan movie\web\rozet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634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IMG_39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417" y="2197671"/>
            <a:ext cx="5205413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05" y="2056046"/>
            <a:ext cx="4489450" cy="333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/>
              <a:t>	Digital storytelling - SGG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sz="2000" dirty="0"/>
              <a:t>Sarajevo survival Tools – VM of Sarajevo Siege</a:t>
            </a:r>
            <a:endParaRPr lang="bs-Latn-BA" sz="1400" dirty="0"/>
          </a:p>
        </p:txBody>
      </p:sp>
      <p:pic>
        <p:nvPicPr>
          <p:cNvPr id="11" name="Picture 2" descr="F:\taslihan movie\web\rozet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5663208" y="5111427"/>
            <a:ext cx="212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hr-HR" sz="1200" b="1">
                <a:latin typeface="Tw Cen MT"/>
                <a:ea typeface="Calibri" pitchFamily="34" charset="0"/>
                <a:cs typeface="Times New Roman" pitchFamily="18" charset="0"/>
              </a:rPr>
              <a:t>  </a:t>
            </a:r>
            <a:endParaRPr lang="hr-HR">
              <a:latin typeface="Tw Cen M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1549392" y="5009132"/>
            <a:ext cx="2095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hr-HR" sz="1200" b="1">
                <a:latin typeface="Tw Cen MT"/>
                <a:ea typeface="Calibri" pitchFamily="34" charset="0"/>
                <a:cs typeface="Times New Roman" pitchFamily="18" charset="0"/>
              </a:rPr>
              <a:t> </a:t>
            </a:r>
            <a:endParaRPr lang="hr-HR">
              <a:latin typeface="Tw Cen M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1549392" y="5596507"/>
            <a:ext cx="247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 b="1">
                <a:latin typeface="Tw Cen MT"/>
                <a:ea typeface="Calibri" pitchFamily="34" charset="0"/>
                <a:cs typeface="Times New Roman" pitchFamily="18" charset="0"/>
              </a:rPr>
              <a:t>  </a:t>
            </a:r>
            <a:endParaRPr lang="en-US">
              <a:latin typeface="Tw Cen MT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4" name="Picture 13" descr="induktorska telefonska centrala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59831" y="5366575"/>
            <a:ext cx="1707423" cy="1359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konzerva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54889" y="5885330"/>
            <a:ext cx="1014380" cy="84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kuhalo za vodu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27559" y="4976026"/>
            <a:ext cx="1494375" cy="174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7" descr="satelistski telefon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311" y="5249926"/>
            <a:ext cx="1579220" cy="1470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5407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1504</TotalTime>
  <Words>1354</Words>
  <Application>Microsoft Office PowerPoint</Application>
  <PresentationFormat>On-screen Show (4:3)</PresentationFormat>
  <Paragraphs>186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Times New Roman</vt:lpstr>
      <vt:lpstr>Tw Cen MT</vt:lpstr>
      <vt:lpstr>Office Theme</vt:lpstr>
      <vt:lpstr>1_Office Theme</vt:lpstr>
      <vt:lpstr>PowerPoint Presentation</vt:lpstr>
      <vt:lpstr> Sarajevo Graphics Group</vt:lpstr>
      <vt:lpstr> Digital storytelling</vt:lpstr>
      <vt:lpstr> Stećak, UNESCO participation project (2005)</vt:lpstr>
      <vt:lpstr> Stećak, digitalization</vt:lpstr>
      <vt:lpstr> Digital storytelling - SGG</vt:lpstr>
      <vt:lpstr> Digital storytelling - SGG</vt:lpstr>
      <vt:lpstr> Digital storytelling - SGG</vt:lpstr>
      <vt:lpstr> Digital storytelling - SGG</vt:lpstr>
      <vt:lpstr> Tašlihan project</vt:lpstr>
      <vt:lpstr> Tašlihan project</vt:lpstr>
      <vt:lpstr> Tašlihan project</vt:lpstr>
      <vt:lpstr> Tašlihan project</vt:lpstr>
      <vt:lpstr> White Bastion project</vt:lpstr>
      <vt:lpstr> White Bastion project</vt:lpstr>
      <vt:lpstr>PowerPoint Presentation</vt:lpstr>
      <vt:lpstr> White Bastion project</vt:lpstr>
      <vt:lpstr> EU projects</vt:lpstr>
      <vt:lpstr> V-MusT.net (2011-2015)</vt:lpstr>
      <vt:lpstr>PowerPoint Presentation</vt:lpstr>
      <vt:lpstr> SGG in iMARECulture</vt:lpstr>
      <vt:lpstr> Mostar cliff diving VR (2018)</vt:lpstr>
      <vt:lpstr>  Mostar cliff diving VR (2018)</vt:lpstr>
      <vt:lpstr>Roman Heritage in the Balkans (2019-2021)</vt:lpstr>
      <vt:lpstr>Sarajevo 5D (2020)</vt:lpstr>
      <vt:lpstr> Old crafts Virtual Museum (2020)</vt:lpstr>
      <vt:lpstr>PowerPoint Presentation</vt:lpstr>
      <vt:lpstr>Battle on Neretva VR (2021)</vt:lpstr>
      <vt:lpstr>Crvena stijena (2021)</vt:lpstr>
      <vt:lpstr>Ilhamija VR movie (2021)</vt:lpstr>
      <vt:lpstr>LogVR (2022)</vt:lpstr>
      <vt:lpstr>LogVR (2022)</vt:lpstr>
      <vt:lpstr>Trebinje Fortresses VR</vt:lpstr>
      <vt:lpstr>Wrecks4all VR</vt:lpstr>
      <vt:lpstr>Battle of Kozara VR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WS doo</dc:creator>
  <cp:lastModifiedBy>Windows User</cp:lastModifiedBy>
  <cp:revision>88</cp:revision>
  <dcterms:created xsi:type="dcterms:W3CDTF">2015-07-15T08:17:44Z</dcterms:created>
  <dcterms:modified xsi:type="dcterms:W3CDTF">2024-02-19T13:15:37Z</dcterms:modified>
</cp:coreProperties>
</file>