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28803600" cy="43195875"/>
  <p:notesSz cx="6858000" cy="9144000"/>
  <p:defaultTextStyle>
    <a:defPPr>
      <a:defRPr lang="fr-FR"/>
    </a:defPPr>
    <a:lvl1pPr marL="0" algn="l" defTabSz="205666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56668" algn="l" defTabSz="205666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13332" algn="l" defTabSz="205666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170000" algn="l" defTabSz="205666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226664" algn="l" defTabSz="205666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283332" algn="l" defTabSz="205666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340000" algn="l" defTabSz="205666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396664" algn="l" defTabSz="205666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453332" algn="l" defTabSz="205666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5">
          <p15:clr>
            <a:srgbClr val="A4A3A4"/>
          </p15:clr>
        </p15:guide>
        <p15:guide id="2" pos="907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Luc Mari" initials="JM" lastIdx="2" clrIdx="0">
    <p:extLst>
      <p:ext uri="{19B8F6BF-5375-455C-9EA6-DF929625EA0E}">
        <p15:presenceInfo xmlns:p15="http://schemas.microsoft.com/office/powerpoint/2012/main" userId="90e22b9ce1c03fa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601" autoAdjust="0"/>
    <p:restoredTop sz="86401" autoAdjust="0"/>
  </p:normalViewPr>
  <p:slideViewPr>
    <p:cSldViewPr snapToObjects="1">
      <p:cViewPr>
        <p:scale>
          <a:sx n="33" d="100"/>
          <a:sy n="33" d="100"/>
        </p:scale>
        <p:origin x="690" y="-1764"/>
      </p:cViewPr>
      <p:guideLst>
        <p:guide orient="horz" pos="13605"/>
        <p:guide pos="9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60270" y="13418727"/>
            <a:ext cx="24483060" cy="9259114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320540" y="24477669"/>
            <a:ext cx="20162520" cy="110389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6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3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6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3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396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3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2215279" y="10988961"/>
            <a:ext cx="25513190" cy="234117644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670712" y="10988961"/>
            <a:ext cx="76064507" cy="23411764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75287" y="27757353"/>
            <a:ext cx="24483060" cy="8579182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75287" y="18308260"/>
            <a:ext cx="24483060" cy="9449095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666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13332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1700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22666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28333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3400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39666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45333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670712" y="64023892"/>
            <a:ext cx="50786345" cy="181082707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90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937117" y="64023892"/>
            <a:ext cx="50791352" cy="181082707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90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0180" y="1729841"/>
            <a:ext cx="25923240" cy="7199313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40182" y="9669080"/>
            <a:ext cx="12726592" cy="4029613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56668" indent="0">
              <a:buNone/>
              <a:defRPr sz="9000" b="1"/>
            </a:lvl2pPr>
            <a:lvl3pPr marL="4113332" indent="0">
              <a:buNone/>
              <a:defRPr sz="8200" b="1"/>
            </a:lvl3pPr>
            <a:lvl4pPr marL="6170000" indent="0">
              <a:buNone/>
              <a:defRPr sz="7300" b="1"/>
            </a:lvl4pPr>
            <a:lvl5pPr marL="8226664" indent="0">
              <a:buNone/>
              <a:defRPr sz="7300" b="1"/>
            </a:lvl5pPr>
            <a:lvl6pPr marL="10283332" indent="0">
              <a:buNone/>
              <a:defRPr sz="7300" b="1"/>
            </a:lvl6pPr>
            <a:lvl7pPr marL="12340000" indent="0">
              <a:buNone/>
              <a:defRPr sz="7300" b="1"/>
            </a:lvl7pPr>
            <a:lvl8pPr marL="14396664" indent="0">
              <a:buNone/>
              <a:defRPr sz="7300" b="1"/>
            </a:lvl8pPr>
            <a:lvl9pPr marL="16453332" indent="0">
              <a:buNone/>
              <a:defRPr sz="73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440182" y="13698691"/>
            <a:ext cx="12726592" cy="24887627"/>
          </a:xfrm>
        </p:spPr>
        <p:txBody>
          <a:bodyPr/>
          <a:lstStyle>
            <a:lvl1pPr>
              <a:defRPr sz="10700"/>
            </a:lvl1pPr>
            <a:lvl2pPr>
              <a:defRPr sz="90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4631832" y="9669080"/>
            <a:ext cx="12731590" cy="4029613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56668" indent="0">
              <a:buNone/>
              <a:defRPr sz="9000" b="1"/>
            </a:lvl2pPr>
            <a:lvl3pPr marL="4113332" indent="0">
              <a:buNone/>
              <a:defRPr sz="8200" b="1"/>
            </a:lvl3pPr>
            <a:lvl4pPr marL="6170000" indent="0">
              <a:buNone/>
              <a:defRPr sz="7300" b="1"/>
            </a:lvl4pPr>
            <a:lvl5pPr marL="8226664" indent="0">
              <a:buNone/>
              <a:defRPr sz="7300" b="1"/>
            </a:lvl5pPr>
            <a:lvl6pPr marL="10283332" indent="0">
              <a:buNone/>
              <a:defRPr sz="7300" b="1"/>
            </a:lvl6pPr>
            <a:lvl7pPr marL="12340000" indent="0">
              <a:buNone/>
              <a:defRPr sz="7300" b="1"/>
            </a:lvl7pPr>
            <a:lvl8pPr marL="14396664" indent="0">
              <a:buNone/>
              <a:defRPr sz="7300" b="1"/>
            </a:lvl8pPr>
            <a:lvl9pPr marL="16453332" indent="0">
              <a:buNone/>
              <a:defRPr sz="73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4631832" y="13698691"/>
            <a:ext cx="12731590" cy="24887627"/>
          </a:xfrm>
        </p:spPr>
        <p:txBody>
          <a:bodyPr/>
          <a:lstStyle>
            <a:lvl1pPr>
              <a:defRPr sz="10700"/>
            </a:lvl1pPr>
            <a:lvl2pPr>
              <a:defRPr sz="90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0182" y="1719840"/>
            <a:ext cx="9476187" cy="7319302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61407" y="1719840"/>
            <a:ext cx="16102015" cy="36866485"/>
          </a:xfrm>
        </p:spPr>
        <p:txBody>
          <a:bodyPr/>
          <a:lstStyle>
            <a:lvl1pPr>
              <a:defRPr sz="14600"/>
            </a:lvl1pPr>
            <a:lvl2pPr>
              <a:defRPr sz="12500"/>
            </a:lvl2pPr>
            <a:lvl3pPr>
              <a:defRPr sz="107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40182" y="9039140"/>
            <a:ext cx="9476187" cy="29547182"/>
          </a:xfrm>
        </p:spPr>
        <p:txBody>
          <a:bodyPr/>
          <a:lstStyle>
            <a:lvl1pPr marL="0" indent="0">
              <a:buNone/>
              <a:defRPr sz="6400"/>
            </a:lvl1pPr>
            <a:lvl2pPr marL="2056668" indent="0">
              <a:buNone/>
              <a:defRPr sz="5600"/>
            </a:lvl2pPr>
            <a:lvl3pPr marL="4113332" indent="0">
              <a:buNone/>
              <a:defRPr sz="4300"/>
            </a:lvl3pPr>
            <a:lvl4pPr marL="6170000" indent="0">
              <a:buNone/>
              <a:defRPr sz="4300"/>
            </a:lvl4pPr>
            <a:lvl5pPr marL="8226664" indent="0">
              <a:buNone/>
              <a:defRPr sz="4300"/>
            </a:lvl5pPr>
            <a:lvl6pPr marL="10283332" indent="0">
              <a:buNone/>
              <a:defRPr sz="4300"/>
            </a:lvl6pPr>
            <a:lvl7pPr marL="12340000" indent="0">
              <a:buNone/>
              <a:defRPr sz="4300"/>
            </a:lvl7pPr>
            <a:lvl8pPr marL="14396664" indent="0">
              <a:buNone/>
              <a:defRPr sz="4300"/>
            </a:lvl8pPr>
            <a:lvl9pPr marL="16453332" indent="0">
              <a:buNone/>
              <a:defRPr sz="43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45707" y="30237119"/>
            <a:ext cx="17282160" cy="3569660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645707" y="3859634"/>
            <a:ext cx="17282160" cy="25917525"/>
          </a:xfrm>
        </p:spPr>
        <p:txBody>
          <a:bodyPr/>
          <a:lstStyle>
            <a:lvl1pPr marL="0" indent="0">
              <a:buNone/>
              <a:defRPr sz="14600"/>
            </a:lvl1pPr>
            <a:lvl2pPr marL="2056668" indent="0">
              <a:buNone/>
              <a:defRPr sz="12500"/>
            </a:lvl2pPr>
            <a:lvl3pPr marL="4113332" indent="0">
              <a:buNone/>
              <a:defRPr sz="10700"/>
            </a:lvl3pPr>
            <a:lvl4pPr marL="6170000" indent="0">
              <a:buNone/>
              <a:defRPr sz="9000"/>
            </a:lvl4pPr>
            <a:lvl5pPr marL="8226664" indent="0">
              <a:buNone/>
              <a:defRPr sz="9000"/>
            </a:lvl5pPr>
            <a:lvl6pPr marL="10283332" indent="0">
              <a:buNone/>
              <a:defRPr sz="9000"/>
            </a:lvl6pPr>
            <a:lvl7pPr marL="12340000" indent="0">
              <a:buNone/>
              <a:defRPr sz="9000"/>
            </a:lvl7pPr>
            <a:lvl8pPr marL="14396664" indent="0">
              <a:buNone/>
              <a:defRPr sz="9000"/>
            </a:lvl8pPr>
            <a:lvl9pPr marL="16453332" indent="0">
              <a:buNone/>
              <a:defRPr sz="9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645707" y="33806775"/>
            <a:ext cx="17282160" cy="5069515"/>
          </a:xfrm>
        </p:spPr>
        <p:txBody>
          <a:bodyPr/>
          <a:lstStyle>
            <a:lvl1pPr marL="0" indent="0">
              <a:buNone/>
              <a:defRPr sz="6400"/>
            </a:lvl1pPr>
            <a:lvl2pPr marL="2056668" indent="0">
              <a:buNone/>
              <a:defRPr sz="5600"/>
            </a:lvl2pPr>
            <a:lvl3pPr marL="4113332" indent="0">
              <a:buNone/>
              <a:defRPr sz="4300"/>
            </a:lvl3pPr>
            <a:lvl4pPr marL="6170000" indent="0">
              <a:buNone/>
              <a:defRPr sz="4300"/>
            </a:lvl4pPr>
            <a:lvl5pPr marL="8226664" indent="0">
              <a:buNone/>
              <a:defRPr sz="4300"/>
            </a:lvl5pPr>
            <a:lvl6pPr marL="10283332" indent="0">
              <a:buNone/>
              <a:defRPr sz="4300"/>
            </a:lvl6pPr>
            <a:lvl7pPr marL="12340000" indent="0">
              <a:buNone/>
              <a:defRPr sz="4300"/>
            </a:lvl7pPr>
            <a:lvl8pPr marL="14396664" indent="0">
              <a:buNone/>
              <a:defRPr sz="4300"/>
            </a:lvl8pPr>
            <a:lvl9pPr marL="16453332" indent="0">
              <a:buNone/>
              <a:defRPr sz="43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40180" y="1729841"/>
            <a:ext cx="25923240" cy="7199313"/>
          </a:xfrm>
          <a:prstGeom prst="rect">
            <a:avLst/>
          </a:prstGeom>
        </p:spPr>
        <p:txBody>
          <a:bodyPr vert="horz" lIns="411334" tIns="205665" rIns="411334" bIns="205665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40180" y="10079042"/>
            <a:ext cx="25923240" cy="28507280"/>
          </a:xfrm>
          <a:prstGeom prst="rect">
            <a:avLst/>
          </a:prstGeom>
        </p:spPr>
        <p:txBody>
          <a:bodyPr vert="horz" lIns="411334" tIns="205665" rIns="411334" bIns="205665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440180" y="40036182"/>
            <a:ext cx="6720840" cy="2299781"/>
          </a:xfrm>
          <a:prstGeom prst="rect">
            <a:avLst/>
          </a:prstGeom>
        </p:spPr>
        <p:txBody>
          <a:bodyPr vert="horz" lIns="411334" tIns="205665" rIns="411334" bIns="205665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2FF59-8E55-964E-9DAD-60F593D91565}" type="datetimeFigureOut">
              <a:rPr lang="fr-FR" smtClean="0"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841230" y="40036182"/>
            <a:ext cx="9121140" cy="2299781"/>
          </a:xfrm>
          <a:prstGeom prst="rect">
            <a:avLst/>
          </a:prstGeom>
        </p:spPr>
        <p:txBody>
          <a:bodyPr vert="horz" lIns="411334" tIns="205665" rIns="411334" bIns="205665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0642580" y="40036182"/>
            <a:ext cx="6720840" cy="2299781"/>
          </a:xfrm>
          <a:prstGeom prst="rect">
            <a:avLst/>
          </a:prstGeom>
        </p:spPr>
        <p:txBody>
          <a:bodyPr vert="horz" lIns="411334" tIns="205665" rIns="411334" bIns="205665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6880E-1A5D-D24B-BB56-B54BF634FDD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6668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2499" indent="-1542499" algn="l" defTabSz="2056668" rtl="0" eaLnBrk="1" latinLnBrk="0" hangingPunct="1">
        <a:spcBef>
          <a:spcPct val="20000"/>
        </a:spcBef>
        <a:buFont typeface="Arial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42085" indent="-1285416" algn="l" defTabSz="2056668" rtl="0" eaLnBrk="1" latinLnBrk="0" hangingPunct="1">
        <a:spcBef>
          <a:spcPct val="20000"/>
        </a:spcBef>
        <a:buFont typeface="Arial"/>
        <a:buChar char="–"/>
        <a:defRPr sz="12500" kern="1200">
          <a:solidFill>
            <a:schemeClr val="tx1"/>
          </a:solidFill>
          <a:latin typeface="+mn-lt"/>
          <a:ea typeface="+mn-ea"/>
          <a:cs typeface="+mn-cs"/>
        </a:defRPr>
      </a:lvl2pPr>
      <a:lvl3pPr marL="5141666" indent="-1028334" algn="l" defTabSz="2056668" rtl="0" eaLnBrk="1" latinLnBrk="0" hangingPunct="1">
        <a:spcBef>
          <a:spcPct val="20000"/>
        </a:spcBef>
        <a:buFont typeface="Arial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3pPr>
      <a:lvl4pPr marL="7198334" indent="-1028334" algn="l" defTabSz="2056668" rtl="0" eaLnBrk="1" latinLnBrk="0" hangingPunct="1">
        <a:spcBef>
          <a:spcPct val="20000"/>
        </a:spcBef>
        <a:buFont typeface="Arial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4998" indent="-1028334" algn="l" defTabSz="2056668" rtl="0" eaLnBrk="1" latinLnBrk="0" hangingPunct="1">
        <a:spcBef>
          <a:spcPct val="20000"/>
        </a:spcBef>
        <a:buFont typeface="Arial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1666" indent="-1028334" algn="l" defTabSz="2056668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68329" indent="-1028334" algn="l" defTabSz="2056668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24998" indent="-1028334" algn="l" defTabSz="2056668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1666" indent="-1028334" algn="l" defTabSz="2056668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05666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56668" algn="l" defTabSz="205666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332" algn="l" defTabSz="205666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170000" algn="l" defTabSz="205666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6664" algn="l" defTabSz="205666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3332" algn="l" defTabSz="205666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0000" algn="l" defTabSz="205666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396664" algn="l" defTabSz="205666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3332" algn="l" defTabSz="205666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jp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04970BB8-7C3B-49A1-B05B-85BB979FC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3489" y="19271031"/>
            <a:ext cx="5256624" cy="5243676"/>
          </a:xfrm>
          <a:prstGeom prst="rect">
            <a:avLst/>
          </a:prstGeom>
        </p:spPr>
      </p:pic>
      <p:sp>
        <p:nvSpPr>
          <p:cNvPr id="35" name="Sous-titre 2"/>
          <p:cNvSpPr>
            <a:spLocks noGrp="1"/>
          </p:cNvSpPr>
          <p:nvPr>
            <p:ph type="subTitle" idx="1"/>
          </p:nvPr>
        </p:nvSpPr>
        <p:spPr>
          <a:xfrm>
            <a:off x="365241" y="5828185"/>
            <a:ext cx="27326553" cy="2540953"/>
          </a:xfrm>
        </p:spPr>
        <p:txBody>
          <a:bodyPr>
            <a:noAutofit/>
          </a:bodyPr>
          <a:lstStyle/>
          <a:p>
            <a:r>
              <a:rPr lang="fr-FR" sz="3600" dirty="0"/>
              <a:t>Florian Beguet</a:t>
            </a:r>
            <a:r>
              <a:rPr lang="fr-FR" sz="3600" baseline="30000" dirty="0"/>
              <a:t>1,2</a:t>
            </a:r>
            <a:r>
              <a:rPr lang="fr-FR" sz="3600" dirty="0"/>
              <a:t>, Jacques De Guise</a:t>
            </a:r>
            <a:r>
              <a:rPr lang="fr-FR" sz="3600" baseline="30000" dirty="0"/>
              <a:t>2</a:t>
            </a:r>
            <a:r>
              <a:rPr lang="fr-FR" sz="3600" dirty="0"/>
              <a:t>, Thierry Cresson</a:t>
            </a:r>
            <a:r>
              <a:rPr lang="fr-FR" sz="3600" baseline="30000" dirty="0"/>
              <a:t>2</a:t>
            </a:r>
            <a:r>
              <a:rPr lang="fr-FR" sz="3600" dirty="0"/>
              <a:t>, Matthieu Schmittbuhl</a:t>
            </a:r>
            <a:r>
              <a:rPr lang="fr-FR" sz="3600" baseline="30000" dirty="0"/>
              <a:t>3</a:t>
            </a:r>
            <a:r>
              <a:rPr lang="fr-FR" sz="3600" dirty="0"/>
              <a:t>, Jean-Luc Mari</a:t>
            </a:r>
            <a:r>
              <a:rPr lang="fr-FR" sz="3600" baseline="30000" dirty="0"/>
              <a:t>1</a:t>
            </a:r>
          </a:p>
          <a:p>
            <a:r>
              <a:rPr lang="fr-FR" sz="2800" i="1" dirty="0"/>
              <a:t>1.Aix Marseille Univ, Université de Toulon, CNRS, LIS, Marseille, France</a:t>
            </a:r>
          </a:p>
          <a:p>
            <a:r>
              <a:rPr lang="fr-FR" sz="2800" i="1" dirty="0"/>
              <a:t>2.Ecole de Technologie Supérieure de Montréal, Canada</a:t>
            </a:r>
          </a:p>
          <a:p>
            <a:r>
              <a:rPr lang="pt-BR" sz="2800" i="1" dirty="0"/>
              <a:t>3.Faculté de médecine dentaire, Université de Montréal, Canada</a:t>
            </a:r>
            <a:endParaRPr lang="fr-FR" sz="2800" i="1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371605" y="41841231"/>
            <a:ext cx="26087069" cy="1296146"/>
          </a:xfrm>
          <a:prstGeom prst="rect">
            <a:avLst/>
          </a:prstGeom>
        </p:spPr>
        <p:txBody>
          <a:bodyPr vert="horz" lIns="411334" tIns="205665" rIns="411334" bIns="205665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700" dirty="0">
                <a:latin typeface="+mj-lt"/>
                <a:ea typeface="+mj-ea"/>
                <a:cs typeface="Courier New"/>
              </a:rPr>
              <a:t>The 40th Annual Conference of the European Association for Computer Graphics </a:t>
            </a:r>
            <a:r>
              <a:rPr lang="fr-FR" sz="4700" dirty="0"/>
              <a:t>−</a:t>
            </a:r>
            <a:r>
              <a:rPr lang="fr-FR" sz="4700" dirty="0">
                <a:latin typeface="+mj-lt"/>
                <a:ea typeface="+mj-ea"/>
                <a:cs typeface="Courier New"/>
              </a:rPr>
              <a:t> Genova 2019</a:t>
            </a:r>
          </a:p>
        </p:txBody>
      </p:sp>
      <p:cxnSp>
        <p:nvCxnSpPr>
          <p:cNvPr id="12" name="Connecteur droit 11"/>
          <p:cNvCxnSpPr/>
          <p:nvPr/>
        </p:nvCxnSpPr>
        <p:spPr>
          <a:xfrm>
            <a:off x="2209803" y="41931173"/>
            <a:ext cx="24532591" cy="158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itre 1"/>
          <p:cNvSpPr>
            <a:spLocks noGrp="1"/>
          </p:cNvSpPr>
          <p:nvPr>
            <p:ph type="ctrTitle"/>
          </p:nvPr>
        </p:nvSpPr>
        <p:spPr>
          <a:xfrm>
            <a:off x="288232" y="2443809"/>
            <a:ext cx="28150126" cy="3744416"/>
          </a:xfrm>
        </p:spPr>
        <p:txBody>
          <a:bodyPr>
            <a:noAutofit/>
          </a:bodyPr>
          <a:lstStyle/>
          <a:p>
            <a:r>
              <a:rPr lang="fr-FR" sz="9600" b="1" dirty="0"/>
              <a:t>3D </a:t>
            </a:r>
            <a:r>
              <a:rPr lang="fr-FR" sz="9600" b="1" dirty="0" err="1"/>
              <a:t>Mesh</a:t>
            </a:r>
            <a:r>
              <a:rPr lang="fr-FR" sz="9600" b="1" dirty="0"/>
              <a:t> Description</a:t>
            </a:r>
            <a:br>
              <a:rPr lang="fr-FR" sz="9600" b="1" dirty="0"/>
            </a:br>
            <a:r>
              <a:rPr lang="fr-FR" sz="9600" b="1" dirty="0" err="1"/>
              <a:t>using</a:t>
            </a:r>
            <a:r>
              <a:rPr lang="fr-FR" sz="9600" b="1" dirty="0"/>
              <a:t> «</a:t>
            </a:r>
            <a:r>
              <a:rPr lang="fr-FR" sz="9600" b="1" i="1" dirty="0" err="1"/>
              <a:t>Subdivided</a:t>
            </a:r>
            <a:r>
              <a:rPr lang="fr-FR" sz="9600" b="1" i="1" dirty="0"/>
              <a:t> Shape-</a:t>
            </a:r>
            <a:r>
              <a:rPr lang="fr-FR" sz="9600" b="1" i="1" dirty="0" err="1"/>
              <a:t>Curvature</a:t>
            </a:r>
            <a:r>
              <a:rPr lang="fr-FR" sz="9600" b="1" i="1" dirty="0"/>
              <a:t>-Graphs</a:t>
            </a:r>
            <a:r>
              <a:rPr lang="fr-FR" sz="9600" b="1" dirty="0"/>
              <a:t>»</a:t>
            </a:r>
          </a:p>
        </p:txBody>
      </p:sp>
      <p:sp>
        <p:nvSpPr>
          <p:cNvPr id="86" name="Rectangle 85"/>
          <p:cNvSpPr/>
          <p:nvPr/>
        </p:nvSpPr>
        <p:spPr>
          <a:xfrm>
            <a:off x="747795" y="26710506"/>
            <a:ext cx="13969223" cy="8856984"/>
          </a:xfrm>
          <a:prstGeom prst="rect">
            <a:avLst/>
          </a:prstGeom>
          <a:noFill/>
          <a:ln w="15240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4" rIns="91423" bIns="45714" spcCol="0" rtlCol="0" anchor="ctr"/>
          <a:lstStyle/>
          <a:p>
            <a:pPr algn="ctr"/>
            <a:endParaRPr lang="fr-FR"/>
          </a:p>
        </p:txBody>
      </p:sp>
      <p:sp>
        <p:nvSpPr>
          <p:cNvPr id="76" name="Rectangle 75"/>
          <p:cNvSpPr/>
          <p:nvPr/>
        </p:nvSpPr>
        <p:spPr>
          <a:xfrm>
            <a:off x="14980917" y="8784695"/>
            <a:ext cx="12664278" cy="31689247"/>
          </a:xfrm>
          <a:prstGeom prst="rect">
            <a:avLst/>
          </a:prstGeom>
          <a:noFill/>
          <a:ln w="15240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4" rIns="91423" bIns="45714" spcCol="0"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747793" y="8784695"/>
            <a:ext cx="13956599" cy="17693013"/>
          </a:xfrm>
          <a:prstGeom prst="rect">
            <a:avLst/>
          </a:prstGeom>
          <a:noFill/>
          <a:ln w="15240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4" rIns="91423" bIns="45714" spcCol="0" rtlCol="0" anchor="ctr"/>
          <a:lstStyle/>
          <a:p>
            <a:pPr algn="ctr"/>
            <a:endParaRPr lang="fr-FR"/>
          </a:p>
        </p:txBody>
      </p:sp>
      <p:sp>
        <p:nvSpPr>
          <p:cNvPr id="91" name="Espace réservé du texte 10"/>
          <p:cNvSpPr txBox="1">
            <a:spLocks/>
          </p:cNvSpPr>
          <p:nvPr/>
        </p:nvSpPr>
        <p:spPr>
          <a:xfrm>
            <a:off x="1227940" y="18574884"/>
            <a:ext cx="12671824" cy="1677646"/>
          </a:xfrm>
          <a:prstGeom prst="rect">
            <a:avLst/>
          </a:prstGeom>
        </p:spPr>
        <p:txBody>
          <a:bodyPr/>
          <a:lstStyle>
            <a:lvl1pPr marL="1542499" indent="-1542499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42085" indent="-1285416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1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0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8334" indent="-1028334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54998" indent="-1028334" algn="l" defTabSz="2056668" rtl="0" eaLnBrk="1" latinLnBrk="0" hangingPunct="1">
              <a:spcBef>
                <a:spcPct val="20000"/>
              </a:spcBef>
              <a:buFont typeface="Arial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1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368329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24998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i="1" dirty="0"/>
              <a:t>Shape-Curvature-Graph</a:t>
            </a:r>
            <a:r>
              <a:rPr lang="en-US" sz="4400" dirty="0"/>
              <a:t>’s adjacency rules between the patches. </a:t>
            </a:r>
            <a:r>
              <a:rPr lang="en-US" sz="4400" b="1" dirty="0"/>
              <a:t>[POL17]</a:t>
            </a:r>
            <a:r>
              <a:rPr lang="en-US" sz="4400" dirty="0"/>
              <a:t> </a:t>
            </a:r>
            <a:endParaRPr lang="fr-FR" sz="4800" dirty="0"/>
          </a:p>
        </p:txBody>
      </p:sp>
      <p:sp>
        <p:nvSpPr>
          <p:cNvPr id="94" name="Espace réservé du texte 10"/>
          <p:cNvSpPr txBox="1">
            <a:spLocks/>
          </p:cNvSpPr>
          <p:nvPr/>
        </p:nvSpPr>
        <p:spPr>
          <a:xfrm>
            <a:off x="15011565" y="8708505"/>
            <a:ext cx="12633630" cy="2135894"/>
          </a:xfrm>
          <a:prstGeom prst="rect">
            <a:avLst/>
          </a:prstGeom>
        </p:spPr>
        <p:txBody>
          <a:bodyPr/>
          <a:lstStyle>
            <a:lvl1pPr marL="1542499" indent="-1542499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42085" indent="-1285416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1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0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8334" indent="-1028334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54998" indent="-1028334" algn="l" defTabSz="2056668" rtl="0" eaLnBrk="1" latinLnBrk="0" hangingPunct="1">
              <a:spcBef>
                <a:spcPct val="20000"/>
              </a:spcBef>
              <a:buFont typeface="Arial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1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368329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24998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fr-FR" sz="6600" b="1" dirty="0"/>
              <a:t>Construction of a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6600" b="1" i="1" dirty="0" err="1"/>
              <a:t>Subdivided</a:t>
            </a:r>
            <a:r>
              <a:rPr lang="fr-FR" sz="6600" b="1" i="1" dirty="0"/>
              <a:t> Shape-</a:t>
            </a:r>
            <a:r>
              <a:rPr lang="fr-FR" sz="6600" b="1" i="1" dirty="0" err="1"/>
              <a:t>Curvature</a:t>
            </a:r>
            <a:r>
              <a:rPr lang="fr-FR" sz="6600" b="1" i="1" dirty="0"/>
              <a:t>-Graph</a:t>
            </a:r>
          </a:p>
        </p:txBody>
      </p:sp>
      <p:sp>
        <p:nvSpPr>
          <p:cNvPr id="95" name="Flèche vers le bas 94"/>
          <p:cNvSpPr/>
          <p:nvPr/>
        </p:nvSpPr>
        <p:spPr>
          <a:xfrm>
            <a:off x="20650586" y="18230109"/>
            <a:ext cx="1355588" cy="145081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1" name="Espace réservé du texte 10"/>
          <p:cNvSpPr txBox="1">
            <a:spLocks/>
          </p:cNvSpPr>
          <p:nvPr/>
        </p:nvSpPr>
        <p:spPr>
          <a:xfrm>
            <a:off x="14704393" y="26133878"/>
            <a:ext cx="12595704" cy="1677646"/>
          </a:xfrm>
          <a:prstGeom prst="rect">
            <a:avLst/>
          </a:prstGeom>
        </p:spPr>
        <p:txBody>
          <a:bodyPr/>
          <a:lstStyle>
            <a:lvl1pPr marL="1542499" indent="-1542499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42085" indent="-1285416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1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0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8334" indent="-1028334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54998" indent="-1028334" algn="l" defTabSz="2056668" rtl="0" eaLnBrk="1" latinLnBrk="0" hangingPunct="1">
              <a:spcBef>
                <a:spcPct val="20000"/>
              </a:spcBef>
              <a:buFont typeface="Arial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1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368329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24998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4800" dirty="0"/>
          </a:p>
        </p:txBody>
      </p:sp>
      <p:sp>
        <p:nvSpPr>
          <p:cNvPr id="102" name="Espace réservé du texte 10"/>
          <p:cNvSpPr txBox="1">
            <a:spLocks/>
          </p:cNvSpPr>
          <p:nvPr/>
        </p:nvSpPr>
        <p:spPr>
          <a:xfrm>
            <a:off x="790022" y="26819307"/>
            <a:ext cx="13914370" cy="1677646"/>
          </a:xfrm>
          <a:prstGeom prst="rect">
            <a:avLst/>
          </a:prstGeom>
        </p:spPr>
        <p:txBody>
          <a:bodyPr/>
          <a:lstStyle>
            <a:lvl1pPr marL="1542499" indent="-1542499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42085" indent="-1285416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1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0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8334" indent="-1028334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54998" indent="-1028334" algn="l" defTabSz="2056668" rtl="0" eaLnBrk="1" latinLnBrk="0" hangingPunct="1">
              <a:spcBef>
                <a:spcPct val="20000"/>
              </a:spcBef>
              <a:buFont typeface="Arial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1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368329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24998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6600" b="1" dirty="0" err="1"/>
              <a:t>Results</a:t>
            </a:r>
            <a:endParaRPr lang="fr-FR" sz="6600" b="1" dirty="0"/>
          </a:p>
        </p:txBody>
      </p:sp>
      <p:sp>
        <p:nvSpPr>
          <p:cNvPr id="105" name="Espace réservé du texte 10"/>
          <p:cNvSpPr txBox="1">
            <a:spLocks/>
          </p:cNvSpPr>
          <p:nvPr/>
        </p:nvSpPr>
        <p:spPr>
          <a:xfrm>
            <a:off x="5040761" y="30278088"/>
            <a:ext cx="8715300" cy="1677646"/>
          </a:xfrm>
          <a:prstGeom prst="rect">
            <a:avLst/>
          </a:prstGeom>
        </p:spPr>
        <p:txBody>
          <a:bodyPr/>
          <a:lstStyle>
            <a:lvl1pPr marL="1542499" indent="-1542499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42085" indent="-1285416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1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0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8334" indent="-1028334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54998" indent="-1028334" algn="l" defTabSz="2056668" rtl="0" eaLnBrk="1" latinLnBrk="0" hangingPunct="1">
              <a:spcBef>
                <a:spcPct val="20000"/>
              </a:spcBef>
              <a:buFont typeface="Arial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1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368329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24998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4400" dirty="0"/>
          </a:p>
        </p:txBody>
      </p:sp>
      <p:pic>
        <p:nvPicPr>
          <p:cNvPr id="107" name="Espace réservé du contenu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917" y="1158131"/>
            <a:ext cx="5043047" cy="1112053"/>
          </a:xfrm>
          <a:prstGeom prst="rect">
            <a:avLst/>
          </a:prstGeom>
        </p:spPr>
      </p:pic>
      <p:pic>
        <p:nvPicPr>
          <p:cNvPr id="108" name="Espace réservé du contenu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371581" y="1019139"/>
            <a:ext cx="3193736" cy="1280654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7943" y="815170"/>
            <a:ext cx="2864178" cy="1916671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72" y="992862"/>
            <a:ext cx="5170538" cy="178626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6311" y="159667"/>
            <a:ext cx="2046115" cy="221014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6115" y="672584"/>
            <a:ext cx="3521181" cy="281407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0481" y="383188"/>
            <a:ext cx="3350795" cy="2177245"/>
          </a:xfrm>
          <a:prstGeom prst="rect">
            <a:avLst/>
          </a:prstGeom>
        </p:spPr>
      </p:pic>
      <p:pic>
        <p:nvPicPr>
          <p:cNvPr id="39" name="Image 14">
            <a:extLst>
              <a:ext uri="{FF2B5EF4-FFF2-40B4-BE49-F238E27FC236}">
                <a16:creationId xmlns:a16="http://schemas.microsoft.com/office/drawing/2014/main" id="{0A7B879C-54B6-4BD5-8317-5F10B8A6D65E}"/>
              </a:ext>
            </a:extLst>
          </p:cNvPr>
          <p:cNvPicPr/>
          <p:nvPr/>
        </p:nvPicPr>
        <p:blipFill>
          <a:blip r:embed="rId10"/>
          <a:stretch/>
        </p:blipFill>
        <p:spPr>
          <a:xfrm>
            <a:off x="865451" y="32759177"/>
            <a:ext cx="4769913" cy="2770647"/>
          </a:xfrm>
          <a:prstGeom prst="rect">
            <a:avLst/>
          </a:prstGeom>
          <a:ln>
            <a:noFill/>
          </a:ln>
        </p:spPr>
      </p:pic>
      <p:pic>
        <p:nvPicPr>
          <p:cNvPr id="41" name="Image 15">
            <a:extLst>
              <a:ext uri="{FF2B5EF4-FFF2-40B4-BE49-F238E27FC236}">
                <a16:creationId xmlns:a16="http://schemas.microsoft.com/office/drawing/2014/main" id="{75FD8C27-3465-4CB7-8EA3-95B1E8E6AC5C}"/>
              </a:ext>
            </a:extLst>
          </p:cNvPr>
          <p:cNvPicPr/>
          <p:nvPr/>
        </p:nvPicPr>
        <p:blipFill>
          <a:blip r:embed="rId11"/>
          <a:stretch/>
        </p:blipFill>
        <p:spPr>
          <a:xfrm>
            <a:off x="14800719" y="19407148"/>
            <a:ext cx="5073689" cy="5471965"/>
          </a:xfrm>
          <a:prstGeom prst="rect">
            <a:avLst/>
          </a:prstGeom>
          <a:ln>
            <a:noFill/>
          </a:ln>
        </p:spPr>
      </p:pic>
      <p:pic>
        <p:nvPicPr>
          <p:cNvPr id="44" name="Image 14">
            <a:extLst>
              <a:ext uri="{FF2B5EF4-FFF2-40B4-BE49-F238E27FC236}">
                <a16:creationId xmlns:a16="http://schemas.microsoft.com/office/drawing/2014/main" id="{F5EB0CF4-064A-461C-87CD-951D5C3D15EA}"/>
              </a:ext>
            </a:extLst>
          </p:cNvPr>
          <p:cNvPicPr/>
          <p:nvPr/>
        </p:nvPicPr>
        <p:blipFill>
          <a:blip r:embed="rId12"/>
          <a:stretch/>
        </p:blipFill>
        <p:spPr>
          <a:xfrm>
            <a:off x="14838973" y="11524012"/>
            <a:ext cx="4666906" cy="5087121"/>
          </a:xfrm>
          <a:prstGeom prst="rect">
            <a:avLst/>
          </a:prstGeom>
          <a:ln>
            <a:noFill/>
          </a:ln>
        </p:spPr>
      </p:pic>
      <p:sp>
        <p:nvSpPr>
          <p:cNvPr id="45" name="Espace réservé du texte 10">
            <a:extLst>
              <a:ext uri="{FF2B5EF4-FFF2-40B4-BE49-F238E27FC236}">
                <a16:creationId xmlns:a16="http://schemas.microsoft.com/office/drawing/2014/main" id="{E80DF3FF-869E-43D2-BC3B-4916D4630E59}"/>
              </a:ext>
            </a:extLst>
          </p:cNvPr>
          <p:cNvSpPr txBox="1">
            <a:spLocks/>
          </p:cNvSpPr>
          <p:nvPr/>
        </p:nvSpPr>
        <p:spPr>
          <a:xfrm>
            <a:off x="791067" y="8852521"/>
            <a:ext cx="13956599" cy="1677646"/>
          </a:xfrm>
          <a:prstGeom prst="rect">
            <a:avLst/>
          </a:prstGeom>
        </p:spPr>
        <p:txBody>
          <a:bodyPr/>
          <a:lstStyle>
            <a:lvl1pPr marL="1542499" indent="-1542499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42085" indent="-1285416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1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0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8334" indent="-1028334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54998" indent="-1028334" algn="l" defTabSz="2056668" rtl="0" eaLnBrk="1" latinLnBrk="0" hangingPunct="1">
              <a:spcBef>
                <a:spcPct val="20000"/>
              </a:spcBef>
              <a:buFont typeface="Arial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1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368329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24998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6600" b="1" dirty="0"/>
              <a:t>Motivations</a:t>
            </a:r>
          </a:p>
        </p:txBody>
      </p:sp>
      <p:pic>
        <p:nvPicPr>
          <p:cNvPr id="47" name="Image 15">
            <a:extLst>
              <a:ext uri="{FF2B5EF4-FFF2-40B4-BE49-F238E27FC236}">
                <a16:creationId xmlns:a16="http://schemas.microsoft.com/office/drawing/2014/main" id="{BEEF401A-94A8-42EF-8F8A-99BD2B1A9664}"/>
              </a:ext>
            </a:extLst>
          </p:cNvPr>
          <p:cNvPicPr/>
          <p:nvPr/>
        </p:nvPicPr>
        <p:blipFill>
          <a:blip r:embed="rId13"/>
          <a:stretch/>
        </p:blipFill>
        <p:spPr>
          <a:xfrm>
            <a:off x="865451" y="19881252"/>
            <a:ext cx="6164481" cy="4223986"/>
          </a:xfrm>
          <a:prstGeom prst="rect">
            <a:avLst/>
          </a:prstGeom>
          <a:ln>
            <a:noFill/>
          </a:ln>
        </p:spPr>
      </p:pic>
      <p:pic>
        <p:nvPicPr>
          <p:cNvPr id="50" name="Espace réservé du contenu 15">
            <a:extLst>
              <a:ext uri="{FF2B5EF4-FFF2-40B4-BE49-F238E27FC236}">
                <a16:creationId xmlns:a16="http://schemas.microsoft.com/office/drawing/2014/main" id="{3728F1F9-8056-4415-9998-131B44785119}"/>
              </a:ext>
            </a:extLst>
          </p:cNvPr>
          <p:cNvPicPr/>
          <p:nvPr/>
        </p:nvPicPr>
        <p:blipFill>
          <a:blip r:embed="rId14"/>
          <a:stretch/>
        </p:blipFill>
        <p:spPr>
          <a:xfrm>
            <a:off x="1227939" y="29158777"/>
            <a:ext cx="4044935" cy="3839351"/>
          </a:xfrm>
          <a:prstGeom prst="rect">
            <a:avLst/>
          </a:prstGeom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0F2D622-2699-4256-B11B-99229DB68CE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05394" y="13985570"/>
            <a:ext cx="11774719" cy="465918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C9DF95C-683E-4542-8874-820491E85535}"/>
              </a:ext>
            </a:extLst>
          </p:cNvPr>
          <p:cNvSpPr/>
          <p:nvPr/>
        </p:nvSpPr>
        <p:spPr>
          <a:xfrm>
            <a:off x="15350301" y="16695003"/>
            <a:ext cx="1234149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Construction of an initial </a:t>
            </a:r>
            <a:r>
              <a:rPr lang="en-US" sz="4400" i="1" dirty="0"/>
              <a:t>Shape-Curvature-Graph </a:t>
            </a:r>
            <a:r>
              <a:rPr lang="en-US" sz="4400" b="1" dirty="0"/>
              <a:t>[POL17]</a:t>
            </a:r>
            <a:r>
              <a:rPr lang="en-US" sz="4400" i="1" dirty="0"/>
              <a:t> </a:t>
            </a:r>
            <a:r>
              <a:rPr lang="en-US" sz="4400" dirty="0"/>
              <a:t>based on the adjacency rules.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E6BF341-95EF-4B35-8925-96100E4F93C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760335" y="19770180"/>
            <a:ext cx="7698339" cy="4937867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D6A8788-9851-4552-B881-89588B3F9B89}"/>
              </a:ext>
            </a:extLst>
          </p:cNvPr>
          <p:cNvSpPr/>
          <p:nvPr/>
        </p:nvSpPr>
        <p:spPr>
          <a:xfrm>
            <a:off x="15350301" y="24975923"/>
            <a:ext cx="122263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dirty="0"/>
              <a:t>Fragmentation of the central node by creating a new type of patch (gray) from SDF segmentation.</a:t>
            </a:r>
            <a:endParaRPr lang="fr-FR" sz="440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264209B-9868-4A9B-A0E6-9DB854753AF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1164536" y="11430372"/>
            <a:ext cx="4938517" cy="5274399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92EE9602-2767-4CF3-B91D-509D7645FB87}"/>
              </a:ext>
            </a:extLst>
          </p:cNvPr>
          <p:cNvSpPr/>
          <p:nvPr/>
        </p:nvSpPr>
        <p:spPr>
          <a:xfrm>
            <a:off x="15350302" y="31931663"/>
            <a:ext cx="1232569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dirty="0"/>
              <a:t>Extraction of all subgraphs from the main graph. Previous segmentation nodes are considered as bounds of each subgraph.</a:t>
            </a:r>
            <a:endParaRPr lang="fr-FR" sz="44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D082408-C995-453E-9781-7F5B2E07F8B7}"/>
              </a:ext>
            </a:extLst>
          </p:cNvPr>
          <p:cNvSpPr/>
          <p:nvPr/>
        </p:nvSpPr>
        <p:spPr>
          <a:xfrm>
            <a:off x="15350302" y="35732985"/>
            <a:ext cx="1229489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dirty="0"/>
              <a:t>Comparison of subgraphs to each other. To define a similarity value between two graphs, a similarity matrix is constructed assuming that two nodes are considered similar if the neighbor nodes of the first graph can be associated with similar neighbor nodes of the second one. </a:t>
            </a:r>
            <a:r>
              <a:rPr lang="en-US" sz="4400" b="1" dirty="0"/>
              <a:t>[NIK12]</a:t>
            </a:r>
            <a:endParaRPr lang="fr-FR" sz="4400" dirty="0"/>
          </a:p>
        </p:txBody>
      </p:sp>
      <p:sp>
        <p:nvSpPr>
          <p:cNvPr id="55" name="Flèche vers le bas 94">
            <a:extLst>
              <a:ext uri="{FF2B5EF4-FFF2-40B4-BE49-F238E27FC236}">
                <a16:creationId xmlns:a16="http://schemas.microsoft.com/office/drawing/2014/main" id="{0123BD2E-0C99-41ED-BA65-EDB0F2A5574B}"/>
              </a:ext>
            </a:extLst>
          </p:cNvPr>
          <p:cNvSpPr/>
          <p:nvPr/>
        </p:nvSpPr>
        <p:spPr>
          <a:xfrm>
            <a:off x="20635262" y="26422473"/>
            <a:ext cx="1355588" cy="145081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56" name="Graphique 17">
            <a:extLst>
              <a:ext uri="{FF2B5EF4-FFF2-40B4-BE49-F238E27FC236}">
                <a16:creationId xmlns:a16="http://schemas.microsoft.com/office/drawing/2014/main" id="{37B651A3-0143-4257-88D3-FB4CB53B5D9A}"/>
              </a:ext>
            </a:extLst>
          </p:cNvPr>
          <p:cNvPicPr/>
          <p:nvPr/>
        </p:nvPicPr>
        <p:blipFill>
          <a:blip r:embed="rId18"/>
          <a:stretch/>
        </p:blipFill>
        <p:spPr>
          <a:xfrm>
            <a:off x="15350302" y="27823653"/>
            <a:ext cx="5172178" cy="3962208"/>
          </a:xfrm>
          <a:prstGeom prst="rect">
            <a:avLst/>
          </a:prstGeom>
          <a:ln>
            <a:noFill/>
          </a:ln>
        </p:spPr>
      </p:pic>
      <p:pic>
        <p:nvPicPr>
          <p:cNvPr id="57" name="Graphique 16">
            <a:extLst>
              <a:ext uri="{FF2B5EF4-FFF2-40B4-BE49-F238E27FC236}">
                <a16:creationId xmlns:a16="http://schemas.microsoft.com/office/drawing/2014/main" id="{BE8D52EE-E695-40A9-B153-C0597C1B940B}"/>
              </a:ext>
            </a:extLst>
          </p:cNvPr>
          <p:cNvPicPr/>
          <p:nvPr/>
        </p:nvPicPr>
        <p:blipFill>
          <a:blip r:embed="rId19"/>
          <a:stretch/>
        </p:blipFill>
        <p:spPr>
          <a:xfrm>
            <a:off x="23703880" y="27930242"/>
            <a:ext cx="2868127" cy="1995259"/>
          </a:xfrm>
          <a:prstGeom prst="rect">
            <a:avLst/>
          </a:prstGeom>
          <a:ln>
            <a:noFill/>
          </a:ln>
        </p:spPr>
      </p:pic>
      <p:pic>
        <p:nvPicPr>
          <p:cNvPr id="58" name="Graphique 18">
            <a:extLst>
              <a:ext uri="{FF2B5EF4-FFF2-40B4-BE49-F238E27FC236}">
                <a16:creationId xmlns:a16="http://schemas.microsoft.com/office/drawing/2014/main" id="{9802CA78-702D-4525-BFC8-2AE10F711416}"/>
              </a:ext>
            </a:extLst>
          </p:cNvPr>
          <p:cNvPicPr/>
          <p:nvPr/>
        </p:nvPicPr>
        <p:blipFill>
          <a:blip r:embed="rId20"/>
          <a:stretch/>
        </p:blipFill>
        <p:spPr>
          <a:xfrm>
            <a:off x="21253827" y="30278088"/>
            <a:ext cx="3884116" cy="1395751"/>
          </a:xfrm>
          <a:prstGeom prst="rect">
            <a:avLst/>
          </a:prstGeom>
          <a:ln>
            <a:noFill/>
          </a:ln>
        </p:spPr>
      </p:pic>
      <p:pic>
        <p:nvPicPr>
          <p:cNvPr id="60" name="Graphique 19">
            <a:extLst>
              <a:ext uri="{FF2B5EF4-FFF2-40B4-BE49-F238E27FC236}">
                <a16:creationId xmlns:a16="http://schemas.microsoft.com/office/drawing/2014/main" id="{EF9D8496-E3B1-4A77-BFEC-C3647CEFB6DF}"/>
              </a:ext>
            </a:extLst>
          </p:cNvPr>
          <p:cNvPicPr/>
          <p:nvPr/>
        </p:nvPicPr>
        <p:blipFill>
          <a:blip r:embed="rId21"/>
          <a:stretch/>
        </p:blipFill>
        <p:spPr>
          <a:xfrm>
            <a:off x="20786379" y="27935844"/>
            <a:ext cx="2071941" cy="2006038"/>
          </a:xfrm>
          <a:prstGeom prst="rect">
            <a:avLst/>
          </a:prstGeom>
          <a:ln>
            <a:noFill/>
          </a:ln>
        </p:spPr>
      </p:pic>
      <p:sp>
        <p:nvSpPr>
          <p:cNvPr id="61" name="Flèche vers le bas 94">
            <a:extLst>
              <a:ext uri="{FF2B5EF4-FFF2-40B4-BE49-F238E27FC236}">
                <a16:creationId xmlns:a16="http://schemas.microsoft.com/office/drawing/2014/main" id="{21992F2B-611C-4A6B-BFE4-40DAA4E17B6A}"/>
              </a:ext>
            </a:extLst>
          </p:cNvPr>
          <p:cNvSpPr/>
          <p:nvPr/>
        </p:nvSpPr>
        <p:spPr>
          <a:xfrm>
            <a:off x="20635262" y="34188681"/>
            <a:ext cx="1355588" cy="145081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2" name="Espace réservé du texte 10">
            <a:extLst>
              <a:ext uri="{FF2B5EF4-FFF2-40B4-BE49-F238E27FC236}">
                <a16:creationId xmlns:a16="http://schemas.microsoft.com/office/drawing/2014/main" id="{E2F8852B-A7B0-434E-A293-C9384CBD1670}"/>
              </a:ext>
            </a:extLst>
          </p:cNvPr>
          <p:cNvSpPr txBox="1">
            <a:spLocks/>
          </p:cNvSpPr>
          <p:nvPr/>
        </p:nvSpPr>
        <p:spPr>
          <a:xfrm>
            <a:off x="747794" y="40576545"/>
            <a:ext cx="26944001" cy="1677646"/>
          </a:xfrm>
          <a:prstGeom prst="rect">
            <a:avLst/>
          </a:prstGeom>
        </p:spPr>
        <p:txBody>
          <a:bodyPr/>
          <a:lstStyle>
            <a:lvl1pPr marL="1542499" indent="-1542499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42085" indent="-1285416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1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0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8334" indent="-1028334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54998" indent="-1028334" algn="l" defTabSz="2056668" rtl="0" eaLnBrk="1" latinLnBrk="0" hangingPunct="1">
              <a:spcBef>
                <a:spcPct val="20000"/>
              </a:spcBef>
              <a:buFont typeface="Arial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1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368329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24998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[POL17]</a:t>
            </a:r>
            <a:r>
              <a:rPr lang="en-US" sz="2400" dirty="0"/>
              <a:t> </a:t>
            </a:r>
            <a:r>
              <a:rPr lang="fr-FR" sz="2400" dirty="0" err="1"/>
              <a:t>Polette</a:t>
            </a:r>
            <a:r>
              <a:rPr lang="fr-FR" sz="2400" dirty="0"/>
              <a:t>, A, Meunier, J, Mari, JL. “Shape-</a:t>
            </a:r>
            <a:r>
              <a:rPr lang="fr-FR" sz="2400" dirty="0" err="1"/>
              <a:t>Curvature</a:t>
            </a:r>
            <a:r>
              <a:rPr lang="fr-FR" sz="2400" dirty="0"/>
              <a:t>-Graph”: </a:t>
            </a:r>
            <a:r>
              <a:rPr lang="fr-FR" sz="2400" dirty="0" err="1"/>
              <a:t>Towards</a:t>
            </a:r>
            <a:r>
              <a:rPr lang="fr-FR" sz="2400" dirty="0"/>
              <a:t> 95 a New Model of </a:t>
            </a:r>
            <a:r>
              <a:rPr lang="fr-FR" sz="2400" dirty="0" err="1"/>
              <a:t>Representation</a:t>
            </a:r>
            <a:r>
              <a:rPr lang="fr-FR" sz="2400" dirty="0"/>
              <a:t> for the Description of 3{D} </a:t>
            </a:r>
            <a:r>
              <a:rPr lang="fr-FR" sz="2400" dirty="0" err="1"/>
              <a:t>Meshes</a:t>
            </a:r>
            <a:r>
              <a:rPr lang="fr-FR" sz="2400" dirty="0"/>
              <a:t>. In 4th International </a:t>
            </a:r>
            <a:r>
              <a:rPr lang="fr-FR" sz="2400" dirty="0" err="1"/>
              <a:t>Conference</a:t>
            </a:r>
            <a:r>
              <a:rPr lang="fr-FR" sz="2400" dirty="0"/>
              <a:t> on </a:t>
            </a:r>
            <a:r>
              <a:rPr lang="fr-FR" sz="2400" dirty="0" err="1"/>
              <a:t>Augmented</a:t>
            </a:r>
            <a:r>
              <a:rPr lang="fr-FR" sz="2400" dirty="0"/>
              <a:t> Reality, Virtual Reality and Computer Graphics (AVR 2017), </a:t>
            </a:r>
            <a:r>
              <a:rPr lang="fr-FR" sz="2400" dirty="0" err="1"/>
              <a:t>Ugento</a:t>
            </a:r>
            <a:r>
              <a:rPr lang="fr-FR" sz="2400" dirty="0"/>
              <a:t>, </a:t>
            </a:r>
            <a:r>
              <a:rPr lang="fr-FR" sz="2400" dirty="0" err="1"/>
              <a:t>Italy</a:t>
            </a:r>
            <a:r>
              <a:rPr lang="fr-FR" sz="2400" dirty="0"/>
              <a:t>. Springer, Lecture Notes in Computer Science, LNCS 10325, 2017, pp.369-384</a:t>
            </a:r>
          </a:p>
          <a:p>
            <a:pPr marL="0" indent="0">
              <a:buNone/>
            </a:pPr>
            <a:r>
              <a:rPr lang="en-US" sz="2400" b="1" dirty="0"/>
              <a:t>[NIK12] </a:t>
            </a:r>
            <a:r>
              <a:rPr lang="en-US" sz="2400" dirty="0"/>
              <a:t>NIKOLIC M.:  Measuring similarity of graph nodes by neighbor matching. </a:t>
            </a:r>
            <a:r>
              <a:rPr lang="en-US" sz="2400" i="1" dirty="0" err="1"/>
              <a:t>Intell</a:t>
            </a:r>
            <a:r>
              <a:rPr lang="en-US" sz="2400" i="1" dirty="0"/>
              <a:t>. Data Anal</a:t>
            </a:r>
            <a:r>
              <a:rPr lang="en-US" sz="2400" dirty="0"/>
              <a:t>. 16, 6 (Nov. 2012), 865–878</a:t>
            </a:r>
            <a:r>
              <a:rPr lang="fr-FR" sz="2400" b="1" dirty="0"/>
              <a:t>	</a:t>
            </a:r>
          </a:p>
        </p:txBody>
      </p: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697E94C7-43D7-4830-BD14-54A1CC1A67EE}"/>
              </a:ext>
            </a:extLst>
          </p:cNvPr>
          <p:cNvCxnSpPr/>
          <p:nvPr/>
        </p:nvCxnSpPr>
        <p:spPr>
          <a:xfrm>
            <a:off x="7510180" y="8306181"/>
            <a:ext cx="1303667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Espace réservé du texte 10">
            <a:extLst>
              <a:ext uri="{FF2B5EF4-FFF2-40B4-BE49-F238E27FC236}">
                <a16:creationId xmlns:a16="http://schemas.microsoft.com/office/drawing/2014/main" id="{514B426C-6CA9-48BD-917E-9AD24C0E52BE}"/>
              </a:ext>
            </a:extLst>
          </p:cNvPr>
          <p:cNvSpPr txBox="1">
            <a:spLocks/>
          </p:cNvSpPr>
          <p:nvPr/>
        </p:nvSpPr>
        <p:spPr>
          <a:xfrm>
            <a:off x="865451" y="27857207"/>
            <a:ext cx="13973521" cy="1677646"/>
          </a:xfrm>
          <a:prstGeom prst="rect">
            <a:avLst/>
          </a:prstGeom>
        </p:spPr>
        <p:txBody>
          <a:bodyPr/>
          <a:lstStyle>
            <a:lvl1pPr marL="1542499" indent="-1542499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42085" indent="-1285416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1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0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8334" indent="-1028334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54998" indent="-1028334" algn="l" defTabSz="2056668" rtl="0" eaLnBrk="1" latinLnBrk="0" hangingPunct="1">
              <a:spcBef>
                <a:spcPct val="20000"/>
              </a:spcBef>
              <a:buFont typeface="Arial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1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368329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24998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dirty="0"/>
              <a:t>Each color on each of the meshes represents a group of subgraphs of matched shapes for a similarity greater than 80%.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832E83-3587-495B-891C-972FDEFB74DD}"/>
              </a:ext>
            </a:extLst>
          </p:cNvPr>
          <p:cNvSpPr/>
          <p:nvPr/>
        </p:nvSpPr>
        <p:spPr>
          <a:xfrm>
            <a:off x="5040760" y="29851188"/>
            <a:ext cx="990935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Leg segments of the elephant were put in the same cluster; the two segments of the elephant's body as well.</a:t>
            </a:r>
            <a:endParaRPr lang="fr-FR" sz="44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B6BCA7B-CC2E-4D7E-A59E-040C74B90312}"/>
              </a:ext>
            </a:extLst>
          </p:cNvPr>
          <p:cNvSpPr/>
          <p:nvPr/>
        </p:nvSpPr>
        <p:spPr>
          <a:xfrm>
            <a:off x="5049388" y="32759177"/>
            <a:ext cx="101445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Two of the inner ear canals paired together; the third canal has not been associated because of its more angular shape.</a:t>
            </a:r>
            <a:endParaRPr lang="fr-FR" sz="440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F4DBD6C-81FF-49D7-980F-EDA1A8063760}"/>
              </a:ext>
            </a:extLst>
          </p:cNvPr>
          <p:cNvSpPr/>
          <p:nvPr/>
        </p:nvSpPr>
        <p:spPr>
          <a:xfrm>
            <a:off x="747793" y="35800289"/>
            <a:ext cx="13956600" cy="4673654"/>
          </a:xfrm>
          <a:prstGeom prst="rect">
            <a:avLst/>
          </a:prstGeom>
          <a:noFill/>
          <a:ln w="15240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4" rIns="91423" bIns="45714" spcCol="0" rtlCol="0" anchor="ctr"/>
          <a:lstStyle/>
          <a:p>
            <a:pPr algn="ctr"/>
            <a:endParaRPr lang="fr-FR"/>
          </a:p>
        </p:txBody>
      </p:sp>
      <p:sp>
        <p:nvSpPr>
          <p:cNvPr id="69" name="Espace réservé du texte 10">
            <a:extLst>
              <a:ext uri="{FF2B5EF4-FFF2-40B4-BE49-F238E27FC236}">
                <a16:creationId xmlns:a16="http://schemas.microsoft.com/office/drawing/2014/main" id="{A4454A8A-1609-44FF-BCB1-5E53B3908C46}"/>
              </a:ext>
            </a:extLst>
          </p:cNvPr>
          <p:cNvSpPr txBox="1">
            <a:spLocks/>
          </p:cNvSpPr>
          <p:nvPr/>
        </p:nvSpPr>
        <p:spPr>
          <a:xfrm>
            <a:off x="772393" y="35855521"/>
            <a:ext cx="13956600" cy="1677646"/>
          </a:xfrm>
          <a:prstGeom prst="rect">
            <a:avLst/>
          </a:prstGeom>
        </p:spPr>
        <p:txBody>
          <a:bodyPr/>
          <a:lstStyle>
            <a:lvl1pPr marL="1542499" indent="-1542499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42085" indent="-1285416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1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10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8334" indent="-1028334" algn="l" defTabSz="2056668" rtl="0" eaLnBrk="1" latinLnBrk="0" hangingPunct="1">
              <a:spcBef>
                <a:spcPct val="20000"/>
              </a:spcBef>
              <a:buFont typeface="Arial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54998" indent="-1028334" algn="l" defTabSz="2056668" rtl="0" eaLnBrk="1" latinLnBrk="0" hangingPunct="1">
              <a:spcBef>
                <a:spcPct val="20000"/>
              </a:spcBef>
              <a:buFont typeface="Arial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1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368329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24998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1666" indent="-1028334" algn="l" defTabSz="2056668" rtl="0" eaLnBrk="1" latinLnBrk="0" hangingPunct="1">
              <a:spcBef>
                <a:spcPct val="20000"/>
              </a:spcBef>
              <a:buFont typeface="Arial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6600" b="1" dirty="0"/>
              <a:t>Conclusion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5522725-116A-46DB-A35E-0760C132F490}"/>
              </a:ext>
            </a:extLst>
          </p:cNvPr>
          <p:cNvSpPr/>
          <p:nvPr/>
        </p:nvSpPr>
        <p:spPr>
          <a:xfrm>
            <a:off x="831877" y="36928085"/>
            <a:ext cx="1387251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A new 3D descriptor for complex shapes.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The choice of the mesh segmentation method has consequences on the robustness of the approach.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As future work, we plan to store more topological information to reduce the chances of false positives.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6DB7B0A-11D1-4FE6-A60E-7FE30C5DAD56}"/>
              </a:ext>
            </a:extLst>
          </p:cNvPr>
          <p:cNvSpPr/>
          <p:nvPr/>
        </p:nvSpPr>
        <p:spPr>
          <a:xfrm>
            <a:off x="1158404" y="10109837"/>
            <a:ext cx="135459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/>
              <a:t>Most mesh descriptors using the local curvature cannot extract and pair similar local shapes on a mesh.</a:t>
            </a:r>
          </a:p>
          <a:p>
            <a:r>
              <a:rPr lang="en-US" sz="4400" dirty="0"/>
              <a:t>The </a:t>
            </a:r>
            <a:r>
              <a:rPr lang="en-US" sz="4400" i="1" dirty="0"/>
              <a:t>Shape-Curvature-Graph</a:t>
            </a:r>
            <a:r>
              <a:rPr lang="en-US" sz="4400" dirty="0"/>
              <a:t> method proposed by </a:t>
            </a:r>
            <a:r>
              <a:rPr lang="en-US" sz="4400" b="1" dirty="0"/>
              <a:t>[POL17]</a:t>
            </a:r>
            <a:r>
              <a:rPr lang="en-US" sz="4400" dirty="0"/>
              <a:t> makes it possible to find all the occurrences of a particular subgraph resulting from a known shape and according to a threshold of similarity. </a:t>
            </a:r>
            <a:endParaRPr lang="fr-FR" sz="4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877DA5E-1A3E-4732-B190-A9CF163EE316}"/>
              </a:ext>
            </a:extLst>
          </p:cNvPr>
          <p:cNvSpPr/>
          <p:nvPr/>
        </p:nvSpPr>
        <p:spPr>
          <a:xfrm>
            <a:off x="1022589" y="24154799"/>
            <a:ext cx="1363520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/>
              <a:t>The </a:t>
            </a:r>
            <a:r>
              <a:rPr lang="en-US" sz="4400" i="1" dirty="0"/>
              <a:t>Shape-Curvature-Graph </a:t>
            </a:r>
            <a:r>
              <a:rPr lang="en-US" sz="4400" dirty="0"/>
              <a:t>of complex and closed meshes creates a particular node in the center of the graph (circled in red).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4272</TotalTime>
  <Words>395</Words>
  <Application>Microsoft Office PowerPoint</Application>
  <PresentationFormat>Personnalisé</PresentationFormat>
  <Paragraphs>27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3D Mesh Description using «Subdivided Shape-Curvature-Graphs»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JLuc</dc:creator>
  <cp:lastModifiedBy>Florian Beguet</cp:lastModifiedBy>
  <cp:revision>258</cp:revision>
  <cp:lastPrinted>2014-01-07T09:26:53Z</cp:lastPrinted>
  <dcterms:created xsi:type="dcterms:W3CDTF">2009-09-24T21:21:21Z</dcterms:created>
  <dcterms:modified xsi:type="dcterms:W3CDTF">2019-03-21T16:34:38Z</dcterms:modified>
</cp:coreProperties>
</file>